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  <p:sldMasterId id="2147483699" r:id="rId3"/>
    <p:sldMasterId id="2147483713" r:id="rId4"/>
  </p:sldMasterIdLst>
  <p:sldIdLst>
    <p:sldId id="256" r:id="rId5"/>
    <p:sldId id="267" r:id="rId6"/>
    <p:sldId id="313" r:id="rId7"/>
    <p:sldId id="365" r:id="rId8"/>
    <p:sldId id="407" r:id="rId9"/>
    <p:sldId id="459" r:id="rId10"/>
    <p:sldId id="505" r:id="rId11"/>
    <p:sldId id="509" r:id="rId12"/>
    <p:sldId id="515" r:id="rId13"/>
    <p:sldId id="519" r:id="rId14"/>
    <p:sldId id="569" r:id="rId15"/>
    <p:sldId id="607" r:id="rId16"/>
    <p:sldId id="619" r:id="rId17"/>
    <p:sldId id="623" r:id="rId18"/>
    <p:sldId id="629" r:id="rId19"/>
    <p:sldId id="659" r:id="rId20"/>
    <p:sldId id="691" r:id="rId21"/>
    <p:sldId id="693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9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534" y="1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FF33"/>
              </a:solidFill>
            </c:spPr>
            <c:extLst>
              <c:ext xmlns:c16="http://schemas.microsoft.com/office/drawing/2014/chart" uri="{C3380CC4-5D6E-409C-BE32-E72D297353CC}">
                <c16:uniqueId val="{00000001-80B4-40B2-867E-1FB72156CF2F}"/>
              </c:ext>
            </c:extLst>
          </c:dPt>
          <c:dPt>
            <c:idx val="1"/>
            <c:invertIfNegative val="0"/>
            <c:bubble3D val="0"/>
            <c:spPr>
              <a:solidFill>
                <a:srgbClr val="95F175"/>
              </a:solidFill>
            </c:spPr>
            <c:extLst>
              <c:ext xmlns:c16="http://schemas.microsoft.com/office/drawing/2014/chart" uri="{C3380CC4-5D6E-409C-BE32-E72D297353CC}">
                <c16:uniqueId val="{00000003-80B4-40B2-867E-1FB72156CF2F}"/>
              </c:ext>
            </c:extLst>
          </c:dPt>
          <c:dPt>
            <c:idx val="2"/>
            <c:invertIfNegative val="0"/>
            <c:bubble3D val="0"/>
            <c:spPr>
              <a:solidFill>
                <a:srgbClr val="95F175"/>
              </a:solidFill>
            </c:spPr>
            <c:extLst>
              <c:ext xmlns:c16="http://schemas.microsoft.com/office/drawing/2014/chart" uri="{C3380CC4-5D6E-409C-BE32-E72D297353CC}">
                <c16:uniqueId val="{00000005-80B4-40B2-867E-1FB72156CF2F}"/>
              </c:ext>
            </c:extLst>
          </c:dPt>
          <c:dPt>
            <c:idx val="3"/>
            <c:invertIfNegative val="0"/>
            <c:bubble3D val="0"/>
            <c:spPr>
              <a:solidFill>
                <a:srgbClr val="A4E086"/>
              </a:solidFill>
            </c:spPr>
            <c:extLst>
              <c:ext xmlns:c16="http://schemas.microsoft.com/office/drawing/2014/chart" uri="{C3380CC4-5D6E-409C-BE32-E72D297353CC}">
                <c16:uniqueId val="{00000007-80B4-40B2-867E-1FB72156CF2F}"/>
              </c:ext>
            </c:extLst>
          </c:dPt>
          <c:dPt>
            <c:idx val="4"/>
            <c:invertIfNegative val="0"/>
            <c:bubble3D val="0"/>
            <c:spPr>
              <a:solidFill>
                <a:srgbClr val="A4E086"/>
              </a:solidFill>
            </c:spPr>
            <c:extLst>
              <c:ext xmlns:c16="http://schemas.microsoft.com/office/drawing/2014/chart" uri="{C3380CC4-5D6E-409C-BE32-E72D297353CC}">
                <c16:uniqueId val="{00000009-80B4-40B2-867E-1FB72156CF2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80B4-40B2-867E-1FB72156CF2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80B4-40B2-867E-1FB72156CF2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80B4-40B2-867E-1FB72156CF2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80B4-40B2-867E-1FB72156CF2F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80B4-40B2-867E-1FB72156CF2F}"/>
              </c:ext>
            </c:extLst>
          </c:dPt>
          <c:cat>
            <c:strRef>
              <c:f>Sheet1!$A$2:$A$11</c:f>
              <c:strCache>
                <c:ptCount val="10"/>
                <c:pt idx="0">
                  <c:v>Nachhaltige Destination</c:v>
                </c:pt>
                <c:pt idx="1">
                  <c:v>Klimaschonende An- und Abreise</c:v>
                </c:pt>
                <c:pt idx="2">
                  <c:v>Umweltfreundliche Unterkunft</c:v>
                </c:pt>
                <c:pt idx="3">
                  <c:v>Naturbezogene Aktivitäten vor Ort</c:v>
                </c:pt>
                <c:pt idx="4">
                  <c:v>Regionale und biologische Kulinarik</c:v>
                </c:pt>
                <c:pt idx="5">
                  <c:v>Beitrag zur lokalen Wertschöpfung am Reiseziel</c:v>
                </c:pt>
                <c:pt idx="6">
                  <c:v>Kulturelle Aktivitäten vor Ort</c:v>
                </c:pt>
                <c:pt idx="7">
                  <c:v>Soziale Aktivitäten vor Ort</c:v>
                </c:pt>
                <c:pt idx="8">
                  <c:v>Umfassende Kund:inneninformation zu nachhaltigen Aspekten der Reise und des Reiseziels</c:v>
                </c:pt>
                <c:pt idx="9">
                  <c:v>CO2 Kompensation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1</c:v>
                </c:pt>
                <c:pt idx="1">
                  <c:v>1.3333333333333333</c:v>
                </c:pt>
                <c:pt idx="2">
                  <c:v>1.3333333333333333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1.6666666666666667</c:v>
                </c:pt>
                <c:pt idx="6">
                  <c:v>2</c:v>
                </c:pt>
                <c:pt idx="7">
                  <c:v>2.3333333333333335</c:v>
                </c:pt>
                <c:pt idx="8">
                  <c:v>2.3333333333333335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0B4-40B2-867E-1FB72156C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4"/>
          <c:min val="0"/>
        </c:scaling>
        <c:delete val="1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67451136"/>
        <c:crosses val="max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6A7-46F7-9B77-586365BB96F0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36A7-46F7-9B77-586365BB96F0}"/>
              </c:ext>
            </c:extLst>
          </c:dPt>
          <c:dPt>
            <c:idx val="2"/>
            <c:invertIfNegative val="0"/>
            <c:bubble3D val="0"/>
            <c:spPr>
              <a:solidFill>
                <a:srgbClr val="A4E086"/>
              </a:solidFill>
            </c:spPr>
            <c:extLst>
              <c:ext xmlns:c16="http://schemas.microsoft.com/office/drawing/2014/chart" uri="{C3380CC4-5D6E-409C-BE32-E72D297353CC}">
                <c16:uniqueId val="{00000005-36A7-46F7-9B77-586365BB96F0}"/>
              </c:ext>
            </c:extLst>
          </c:dPt>
          <c:dPt>
            <c:idx val="3"/>
            <c:invertIfNegative val="0"/>
            <c:bubble3D val="0"/>
            <c:spPr>
              <a:solidFill>
                <a:srgbClr val="A4E086"/>
              </a:solidFill>
            </c:spPr>
            <c:extLst>
              <c:ext xmlns:c16="http://schemas.microsoft.com/office/drawing/2014/chart" uri="{C3380CC4-5D6E-409C-BE32-E72D297353CC}">
                <c16:uniqueId val="{00000007-36A7-46F7-9B77-586365BB96F0}"/>
              </c:ext>
            </c:extLst>
          </c:dPt>
          <c:dPt>
            <c:idx val="4"/>
            <c:invertIfNegative val="0"/>
            <c:bubble3D val="0"/>
            <c:spPr>
              <a:solidFill>
                <a:srgbClr val="A4E086"/>
              </a:solidFill>
            </c:spPr>
            <c:extLst>
              <c:ext xmlns:c16="http://schemas.microsoft.com/office/drawing/2014/chart" uri="{C3380CC4-5D6E-409C-BE32-E72D297353CC}">
                <c16:uniqueId val="{00000009-36A7-46F7-9B77-586365BB96F0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36A7-46F7-9B77-586365BB96F0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D-36A7-46F7-9B77-586365BB96F0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36A7-46F7-9B77-586365BB96F0}"/>
              </c:ext>
            </c:extLst>
          </c:dPt>
          <c:cat>
            <c:strRef>
              <c:f>Sheet1!$A$2:$A$9</c:f>
              <c:strCache>
                <c:ptCount val="8"/>
                <c:pt idx="0">
                  <c:v>Finanzielle Förderungen</c:v>
                </c:pt>
                <c:pt idx="1">
                  <c:v>Anerkennung der Leistungen innerhalb der Branche</c:v>
                </c:pt>
                <c:pt idx="2">
                  <c:v>Informationen über umweltfreundliche Hotels</c:v>
                </c:pt>
                <c:pt idx="3">
                  <c:v>Informationen über nachhaltige Destinationen</c:v>
                </c:pt>
                <c:pt idx="4">
                  <c:v>Informationen über internationale Gütesiegel</c:v>
                </c:pt>
                <c:pt idx="5">
                  <c:v>Informationen über nachhaltige Mobilität</c:v>
                </c:pt>
                <c:pt idx="6">
                  <c:v>Informationen zu internationalen Partnerschaften</c:v>
                </c:pt>
                <c:pt idx="7">
                  <c:v>Regelmäßiger Austausch mit anderen Reiseveranstalter:innen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1.3333333333333333</c:v>
                </c:pt>
                <c:pt idx="3">
                  <c:v>1.3333333333333333</c:v>
                </c:pt>
                <c:pt idx="4">
                  <c:v>1.3333333333333333</c:v>
                </c:pt>
                <c:pt idx="5">
                  <c:v>2</c:v>
                </c:pt>
                <c:pt idx="6">
                  <c:v>2</c:v>
                </c:pt>
                <c:pt idx="7">
                  <c:v>2.6666666666666665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6A7-46F7-9B77-586365BB9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4"/>
          <c:min val="0"/>
        </c:scaling>
        <c:delete val="1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67451136"/>
        <c:crosses val="max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Berechnung der Emissionen der An- und Abreise: Ist diese in dieser Form praktikabel und ausreichen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AD90-4AEB-8311-4F5E3EE121E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AD90-4AEB-8311-4F5E3EE121E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0.33333333333333331</c:v>
                </c:pt>
                <c:pt idx="1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90-4AEB-8311-4F5E3EE12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AT"/>
                  <a:t>Prozent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Sollten auch die Emissionen der Unterkünfte in die Berechnung mit einfließen?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1F49-49EA-B52D-8F58C1DC29B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1F49-49EA-B52D-8F58C1DC29B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0.33333333333333331</c:v>
                </c:pt>
                <c:pt idx="1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49-49EA-B52D-8F58C1DC2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AT"/>
                  <a:t>Prozent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Sollten auch Daten zur Emission der Aktivitäten einberechnet werden?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7B9A-4B01-997E-AC1D159DF42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7B9A-4B01-997E-AC1D159DF42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9A-4B01-997E-AC1D159DF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AT"/>
                  <a:t>Prozent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Soll der Konnex zu den SDG-Zielen der Vereinten Nationen besser inhaltlich und optisch hervorgehoben werden?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2EEF-4370-B882-07FA03A8EFE4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2EEF-4370-B882-07FA03A8EFE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2EEF-4370-B882-07FA03A8EFE4}"/>
              </c:ext>
            </c:extLst>
          </c:dPt>
          <c:cat>
            <c:strRef>
              <c:f>Sheet1!$A$2:$A$4</c:f>
              <c:strCache>
                <c:ptCount val="3"/>
                <c:pt idx="0">
                  <c:v>Ja auf Ebene der übergeordneten Ziele</c:v>
                </c:pt>
                <c:pt idx="1">
                  <c:v>Ja, mit Bezug zu den detaillierten Unterziele</c:v>
                </c:pt>
                <c:pt idx="2">
                  <c:v>Nein, bringt keine Mehrwert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0.33333333333333331</c:v>
                </c:pt>
                <c:pt idx="1">
                  <c:v>0</c:v>
                </c:pt>
                <c:pt idx="2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EF-4370-B882-07FA03A8E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AT"/>
                  <a:t>Prozent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Würden Sie akzeptieren, dass die inhaltliche Beratung und Schulung von einem unabhängigen Audit getrennt wird?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0018-4A53-8163-3BB972B217DF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0018-4A53-8163-3BB972B217DF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0018-4A53-8163-3BB972B217DF}"/>
              </c:ext>
            </c:extLst>
          </c:dPt>
          <c:cat>
            <c:strRef>
              <c:f>Sheet1!$A$2:$A$4</c:f>
              <c:strCache>
                <c:ptCount val="3"/>
                <c:pt idx="0">
                  <c:v>Ja, würde ich auf jeden Fall begrüßen</c:v>
                </c:pt>
                <c:pt idx="1">
                  <c:v>Ja, wenn dadurch keine Mehrkosten entstehen</c:v>
                </c:pt>
                <c:pt idx="2">
                  <c:v>Nein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18-4A53-8163-3BB972B21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AT"/>
                  <a:t>Prozent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0BE4-43C9-8BA6-EFC53B84A15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0BE4-43C9-8BA6-EFC53B84A158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0BE4-43C9-8BA6-EFC53B84A158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0BE4-43C9-8BA6-EFC53B84A158}"/>
              </c:ext>
            </c:extLst>
          </c:dPt>
          <c:cat>
            <c:strRef>
              <c:f>Sheet1!$A$2:$A$5</c:f>
              <c:strCache>
                <c:ptCount val="4"/>
                <c:pt idx="0">
                  <c:v>Eintägige Incentivereisen</c:v>
                </c:pt>
                <c:pt idx="1">
                  <c:v>Mehrtägige Incentivereisen</c:v>
                </c:pt>
                <c:pt idx="2">
                  <c:v>Weiterer Vorschlag:</c:v>
                </c:pt>
                <c:pt idx="3">
                  <c:v>Weiterer Vorschlag: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</c:v>
                </c:pt>
                <c:pt idx="1">
                  <c:v>1.3333333333333333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E4-43C9-8BA6-EFC53B84A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4"/>
          <c:min val="0"/>
        </c:scaling>
        <c:delete val="1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67451136"/>
        <c:crosses val="max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85426486342522"/>
          <c:y val="4.136335023595171E-2"/>
          <c:w val="0.54317098194160052"/>
          <c:h val="0.9172732995280965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F3C-4D35-8593-3C5FB7EBC98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4F3C-4D35-8593-3C5FB7EBC98C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4F3C-4D35-8593-3C5FB7EBC98C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4F3C-4D35-8593-3C5FB7EBC98C}"/>
              </c:ext>
            </c:extLst>
          </c:dPt>
          <c:cat>
            <c:strRef>
              <c:f>Sheet1!$A$2:$A$5</c:f>
              <c:strCache>
                <c:ptCount val="4"/>
                <c:pt idx="0">
                  <c:v>Geführte oder buchbare Erlebnisangebote in einer Destination</c:v>
                </c:pt>
                <c:pt idx="1">
                  <c:v>Weiterer Vorschlag:</c:v>
                </c:pt>
                <c:pt idx="2">
                  <c:v>Geschäftsreisen (Business Travel)</c:v>
                </c:pt>
                <c:pt idx="3">
                  <c:v>Freizeiteinrichtungen (Bäder, Erlebnisparks etc.)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2.3333333333333335</c:v>
                </c:pt>
                <c:pt idx="3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3C-4D35-8593-3C5FB7EBC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4"/>
          <c:min val="0"/>
        </c:scaling>
        <c:delete val="1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67451136"/>
        <c:crosses val="max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FF33"/>
              </a:solidFill>
            </c:spPr>
            <c:extLst>
              <c:ext xmlns:c16="http://schemas.microsoft.com/office/drawing/2014/chart" uri="{C3380CC4-5D6E-409C-BE32-E72D297353CC}">
                <c16:uniqueId val="{00000001-9E0C-496D-86AA-BFE6F1605797}"/>
              </c:ext>
            </c:extLst>
          </c:dPt>
          <c:dPt>
            <c:idx val="1"/>
            <c:invertIfNegative val="0"/>
            <c:bubble3D val="0"/>
            <c:spPr>
              <a:solidFill>
                <a:srgbClr val="95F175"/>
              </a:solidFill>
            </c:spPr>
            <c:extLst>
              <c:ext xmlns:c16="http://schemas.microsoft.com/office/drawing/2014/chart" uri="{C3380CC4-5D6E-409C-BE32-E72D297353CC}">
                <c16:uniqueId val="{00000003-9E0C-496D-86AA-BFE6F1605797}"/>
              </c:ext>
            </c:extLst>
          </c:dPt>
          <c:dPt>
            <c:idx val="2"/>
            <c:invertIfNegative val="0"/>
            <c:bubble3D val="0"/>
            <c:spPr>
              <a:solidFill>
                <a:srgbClr val="95F175"/>
              </a:solidFill>
            </c:spPr>
            <c:extLst>
              <c:ext xmlns:c16="http://schemas.microsoft.com/office/drawing/2014/chart" uri="{C3380CC4-5D6E-409C-BE32-E72D297353CC}">
                <c16:uniqueId val="{00000005-9E0C-496D-86AA-BFE6F1605797}"/>
              </c:ext>
            </c:extLst>
          </c:dPt>
          <c:dPt>
            <c:idx val="3"/>
            <c:invertIfNegative val="0"/>
            <c:bubble3D val="0"/>
            <c:spPr>
              <a:solidFill>
                <a:srgbClr val="95F175"/>
              </a:solidFill>
            </c:spPr>
            <c:extLst>
              <c:ext xmlns:c16="http://schemas.microsoft.com/office/drawing/2014/chart" uri="{C3380CC4-5D6E-409C-BE32-E72D297353CC}">
                <c16:uniqueId val="{00000007-9E0C-496D-86AA-BFE6F1605797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9E0C-496D-86AA-BFE6F1605797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B-9E0C-496D-86AA-BFE6F1605797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D-9E0C-496D-86AA-BFE6F160579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9E0C-496D-86AA-BFE6F160579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9E0C-496D-86AA-BFE6F160579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9E0C-496D-86AA-BFE6F160579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9E0C-496D-86AA-BFE6F1605797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9E0C-496D-86AA-BFE6F1605797}"/>
              </c:ext>
            </c:extLst>
          </c:dPt>
          <c:cat>
            <c:strRef>
              <c:f>Sheet1!$A$2:$A$13</c:f>
              <c:strCache>
                <c:ptCount val="12"/>
                <c:pt idx="0">
                  <c:v>Längere Aufenthaltsdauer mit weiterer Entfernung des Reiseziels</c:v>
                </c:pt>
                <c:pt idx="1">
                  <c:v>Nachhaltige Destination</c:v>
                </c:pt>
                <c:pt idx="2">
                  <c:v>Umweltfreundliche Unterkunft</c:v>
                </c:pt>
                <c:pt idx="3">
                  <c:v>Naturbezogene Aktivitäten vor Ort</c:v>
                </c:pt>
                <c:pt idx="4">
                  <c:v>Regionale und biologische Kulinarik</c:v>
                </c:pt>
                <c:pt idx="5">
                  <c:v>Beitrag zur lokalen Wertschöpfung am Reiseziel</c:v>
                </c:pt>
                <c:pt idx="6">
                  <c:v>Umfassende Kund:inneninformation zu nachhaltigen Aspekten der Reise und des Reiseziels</c:v>
                </c:pt>
                <c:pt idx="7">
                  <c:v>Keine Flugreisen unter 700 km, bzw. unter 7 Tagen</c:v>
                </c:pt>
                <c:pt idx="8">
                  <c:v>Klimaschonende An- und Abreise</c:v>
                </c:pt>
                <c:pt idx="9">
                  <c:v>Sozialverträgliche Aktivitäten vor Ort</c:v>
                </c:pt>
                <c:pt idx="10">
                  <c:v>Kulturell verträgliche Aktivitäten vor Ort</c:v>
                </c:pt>
                <c:pt idx="11">
                  <c:v>(Begrenzte) Möglichkeit der CO2 Kompensation  um ausreichend Punkte zu erreichen</c:v>
                </c:pt>
              </c:strCache>
            </c:strRef>
          </c:cat>
          <c:val>
            <c:numRef>
              <c:f>Sheet1!$B$2:$B$13</c:f>
              <c:numCache>
                <c:formatCode>0.00</c:formatCode>
                <c:ptCount val="12"/>
                <c:pt idx="0">
                  <c:v>1</c:v>
                </c:pt>
                <c:pt idx="1">
                  <c:v>1.3333333333333333</c:v>
                </c:pt>
                <c:pt idx="2">
                  <c:v>1.3333333333333333</c:v>
                </c:pt>
                <c:pt idx="3">
                  <c:v>1.3333333333333333</c:v>
                </c:pt>
                <c:pt idx="4">
                  <c:v>1.6666666666666667</c:v>
                </c:pt>
                <c:pt idx="5">
                  <c:v>1.6666666666666667</c:v>
                </c:pt>
                <c:pt idx="6">
                  <c:v>1.6666666666666667</c:v>
                </c:pt>
                <c:pt idx="7">
                  <c:v>2</c:v>
                </c:pt>
                <c:pt idx="8">
                  <c:v>2</c:v>
                </c:pt>
                <c:pt idx="9">
                  <c:v>2.6666666666666665</c:v>
                </c:pt>
                <c:pt idx="10">
                  <c:v>2.6666666666666665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E0C-496D-86AA-BFE6F1605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4"/>
          <c:min val="0"/>
        </c:scaling>
        <c:delete val="1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67451136"/>
        <c:crosses val="max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86C2-46BE-9F77-4559D03911F7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86C2-46BE-9F77-4559D03911F7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86C2-46BE-9F77-4559D03911F7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86C2-46BE-9F77-4559D03911F7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86C2-46BE-9F77-4559D03911F7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86C2-46BE-9F77-4559D03911F7}"/>
              </c:ext>
            </c:extLst>
          </c:dPt>
          <c:cat>
            <c:strRef>
              <c:f>Sheet1!$A$2:$A$7</c:f>
              <c:strCache>
                <c:ptCount val="6"/>
                <c:pt idx="0">
                  <c:v>Die Kriterien der Richtlinie zu verstehen</c:v>
                </c:pt>
                <c:pt idx="1">
                  <c:v>Die Kriterien in meinen vorhandenen Angeboten wiederzufinden</c:v>
                </c:pt>
                <c:pt idx="2">
                  <c:v>Neue Angebote nach den Kriterien zu gestalten</c:v>
                </c:pt>
                <c:pt idx="3">
                  <c:v>Die Abläufe in der Software zu verstehen</c:v>
                </c:pt>
                <c:pt idx="4">
                  <c:v>Die konkreten Nachweise zu den geforderten Informationen zu erbringen</c:v>
                </c:pt>
                <c:pt idx="5">
                  <c:v>Das verpflichtende Feedback von den Kund:innen einzuholen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1.3333333333333333</c:v>
                </c:pt>
                <c:pt idx="1">
                  <c:v>2</c:v>
                </c:pt>
                <c:pt idx="2">
                  <c:v>2.3333333333333335</c:v>
                </c:pt>
                <c:pt idx="3">
                  <c:v>2.3333333333333335</c:v>
                </c:pt>
                <c:pt idx="4">
                  <c:v>3.3333333333333335</c:v>
                </c:pt>
                <c:pt idx="5">
                  <c:v>3.3333333333333335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C2-46BE-9F77-4559D0391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4"/>
          <c:min val="0"/>
        </c:scaling>
        <c:delete val="0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AT"/>
                  <a:t>Durchschnitt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7451136"/>
        <c:crosses val="max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072F-447E-BE50-3AFE944BEBA0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072F-447E-BE50-3AFE944BEBA0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072F-447E-BE50-3AFE944BEBA0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072F-447E-BE50-3AFE944BEBA0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072F-447E-BE50-3AFE944BEBA0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072F-447E-BE50-3AFE944BEBA0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072F-447E-BE50-3AFE944BEBA0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072F-447E-BE50-3AFE944BEBA0}"/>
              </c:ext>
            </c:extLst>
          </c:dPt>
          <c:cat>
            <c:strRef>
              <c:f>Sheet1!$A$2:$A$9</c:f>
              <c:strCache>
                <c:ptCount val="8"/>
                <c:pt idx="0">
                  <c:v>für ein Reiseangebot in Ö</c:v>
                </c:pt>
                <c:pt idx="1">
                  <c:v>für "Sternreisen" (Tägliche Ausflugsfahrten von einem Übernachtungsstandort)</c:v>
                </c:pt>
                <c:pt idx="2">
                  <c:v>für Tagesausflüge</c:v>
                </c:pt>
                <c:pt idx="3">
                  <c:v>für Rundreisen</c:v>
                </c:pt>
                <c:pt idx="4">
                  <c:v>für ein Reiseangebot in Nachbarländer</c:v>
                </c:pt>
                <c:pt idx="5">
                  <c:v>für ein Reiseangebot in entferntere Europäische Länder</c:v>
                </c:pt>
                <c:pt idx="6">
                  <c:v>für Flugreisen</c:v>
                </c:pt>
                <c:pt idx="7">
                  <c:v>für Schülerreisen/Sprachreisen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2</c:v>
                </c:pt>
                <c:pt idx="1">
                  <c:v>2.3333333333333335</c:v>
                </c:pt>
                <c:pt idx="2">
                  <c:v>2.3333333333333335</c:v>
                </c:pt>
                <c:pt idx="3">
                  <c:v>2.6666666666666665</c:v>
                </c:pt>
                <c:pt idx="4">
                  <c:v>3.3333333333333335</c:v>
                </c:pt>
                <c:pt idx="5">
                  <c:v>3.3333333333333335</c:v>
                </c:pt>
                <c:pt idx="6">
                  <c:v>3.3333333333333335</c:v>
                </c:pt>
                <c:pt idx="7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72F-447E-BE50-3AFE944BE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4"/>
          <c:min val="0"/>
        </c:scaling>
        <c:delete val="0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AT"/>
                  <a:t>Durchschnitt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7451136"/>
        <c:crosses val="max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EDA1-4FB1-AA21-EB6FF9E2359C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EDA1-4FB1-AA21-EB6FF9E2359C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EDA1-4FB1-AA21-EB6FF9E2359C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EDA1-4FB1-AA21-EB6FF9E2359C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EDA1-4FB1-AA21-EB6FF9E2359C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EDA1-4FB1-AA21-EB6FF9E2359C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EDA1-4FB1-AA21-EB6FF9E2359C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EDA1-4FB1-AA21-EB6FF9E2359C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EDA1-4FB1-AA21-EB6FF9E2359C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EDA1-4FB1-AA21-EB6FF9E2359C}"/>
              </c:ext>
            </c:extLst>
          </c:dPt>
          <c:cat>
            <c:strRef>
              <c:f>Sheet1!$A$2:$A$11</c:f>
              <c:strCache>
                <c:ptCount val="10"/>
                <c:pt idx="0">
                  <c:v>Kulturreisen</c:v>
                </c:pt>
                <c:pt idx="1">
                  <c:v>Städtereisen</c:v>
                </c:pt>
                <c:pt idx="2">
                  <c:v>Wellnessreisen</c:v>
                </c:pt>
                <c:pt idx="3">
                  <c:v>Radreisen</c:v>
                </c:pt>
                <c:pt idx="4">
                  <c:v>Auslandsreisen</c:v>
                </c:pt>
                <c:pt idx="5">
                  <c:v>Wanderreisen</c:v>
                </c:pt>
                <c:pt idx="6">
                  <c:v>Familienreisen</c:v>
                </c:pt>
                <c:pt idx="7">
                  <c:v>Busreisen</c:v>
                </c:pt>
                <c:pt idx="8">
                  <c:v>Andere</c:v>
                </c:pt>
                <c:pt idx="9">
                  <c:v>Winterreisen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4</c:v>
                </c:pt>
                <c:pt idx="1">
                  <c:v>3.6666666666666665</c:v>
                </c:pt>
                <c:pt idx="2">
                  <c:v>3.3333333333333335</c:v>
                </c:pt>
                <c:pt idx="3">
                  <c:v>3.3333333333333335</c:v>
                </c:pt>
                <c:pt idx="4">
                  <c:v>3</c:v>
                </c:pt>
                <c:pt idx="5">
                  <c:v>2.6666666666666665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1.6666666666666667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DA1-4FB1-AA21-EB6FF9E23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5"/>
          <c:min val="0"/>
        </c:scaling>
        <c:delete val="1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67451136"/>
        <c:crosses val="max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Werden Sie in Zukunft bereits bei der Erstellung von neuen Reiseangeboten die Kriterien oder zumindest Aspekte davon berücksichtigen, auch wenn dies vielleicht (noch) nicht zertifiziert werden (können)?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BE9-4D6D-A85C-699F03F66C7F}"/>
              </c:ext>
            </c:extLst>
          </c:dPt>
          <c:dPt>
            <c:idx val="1"/>
            <c:invertIfNegative val="0"/>
            <c:bubble3D val="0"/>
            <c:spPr>
              <a:solidFill>
                <a:srgbClr val="A4E086"/>
              </a:solidFill>
            </c:spPr>
            <c:extLst>
              <c:ext xmlns:c16="http://schemas.microsoft.com/office/drawing/2014/chart" uri="{C3380CC4-5D6E-409C-BE32-E72D297353CC}">
                <c16:uniqueId val="{00000003-3BE9-4D6D-A85C-699F03F66C7F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3BE9-4D6D-A85C-699F03F66C7F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3BE9-4D6D-A85C-699F03F66C7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sicher</c:v>
                </c:pt>
                <c:pt idx="1">
                  <c:v>wahrscheinlich</c:v>
                </c:pt>
                <c:pt idx="2">
                  <c:v>eher nicht</c:v>
                </c:pt>
                <c:pt idx="3">
                  <c:v>nein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0.33333333333333331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E9-4D6D-A85C-699F03F66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AT"/>
                  <a:t>Prozent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Hat sich die Beschäftigung mit der Umweltzeichen Richtlinie auf Ihre gesamte Produktpalette ausgewirkt (sensibilisierter Umgang mit manchen Themen)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556-4C49-9853-99FFB2918485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3556-4C49-9853-99FFB2918485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3556-4C49-9853-99FFB2918485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3556-4C49-9853-99FFB291848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ja</c:v>
                </c:pt>
                <c:pt idx="1">
                  <c:v>teilweise</c:v>
                </c:pt>
                <c:pt idx="2">
                  <c:v>kaum</c:v>
                </c:pt>
                <c:pt idx="3">
                  <c:v>gar nicht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</c:v>
                </c:pt>
                <c:pt idx="2">
                  <c:v>0.33333333333333331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56-4C49-9853-99FFB2918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AT"/>
                  <a:t>Prozent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Informieren Sie sich regelmäßig zum Thema "nachhaltiges Reisen"?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4F2B-4153-8E90-E4EC32A387FB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4F2B-4153-8E90-E4EC32A387F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2B-4153-8E90-E4EC32A38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AT"/>
                  <a:t>Prozent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37802034168259"/>
          <c:y val="3.8801244306188198E-2"/>
          <c:w val="0.39906185224000829"/>
          <c:h val="0.922397511387623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Column02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9A68-4E53-8C4E-1C764656FD8D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9A68-4E53-8C4E-1C764656FD8D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9A68-4E53-8C4E-1C764656FD8D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9A68-4E53-8C4E-1C764656FD8D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9A68-4E53-8C4E-1C764656FD8D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9A68-4E53-8C4E-1C764656FD8D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9A68-4E53-8C4E-1C764656FD8D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9A68-4E53-8C4E-1C764656FD8D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9A68-4E53-8C4E-1C764656FD8D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9A68-4E53-8C4E-1C764656FD8D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9A68-4E53-8C4E-1C764656FD8D}"/>
              </c:ext>
            </c:extLst>
          </c:dPt>
          <c:cat>
            <c:strRef>
              <c:f>Sheet1!$A$2:$A$12</c:f>
              <c:strCache>
                <c:ptCount val="11"/>
                <c:pt idx="0">
                  <c:v>Mehr Wissen über umweltfreundliche Hotels</c:v>
                </c:pt>
                <c:pt idx="1">
                  <c:v>Bewußterer Umgang mit Umweltthemen</c:v>
                </c:pt>
                <c:pt idx="2">
                  <c:v>Bewußtseinsbildung im Bereich Nachhaltigkeit</c:v>
                </c:pt>
                <c:pt idx="3">
                  <c:v>Interne Diskussionen über das Thema Nachhaltigkeit</c:v>
                </c:pt>
                <c:pt idx="4">
                  <c:v>Umweltfreundliches Handeln im Unternehmen</c:v>
                </c:pt>
                <c:pt idx="5">
                  <c:v>Vermehrte Berücksichtigung von Umweltaspekten in der Angebotspalette</c:v>
                </c:pt>
                <c:pt idx="6">
                  <c:v>Ansprechen des Themas bei Kund:innen und Partner:innen</c:v>
                </c:pt>
                <c:pt idx="7">
                  <c:v>Sensibilisierter Umgang mit sozialen Themen</c:v>
                </c:pt>
                <c:pt idx="8">
                  <c:v>Wissen über umweltfreundliche Destinationen / nachhaltige Angebote vor Ort</c:v>
                </c:pt>
                <c:pt idx="9">
                  <c:v>Bewußtseinsbildung zum Thema CO2 und Flugreisen</c:v>
                </c:pt>
                <c:pt idx="10">
                  <c:v>Vermehrte Berücksichtigung von sozialen Aspekten in der Angebotspalette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1.3333333333333333</c:v>
                </c:pt>
                <c:pt idx="1">
                  <c:v>1.6666666666666667</c:v>
                </c:pt>
                <c:pt idx="2">
                  <c:v>1.6666666666666667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1.6666666666666667</c:v>
                </c:pt>
                <c:pt idx="6">
                  <c:v>1.6666666666666667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2.3333333333333335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A68-4E53-8C4E-1C764656F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4"/>
          <c:min val="0"/>
        </c:scaling>
        <c:delete val="1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67451136"/>
        <c:crosses val="max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200" smtId="4294967295">
          <a:latin typeface="Avenir Next LT Pro" panose="020B0504020202020204" pitchFamily="34" charset="0"/>
        </a:defRPr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0.47608</cdr:x>
      <cdr:y>0.04575</cdr:y>
    </cdr:from>
    <cdr:to>
      <cdr:x>0.64277</cdr:x>
      <cdr:y>0.1185</cdr:y>
    </cdr:to>
    <cdr:sp macro="" textlink="">
      <cdr:nvSpPr>
        <cdr:cNvPr id="4" name="Textfeld 3">
          <a:extLst xmlns:a="http://schemas.openxmlformats.org/drawingml/2006/main">
            <a:ext uri="{FF2B5EF4-FFF2-40B4-BE49-F238E27FC236}">
              <a16:creationId xmlns:a16="http://schemas.microsoft.com/office/drawing/2014/main" id="{714A10B5-B396-5854-E1CC-F2AD7FAEE358}"/>
            </a:ext>
          </a:extLst>
        </cdr:cNvPr>
        <cdr:cNvSpPr txBox="1"/>
      </cdr:nvSpPr>
      <cdr:spPr>
        <a:xfrm xmlns:a="http://schemas.openxmlformats.org/drawingml/2006/main">
          <a:off x="5209828" y="206681"/>
          <a:ext cx="1824117" cy="328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AT" sz="1200" dirty="0">
              <a:latin typeface="Avenir Next LT Pro" panose="020B0504020202020204" pitchFamily="34" charset="0"/>
            </a:rPr>
            <a:t>100% sehr wichtig</a:t>
          </a:r>
        </a:p>
      </cdr:txBody>
    </cdr:sp>
  </cdr:relSizeAnchor>
  <cdr:relSizeAnchor xmlns:cdr="http://schemas.openxmlformats.org/drawingml/2006/chartDrawing">
    <cdr:from>
      <cdr:x>0.72641</cdr:x>
      <cdr:y>0.89154</cdr:y>
    </cdr:from>
    <cdr:to>
      <cdr:x>0.89311</cdr:x>
      <cdr:y>0.96429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E87DFEE6-C80F-68DD-47E7-DA25B4339364}"/>
            </a:ext>
          </a:extLst>
        </cdr:cNvPr>
        <cdr:cNvSpPr txBox="1"/>
      </cdr:nvSpPr>
      <cdr:spPr>
        <a:xfrm xmlns:a="http://schemas.openxmlformats.org/drawingml/2006/main">
          <a:off x="7949233" y="4027901"/>
          <a:ext cx="1824226" cy="328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AT" sz="1200" dirty="0"/>
            <a:t>100% wenig </a:t>
          </a:r>
          <a:r>
            <a:rPr lang="de-AT" sz="1200" dirty="0">
              <a:latin typeface="Avenir Next LT Pro" panose="020B0504020202020204" pitchFamily="34" charset="0"/>
            </a:rPr>
            <a:t>wichtig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0.49327</cdr:x>
      <cdr:y>0.03394</cdr:y>
    </cdr:from>
    <cdr:to>
      <cdr:x>0.65997</cdr:x>
      <cdr:y>0.10182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0FE76BE0-47DA-469A-472B-37D19D0F4381}"/>
            </a:ext>
          </a:extLst>
        </cdr:cNvPr>
        <cdr:cNvSpPr txBox="1"/>
      </cdr:nvSpPr>
      <cdr:spPr>
        <a:xfrm xmlns:a="http://schemas.openxmlformats.org/drawingml/2006/main">
          <a:off x="5397906" y="164343"/>
          <a:ext cx="1824226" cy="328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AT" sz="1200" dirty="0">
              <a:latin typeface="Avenir Next LT Pro" panose="020B0504020202020204" pitchFamily="34" charset="0"/>
            </a:rPr>
            <a:t>100% sehr wichtig</a:t>
          </a:r>
        </a:p>
      </cdr:txBody>
    </cdr:sp>
  </cdr:relSizeAnchor>
  <cdr:relSizeAnchor xmlns:cdr="http://schemas.openxmlformats.org/drawingml/2006/chartDrawing">
    <cdr:from>
      <cdr:x>0.72526</cdr:x>
      <cdr:y>0.89988</cdr:y>
    </cdr:from>
    <cdr:to>
      <cdr:x>0.89196</cdr:x>
      <cdr:y>0.96776</cdr:y>
    </cdr:to>
    <cdr:sp macro="" textlink="">
      <cdr:nvSpPr>
        <cdr:cNvPr id="3" name="Textfeld 1">
          <a:extLst xmlns:a="http://schemas.openxmlformats.org/drawingml/2006/main">
            <a:ext uri="{FF2B5EF4-FFF2-40B4-BE49-F238E27FC236}">
              <a16:creationId xmlns:a16="http://schemas.microsoft.com/office/drawing/2014/main" id="{781417E9-066A-67FE-AFDE-71C2C364D818}"/>
            </a:ext>
          </a:extLst>
        </cdr:cNvPr>
        <cdr:cNvSpPr txBox="1"/>
      </cdr:nvSpPr>
      <cdr:spPr>
        <a:xfrm xmlns:a="http://schemas.openxmlformats.org/drawingml/2006/main">
          <a:off x="7936617" y="4357232"/>
          <a:ext cx="1824226" cy="328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AT" sz="1200" dirty="0">
              <a:latin typeface="Avenir Next LT Pro" panose="020B0504020202020204" pitchFamily="34" charset="0"/>
            </a:rPr>
            <a:t>100% wenig wichtig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0.77243</cdr:y>
    </cdr:from>
    <cdr:to>
      <cdr:x>0.91236</cdr:x>
      <cdr:y>0.89141</cdr:y>
    </cdr:to>
    <cdr:sp macro="" textlink="">
      <cdr:nvSpPr>
        <cdr:cNvPr id="5" name="Textfeld 4">
          <a:extLst xmlns:a="http://schemas.openxmlformats.org/drawingml/2006/main">
            <a:ext uri="{FF2B5EF4-FFF2-40B4-BE49-F238E27FC236}">
              <a16:creationId xmlns:a16="http://schemas.microsoft.com/office/drawing/2014/main" id="{36B3BC03-2A8D-4BAC-578D-491C4BB3D3CC}"/>
            </a:ext>
          </a:extLst>
        </cdr:cNvPr>
        <cdr:cNvSpPr txBox="1"/>
      </cdr:nvSpPr>
      <cdr:spPr>
        <a:xfrm xmlns:a="http://schemas.openxmlformats.org/drawingml/2006/main">
          <a:off x="5471583" y="3740097"/>
          <a:ext cx="4512524" cy="576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AT" sz="1050" dirty="0">
              <a:latin typeface="Avenir Next LT Pro" panose="020B0504020202020204" pitchFamily="34" charset="0"/>
            </a:rPr>
            <a:t>Mountainbiken (vorausgesetzt, wir finden Unterkünfte die bereit sind die Erfüllung der Mindestkriterien zu garantieren), Naturreisen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C728A089-9BF3-6039-ADA5-254AB87FE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7066"/>
          <a:stretch/>
        </p:blipFill>
        <p:spPr>
          <a:xfrm rot="10800000">
            <a:off x="0" y="0"/>
            <a:ext cx="12192000" cy="392614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471CF7B-3BFB-A4DC-9BCA-1AC78D255B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68" y="5447032"/>
            <a:ext cx="664486" cy="105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09ECBAB-FE28-FADF-14A2-D1E608EB2B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55" y="5447033"/>
            <a:ext cx="2946839" cy="105978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BDC1B23-66CB-1D2A-A5C7-736509C3AF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83" y="795824"/>
            <a:ext cx="3047620" cy="29873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E8D127-6194-1049-F212-A8D3FD3C1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97" y="950843"/>
            <a:ext cx="8251386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 der Folie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5EF231-821A-F042-F402-54924D0A84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6088" y="2276406"/>
            <a:ext cx="8251386" cy="70008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409C9F7-EAFD-4BCD-E96D-FCE49FC67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8062" y="4344332"/>
            <a:ext cx="5451231" cy="2893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19B46491-1E6B-FBB3-3E75-400C32B4C0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6178062" y="4642557"/>
            <a:ext cx="5451231" cy="2822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VKI-Verein für Konsumenteninformation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FC524EA-87DA-ABD8-F0AD-8C8A0FC1C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8061" y="4933623"/>
            <a:ext cx="5451231" cy="2822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Abteilung Österreichisches Umweltzeichen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34376D-87D1-2F03-93A8-E722D0F376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8061" y="5216484"/>
            <a:ext cx="5451231" cy="2822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90711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rn">
            <a:extLst>
              <a:ext uri="{FF2B5EF4-FFF2-40B4-BE49-F238E27FC236}">
                <a16:creationId xmlns:a16="http://schemas.microsoft.com/office/drawing/2014/main" id="{47720E19-23A6-4503-9FE5-09B05574B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3140870"/>
            <a:ext cx="11520000" cy="5762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457189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7" name="Cont1"/>
          <p:cNvSpPr>
            <a:spLocks noGrp="1"/>
          </p:cNvSpPr>
          <p:nvPr>
            <p:ph sz="quarter" idx="15"/>
          </p:nvPr>
        </p:nvSpPr>
        <p:spPr>
          <a:xfrm>
            <a:off x="623394" y="1454400"/>
            <a:ext cx="10943167" cy="4842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297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23392" y="864000"/>
            <a:ext cx="109440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l-GR" sz="2200" kern="1200" cap="none" spc="-133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6" name="Pre"/>
          <p:cNvSpPr>
            <a:spLocks noGrp="1"/>
          </p:cNvSpPr>
          <p:nvPr>
            <p:ph sz="quarter" idx="14" hasCustomPrompt="1"/>
          </p:nvPr>
        </p:nvSpPr>
        <p:spPr>
          <a:xfrm>
            <a:off x="623394" y="216000"/>
            <a:ext cx="10943167" cy="648072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297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 Comment</a:t>
            </a:r>
            <a:endParaRPr lang="el-GR"/>
          </a:p>
        </p:txBody>
      </p:sp>
      <p:sp>
        <p:nvSpPr>
          <p:cNvPr id="10" name="RepTitle"/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12192000" cy="230400"/>
          </a:xfrm>
          <a:noFill/>
          <a:ln>
            <a:noFill/>
          </a:ln>
        </p:spPr>
        <p:txBody>
          <a:bodyPr>
            <a:noAutofit/>
          </a:bodyPr>
          <a:lstStyle>
            <a:lvl1pPr marL="114297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25.10.2023 12:02</a:t>
            </a:r>
          </a:p>
        </p:txBody>
      </p:sp>
    </p:spTree>
    <p:extLst>
      <p:ext uri="{BB962C8B-B14F-4D97-AF65-F5344CB8AC3E}">
        <p14:creationId xmlns:p14="http://schemas.microsoft.com/office/powerpoint/2010/main" val="37600545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rn">
            <a:extLst>
              <a:ext uri="{FF2B5EF4-FFF2-40B4-BE49-F238E27FC236}">
                <a16:creationId xmlns:a16="http://schemas.microsoft.com/office/drawing/2014/main" id="{A68DF7E0-973E-421D-B439-7A4D49EA27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3140870"/>
            <a:ext cx="11520000" cy="5762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457189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10" name="PCont"/>
          <p:cNvSpPr>
            <a:spLocks noGrp="1"/>
          </p:cNvSpPr>
          <p:nvPr>
            <p:ph sz="quarter" idx="15"/>
          </p:nvPr>
        </p:nvSpPr>
        <p:spPr>
          <a:xfrm>
            <a:off x="623394" y="4212000"/>
            <a:ext cx="10943167" cy="2088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297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l-GR"/>
          </a:p>
        </p:txBody>
      </p:sp>
      <p:sp>
        <p:nvSpPr>
          <p:cNvPr id="9" name="Cont1"/>
          <p:cNvSpPr>
            <a:spLocks noGrp="1"/>
          </p:cNvSpPr>
          <p:nvPr>
            <p:ph sz="quarter" idx="14"/>
          </p:nvPr>
        </p:nvSpPr>
        <p:spPr>
          <a:xfrm>
            <a:off x="623394" y="792000"/>
            <a:ext cx="10943167" cy="3420000"/>
          </a:xfrm>
        </p:spPr>
        <p:txBody>
          <a:bodyPr anchor="ctr">
            <a:normAutofit/>
          </a:bodyPr>
          <a:lstStyle>
            <a:lvl1pPr marL="114297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23392" y="217616"/>
            <a:ext cx="109440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n-US" sz="2200" kern="1200" cap="none" spc="-133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8" name="RepTitle"/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12192000" cy="230400"/>
          </a:xfrm>
          <a:noFill/>
          <a:ln>
            <a:noFill/>
          </a:ln>
        </p:spPr>
        <p:txBody>
          <a:bodyPr>
            <a:noAutofit/>
          </a:bodyPr>
          <a:lstStyle>
            <a:lvl1pPr marL="114297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25.10.2023 12:02</a:t>
            </a:r>
          </a:p>
        </p:txBody>
      </p:sp>
    </p:spTree>
    <p:extLst>
      <p:ext uri="{BB962C8B-B14F-4D97-AF65-F5344CB8AC3E}">
        <p14:creationId xmlns:p14="http://schemas.microsoft.com/office/powerpoint/2010/main" val="27195714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C728A089-9BF3-6039-ADA5-254AB87FE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7066"/>
          <a:stretch/>
        </p:blipFill>
        <p:spPr>
          <a:xfrm rot="10800000">
            <a:off x="0" y="0"/>
            <a:ext cx="12192000" cy="392614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BDC1B23-66CB-1D2A-A5C7-736509C3AF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83" y="795824"/>
            <a:ext cx="3047620" cy="2987302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409C9F7-EAFD-4BCD-E96D-FCE49FC67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8062" y="4344332"/>
            <a:ext cx="5451231" cy="2893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19B46491-1E6B-FBB3-3E75-400C32B4C0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6178062" y="4642557"/>
            <a:ext cx="5451231" cy="2822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VKI-Verein für Konsumenteninformation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FC524EA-87DA-ABD8-F0AD-8C8A0FC1C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8061" y="4933623"/>
            <a:ext cx="5451231" cy="2822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Abteilung Österreichisches Umweltzeichen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34376D-87D1-2F03-93A8-E722D0F376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8061" y="5216484"/>
            <a:ext cx="5451231" cy="2822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Datum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477EA1-9CB1-4557-0467-C183A5FFDF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54" y="5447548"/>
            <a:ext cx="1059266" cy="105926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0134AA0-0CFD-7E55-43F0-DA01897A23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68" y="5447032"/>
            <a:ext cx="664486" cy="105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907C75C-D5CF-7B7A-F90E-DD0550D59B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20" y="5447032"/>
            <a:ext cx="2946839" cy="105978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B20099D-3311-61E4-1707-620F73F1C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97" y="950843"/>
            <a:ext cx="8251386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 der PPT</a:t>
            </a:r>
            <a:endParaRPr lang="de-AT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B671E71-0568-1445-A153-5CDBEEA881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6088" y="2276406"/>
            <a:ext cx="8251386" cy="70008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630686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Titel und 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DD871F62-2C0D-3A1C-A131-A50B390FC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30430"/>
          <a:stretch/>
        </p:blipFill>
        <p:spPr>
          <a:xfrm rot="10800000">
            <a:off x="0" y="-23344"/>
            <a:ext cx="12192000" cy="1718417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0422F6-DA72-6D48-FF4A-4B8E4ADD5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1998662"/>
            <a:ext cx="11106148" cy="4455925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5FF35-BE5B-8287-5371-47A27C1AF3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841" y="119912"/>
            <a:ext cx="552452" cy="8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5F2B536-85F7-3FB3-0893-64DEFD102A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86" y="119912"/>
            <a:ext cx="881101" cy="88110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A06BECF-E5BF-263B-1932-4EEDA54AC1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43" y="63375"/>
            <a:ext cx="1014247" cy="994173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42C2032-82B7-8646-7710-58E61526D2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" y="526809"/>
            <a:ext cx="8547507" cy="99719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AT" dirty="0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3665542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Titel und Inhalt 2 (mit Unterüberschrif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DD871F62-2C0D-3A1C-A131-A50B390FC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30430"/>
          <a:stretch/>
        </p:blipFill>
        <p:spPr>
          <a:xfrm rot="10800000">
            <a:off x="0" y="-23344"/>
            <a:ext cx="12192000" cy="1718417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0422F6-DA72-6D48-FF4A-4B8E4ADD5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7" y="2362877"/>
            <a:ext cx="11106148" cy="1912028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E74BA7-A2BE-74F6-FBD4-AC784AB686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2005013"/>
            <a:ext cx="1110615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95D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426A92F6-8B25-F253-A195-A4BCA1B99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7" y="4632769"/>
            <a:ext cx="11106148" cy="1912028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9CFA1D0B-D0FC-D7C4-DCD2-13571FA6BF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274905"/>
            <a:ext cx="11106150" cy="357187"/>
          </a:xfrm>
        </p:spPr>
        <p:txBody>
          <a:bodyPr>
            <a:noAutofit/>
          </a:bodyPr>
          <a:lstStyle>
            <a:lvl1pPr marL="0" indent="0">
              <a:buNone/>
              <a:defRPr lang="de-AT" sz="1800" b="1" kern="1200" dirty="0">
                <a:solidFill>
                  <a:srgbClr val="1595D0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AT" dirty="0"/>
              <a:t>Unterüberschrift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828CF-1579-2E99-F8A5-55DE9548C9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841" y="119912"/>
            <a:ext cx="552452" cy="8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0E66CF-5599-5B6F-59AF-9256DC247F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86" y="119912"/>
            <a:ext cx="881101" cy="88110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08F160-6E59-825D-C0DA-53BAC2B97A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43" y="63375"/>
            <a:ext cx="1014247" cy="994173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83B01F31-771A-2287-4268-8255E1B5B2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" y="526809"/>
            <a:ext cx="8547507" cy="99719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AT" dirty="0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3838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Titel und Inhalt 3 (mit Unterüberschriften, nebeneina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DD871F62-2C0D-3A1C-A131-A50B390FC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30430"/>
          <a:stretch/>
        </p:blipFill>
        <p:spPr>
          <a:xfrm rot="10800000">
            <a:off x="0" y="-23344"/>
            <a:ext cx="12192000" cy="1718417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0422F6-DA72-6D48-FF4A-4B8E4ADD5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7" y="2362877"/>
            <a:ext cx="5424737" cy="4246470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E74BA7-A2BE-74F6-FBD4-AC784AB686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6" y="1935364"/>
            <a:ext cx="5424738" cy="32236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95D0"/>
                </a:solidFill>
              </a:defRPr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D52E916E-FD8F-E380-CA87-0AC0DEE852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" y="526809"/>
            <a:ext cx="8547507" cy="99719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AT" dirty="0"/>
              <a:t>Titel der Folie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254E01B5-25ED-D345-081D-E805986DF4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4335" y="1935364"/>
            <a:ext cx="5424738" cy="32236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95D0"/>
                </a:solidFill>
              </a:defRPr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51A14CD3-9180-10D9-F5D5-05D5C8AE0D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4336" y="2359584"/>
            <a:ext cx="5424737" cy="4246470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7D7DE33-A9AF-3EC1-45F1-B3E744137A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841" y="119912"/>
            <a:ext cx="552452" cy="8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4103292-9EE8-3906-316F-AE391CC362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86" y="119912"/>
            <a:ext cx="881101" cy="88110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2D35658-C4E6-DD43-41D0-D1E46D5C81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43" y="63375"/>
            <a:ext cx="1014247" cy="9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5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Abschnittsüberschrift / Zentrier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648795B-0D94-475F-F6B7-B32805BC9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30430"/>
          <a:stretch/>
        </p:blipFill>
        <p:spPr>
          <a:xfrm rot="10800000">
            <a:off x="0" y="-23344"/>
            <a:ext cx="12192000" cy="1718417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054FB0-E30B-983F-ECFC-C6A5FC975C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841" y="119912"/>
            <a:ext cx="552452" cy="8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6A8999C-FCBA-8C0B-BA69-C3E99F2B2C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86" y="119912"/>
            <a:ext cx="881101" cy="8811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65AA920-EF1C-B274-8449-410D46080D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43" y="63375"/>
            <a:ext cx="1014247" cy="99417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2402C28-F0D2-D2C3-C266-730BB246D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84187"/>
            <a:ext cx="10515600" cy="889625"/>
          </a:xfrm>
        </p:spPr>
        <p:txBody>
          <a:bodyPr anchor="b">
            <a:normAutofit/>
          </a:bodyPr>
          <a:lstStyle>
            <a:lvl1pPr algn="ctr">
              <a:defRPr lang="de-DE" sz="4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 der Folie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51978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Folie für Grafiken, Diagramme, Bilder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DAF1188-4049-FF12-D002-B0921EB0C215}"/>
              </a:ext>
            </a:extLst>
          </p:cNvPr>
          <p:cNvGrpSpPr/>
          <p:nvPr userDrawn="1"/>
        </p:nvGrpSpPr>
        <p:grpSpPr>
          <a:xfrm>
            <a:off x="0" y="-1533631"/>
            <a:ext cx="12192000" cy="2766068"/>
            <a:chOff x="0" y="-1533631"/>
            <a:chExt cx="12192000" cy="2766068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F493D33D-0C8E-3DFF-6A9A-6E5FC6B21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6" r="6923" b="30430"/>
            <a:stretch/>
          </p:blipFill>
          <p:spPr>
            <a:xfrm rot="10800000" flipH="1">
              <a:off x="6096002" y="-1533631"/>
              <a:ext cx="6095998" cy="2766068"/>
            </a:xfrm>
            <a:custGeom>
              <a:avLst/>
              <a:gdLst/>
              <a:ahLst/>
              <a:cxnLst/>
              <a:rect l="l" t="t" r="r" b="b"/>
              <a:pathLst>
                <a:path w="12178449" h="3424057">
                  <a:moveTo>
                    <a:pt x="8778628" y="0"/>
                  </a:moveTo>
                  <a:lnTo>
                    <a:pt x="9096995" y="0"/>
                  </a:lnTo>
                  <a:lnTo>
                    <a:pt x="9540073" y="10341"/>
                  </a:lnTo>
                  <a:cubicBezTo>
                    <a:pt x="10154127" y="37036"/>
                    <a:pt x="10847400" y="104023"/>
                    <a:pt x="11653844" y="224215"/>
                  </a:cubicBezTo>
                  <a:lnTo>
                    <a:pt x="12178449" y="307575"/>
                  </a:lnTo>
                  <a:lnTo>
                    <a:pt x="12178449" y="3424056"/>
                  </a:lnTo>
                  <a:lnTo>
                    <a:pt x="0" y="3424057"/>
                  </a:lnTo>
                  <a:lnTo>
                    <a:pt x="0" y="1093185"/>
                  </a:lnTo>
                  <a:lnTo>
                    <a:pt x="851945" y="1080793"/>
                  </a:lnTo>
                  <a:cubicBezTo>
                    <a:pt x="4637202" y="967650"/>
                    <a:pt x="5848483" y="115490"/>
                    <a:pt x="8385751" y="774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B6947ACF-E171-A447-BEAD-D3E3BE4D5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6" r="13350" b="30430"/>
            <a:stretch/>
          </p:blipFill>
          <p:spPr>
            <a:xfrm rot="10800000">
              <a:off x="0" y="-1533631"/>
              <a:ext cx="6095998" cy="2766068"/>
            </a:xfrm>
            <a:custGeom>
              <a:avLst/>
              <a:gdLst/>
              <a:ahLst/>
              <a:cxnLst/>
              <a:rect l="l" t="t" r="r" b="b"/>
              <a:pathLst>
                <a:path w="12178449" h="3424057">
                  <a:moveTo>
                    <a:pt x="8778628" y="0"/>
                  </a:moveTo>
                  <a:lnTo>
                    <a:pt x="9096995" y="0"/>
                  </a:lnTo>
                  <a:lnTo>
                    <a:pt x="9540073" y="10341"/>
                  </a:lnTo>
                  <a:cubicBezTo>
                    <a:pt x="10154127" y="37036"/>
                    <a:pt x="10847400" y="104023"/>
                    <a:pt x="11653844" y="224215"/>
                  </a:cubicBezTo>
                  <a:lnTo>
                    <a:pt x="12178449" y="307575"/>
                  </a:lnTo>
                  <a:lnTo>
                    <a:pt x="12178449" y="3424056"/>
                  </a:lnTo>
                  <a:lnTo>
                    <a:pt x="0" y="3424057"/>
                  </a:lnTo>
                  <a:lnTo>
                    <a:pt x="0" y="1093185"/>
                  </a:lnTo>
                  <a:lnTo>
                    <a:pt x="851945" y="1080793"/>
                  </a:lnTo>
                  <a:cubicBezTo>
                    <a:pt x="4637202" y="967650"/>
                    <a:pt x="5848483" y="115490"/>
                    <a:pt x="8385751" y="774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</p:pic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18345AC4-0236-A4E3-0E7B-CC226C7A7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5505" y="264512"/>
            <a:ext cx="6280986" cy="1137224"/>
          </a:xfrm>
        </p:spPr>
        <p:txBody>
          <a:bodyPr>
            <a:normAutofit/>
          </a:bodyPr>
          <a:lstStyle>
            <a:lvl1pPr algn="ctr">
              <a:defRPr lang="de-DE" sz="40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Titel der Folie</a:t>
            </a:r>
            <a:endParaRPr lang="de-AT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8EE477F2-B5EC-4E6A-ABA9-633C43F3A3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5498" y="1719073"/>
            <a:ext cx="10697948" cy="48744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090264F-D12F-416C-D6E8-4FF644EFC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25" y="462513"/>
            <a:ext cx="378692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F2CDD28-FA3D-E18D-AE71-06C4B9844F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161" y="426850"/>
            <a:ext cx="603976" cy="60397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D525F3D-0097-FDF6-3D6F-7F6D7FC0FE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127" y="391189"/>
            <a:ext cx="688934" cy="6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6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2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44550DA9-2185-BF4D-3091-93E8D7C1D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14053"/>
          <a:stretch/>
        </p:blipFill>
        <p:spPr>
          <a:xfrm>
            <a:off x="0" y="4378135"/>
            <a:ext cx="12192000" cy="2479866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5D73F1-1F43-C291-7E76-E98734FCB6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4125" y="5125433"/>
            <a:ext cx="5727875" cy="1325563"/>
          </a:xfrm>
        </p:spPr>
        <p:txBody>
          <a:bodyPr/>
          <a:lstStyle>
            <a:lvl1pPr>
              <a:defRPr lang="de-DE" sz="4800" kern="120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Österreichisches Umweltzeichen</a:t>
            </a:r>
            <a:endParaRPr lang="de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35B6D2E-1036-B86D-BBCD-F116CBB0F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8012" y="1459515"/>
            <a:ext cx="8435975" cy="509961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AT" altLang="de-DE" sz="1600" u="sng" dirty="0">
                <a:solidFill>
                  <a:srgbClr val="3333CC"/>
                </a:solidFill>
                <a:latin typeface="Avenir Next LT Pro" panose="020B0504020202020204" pitchFamily="34" charset="0"/>
              </a:rPr>
              <a:t>www.umweltzeichen.at</a:t>
            </a:r>
            <a:r>
              <a:rPr lang="de-AT" altLang="de-DE" sz="1600" dirty="0">
                <a:solidFill>
                  <a:srgbClr val="3333CC"/>
                </a:solidFill>
                <a:latin typeface="Avenir Next LT Pro" panose="020B0504020202020204" pitchFamily="34" charset="0"/>
              </a:rPr>
              <a:t> 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266D959-AB8C-97C8-BE47-BD3CE310B0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8012" y="1978590"/>
            <a:ext cx="8435975" cy="50996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Kontakt: </a:t>
            </a:r>
            <a:r>
              <a:rPr lang="de-AT" altLang="de-DE" sz="1600" dirty="0">
                <a:solidFill>
                  <a:schemeClr val="tx1"/>
                </a:solidFill>
                <a:latin typeface="Avenir Next LT Pro" panose="020B0504020202020204" pitchFamily="34" charset="0"/>
              </a:rPr>
              <a:t>Name Vorname – x.x@vki.at -  + 43 1 588 77-xxx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F242E3B3-52A9-868A-663D-5DEEF7FE97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8012" y="2510764"/>
            <a:ext cx="8435975" cy="725084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1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Zum Umweltzeichen: vollständige Richtlinie UZ XX abrufbar unter: LINK EINFÜGEN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ED40AA7-1968-992B-6D57-CD3DC856D5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012" y="3259611"/>
            <a:ext cx="8435975" cy="725084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1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Weitere Informationen zum UZ XX inkl. Antragsstellung &amp; Kosten: LINK EINFÜGEN</a:t>
            </a:r>
            <a:endParaRPr lang="de-AT" altLang="de-DE" sz="1600" u="sng" dirty="0">
              <a:solidFill>
                <a:srgbClr val="3333CC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6A375-DF34-E537-999F-547FD3B941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74" y="5615759"/>
            <a:ext cx="552452" cy="8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80A4B05-1159-86D0-E25D-54E0866DC7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5" y="5502687"/>
            <a:ext cx="1014247" cy="9941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9B663D9-A3BA-99E3-1DF3-B95ECE4BBA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94" y="5613103"/>
            <a:ext cx="881101" cy="8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4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C728A089-9BF3-6039-ADA5-254AB87FE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7066"/>
          <a:stretch/>
        </p:blipFill>
        <p:spPr>
          <a:xfrm rot="10800000">
            <a:off x="0" y="0"/>
            <a:ext cx="12192000" cy="392614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BDC1B23-66CB-1D2A-A5C7-736509C3AF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83" y="795824"/>
            <a:ext cx="3047620" cy="2987302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409C9F7-EAFD-4BCD-E96D-FCE49FC67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8062" y="4344332"/>
            <a:ext cx="5451231" cy="2893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19B46491-1E6B-FBB3-3E75-400C32B4C0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6178062" y="4642557"/>
            <a:ext cx="5451231" cy="2822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VKI-Verein für Konsumenteninformation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FC524EA-87DA-ABD8-F0AD-8C8A0FC1C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8061" y="4933623"/>
            <a:ext cx="5451231" cy="2822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Abteilung Österreichisches Umweltzeichen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34376D-87D1-2F03-93A8-E722D0F376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8061" y="5216484"/>
            <a:ext cx="5451231" cy="2822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Datum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477EA1-9CB1-4557-0467-C183A5FFDF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54" y="5447548"/>
            <a:ext cx="1059266" cy="105926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0134AA0-0CFD-7E55-43F0-DA01897A23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68" y="5447032"/>
            <a:ext cx="664486" cy="105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907C75C-D5CF-7B7A-F90E-DD0550D59B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20" y="5447032"/>
            <a:ext cx="2946839" cy="105978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33ACE0C-17CE-AB7D-DD72-6E13A6FB9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97" y="950843"/>
            <a:ext cx="8251386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 der PPT</a:t>
            </a:r>
            <a:endParaRPr lang="de-AT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1D9A8C8C-353A-8A58-38F5-1CBFDC87C6A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6088" y="2276406"/>
            <a:ext cx="8251386" cy="70008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7028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Titel und 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DD871F62-2C0D-3A1C-A131-A50B390FC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30430"/>
          <a:stretch/>
        </p:blipFill>
        <p:spPr>
          <a:xfrm rot="10800000">
            <a:off x="0" y="-23344"/>
            <a:ext cx="12192000" cy="1718417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F2A38E8-53D7-BBF4-E210-AEB7ACD28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53" y="151021"/>
            <a:ext cx="1806920" cy="1771158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0422F6-DA72-6D48-FF4A-4B8E4ADD5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1998662"/>
            <a:ext cx="11106148" cy="4455925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C76562C9-65FF-D73E-EFD6-05B85E56CE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" y="526809"/>
            <a:ext cx="9299228" cy="99719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AT" dirty="0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48648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3_Titel und 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0422F6-DA72-6D48-FF4A-4B8E4ADD5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1378780"/>
            <a:ext cx="11106148" cy="5180516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1AAFC38-9504-4456-7A81-AFABC6251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47252"/>
          <a:stretch/>
        </p:blipFill>
        <p:spPr>
          <a:xfrm rot="10800000">
            <a:off x="0" y="-3"/>
            <a:ext cx="12192000" cy="1255935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40CFC02-11DB-1335-16C1-2FDA814334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633" y="133471"/>
            <a:ext cx="378692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EA02F2-05A1-9765-DEBF-2651F4D885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3" y="122847"/>
            <a:ext cx="603976" cy="60397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1E9F09F-EA43-EC0D-F15B-4C4BE400A0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442" y="97807"/>
            <a:ext cx="688934" cy="675298"/>
          </a:xfrm>
          <a:prstGeom prst="rect">
            <a:avLst/>
          </a:prstGeom>
        </p:spPr>
      </p:pic>
      <p:sp>
        <p:nvSpPr>
          <p:cNvPr id="3" name="Textplatzhalter 8">
            <a:extLst>
              <a:ext uri="{FF2B5EF4-FFF2-40B4-BE49-F238E27FC236}">
                <a16:creationId xmlns:a16="http://schemas.microsoft.com/office/drawing/2014/main" id="{95DF39D6-57FE-601F-82CB-754D297CA5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" y="320166"/>
            <a:ext cx="9299228" cy="675298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AT" dirty="0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1364290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3_Titel und Inhalt 2 (mit Unterüberschrif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0422F6-DA72-6D48-FF4A-4B8E4ADD5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7" y="1736644"/>
            <a:ext cx="11106148" cy="1311356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E74BA7-A2BE-74F6-FBD4-AC784AB686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378780"/>
            <a:ext cx="1110615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95D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D063521-F7AF-D5FC-F08C-A36474F38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47252"/>
          <a:stretch/>
        </p:blipFill>
        <p:spPr>
          <a:xfrm rot="10800000">
            <a:off x="0" y="-3"/>
            <a:ext cx="12192000" cy="1255935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B94BAC4-F70D-3E0C-F9F2-612CCFA122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633" y="133471"/>
            <a:ext cx="378692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1F83DAE-6772-C4C5-3183-660A4A5B68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3" y="122847"/>
            <a:ext cx="603976" cy="6039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499162-64F6-D63C-FB0D-523725108A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442" y="97807"/>
            <a:ext cx="688934" cy="675298"/>
          </a:xfrm>
          <a:prstGeom prst="rect">
            <a:avLst/>
          </a:prstGeom>
        </p:spPr>
      </p:pic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F56EE03E-0F24-31A4-84AC-F4596FE2AF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3405864"/>
            <a:ext cx="11106148" cy="1311356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2478CDB7-277B-7015-55BE-76321B124B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3" y="3048000"/>
            <a:ext cx="11106150" cy="357187"/>
          </a:xfrm>
        </p:spPr>
        <p:txBody>
          <a:bodyPr>
            <a:noAutofit/>
          </a:bodyPr>
          <a:lstStyle>
            <a:lvl1pPr marL="0" indent="0">
              <a:buNone/>
              <a:defRPr lang="de-AT" sz="1800" b="1" kern="1200" dirty="0">
                <a:solidFill>
                  <a:srgbClr val="1595D0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2E6DED63-B128-2447-5DC8-F4305BD11D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927" y="5078953"/>
            <a:ext cx="11106148" cy="1311356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E9CB24D4-086E-E73F-AEAA-9F39096118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925" y="4721089"/>
            <a:ext cx="11106150" cy="357187"/>
          </a:xfrm>
        </p:spPr>
        <p:txBody>
          <a:bodyPr>
            <a:noAutofit/>
          </a:bodyPr>
          <a:lstStyle>
            <a:lvl1pPr marL="0" indent="0">
              <a:buNone/>
              <a:defRPr lang="de-AT" sz="1800" b="1" kern="1200" dirty="0">
                <a:solidFill>
                  <a:srgbClr val="1595D0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AT" dirty="0"/>
              <a:t>Unterüberschrift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A27B4B75-6A5B-6944-B0B6-E7F1E59EA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925" y="320166"/>
            <a:ext cx="9299228" cy="675298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AT" dirty="0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3692858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3_Titel und Inhalt 3 (mit Unterüberschriften, nebeneina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0422F6-DA72-6D48-FF4A-4B8E4ADD5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7" y="1714859"/>
            <a:ext cx="5424737" cy="4894488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E74BA7-A2BE-74F6-FBD4-AC784AB686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6" y="1324215"/>
            <a:ext cx="5424738" cy="32236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95D0"/>
                </a:solidFill>
              </a:defRPr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254E01B5-25ED-D345-081D-E805986DF4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4336" y="1315634"/>
            <a:ext cx="5424738" cy="32236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95D0"/>
                </a:solidFill>
              </a:defRPr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51A14CD3-9180-10D9-F5D5-05D5C8AE0D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4336" y="1711566"/>
            <a:ext cx="5424737" cy="4894488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882E053-A2C0-76C7-5A6E-DDAA8F88DD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47252"/>
          <a:stretch/>
        </p:blipFill>
        <p:spPr>
          <a:xfrm rot="10800000">
            <a:off x="0" y="-3"/>
            <a:ext cx="12192000" cy="1255935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D35BF94-9153-8922-0808-E266840F17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633" y="133471"/>
            <a:ext cx="378692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04E3E13-4011-88E0-D338-6FD84C42C0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3" y="122847"/>
            <a:ext cx="603976" cy="6039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F2C23E7-B655-3095-603B-E4F242D516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442" y="97807"/>
            <a:ext cx="688934" cy="675298"/>
          </a:xfrm>
          <a:prstGeom prst="rect">
            <a:avLst/>
          </a:prstGeom>
        </p:spPr>
      </p:pic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F8D4A02A-49E4-DA8D-402E-08429D9B2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5" y="320166"/>
            <a:ext cx="9299228" cy="675298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AT" dirty="0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481115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3_Abschnittsüberschrift / Zentrier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AFC16B1D-E146-FBAF-492F-39AE1CAAB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47252"/>
          <a:stretch/>
        </p:blipFill>
        <p:spPr>
          <a:xfrm rot="10800000">
            <a:off x="0" y="-3"/>
            <a:ext cx="12192000" cy="1255935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6AC7B05-DBE6-5039-F3FA-675F8F7613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633" y="133471"/>
            <a:ext cx="378692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9FC6D2F-D6E2-58A4-283A-09EC1CC3BB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3" y="122847"/>
            <a:ext cx="603976" cy="60397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14ACBE2-0943-C739-E0AF-8266CEE683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442" y="97807"/>
            <a:ext cx="688934" cy="67529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1E370B7C-906D-DEC0-D1C0-16A3A9D1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84187"/>
            <a:ext cx="10515600" cy="889625"/>
          </a:xfrm>
        </p:spPr>
        <p:txBody>
          <a:bodyPr anchor="b">
            <a:normAutofit/>
          </a:bodyPr>
          <a:lstStyle>
            <a:lvl1pPr algn="ctr">
              <a:defRPr lang="de-DE" sz="4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 der Folie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3216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3_Folie für Grafiken, Diagramme, Bilder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18345AC4-0236-A4E3-0E7B-CC226C7A7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5505" y="164838"/>
            <a:ext cx="6280986" cy="1137224"/>
          </a:xfrm>
        </p:spPr>
        <p:txBody>
          <a:bodyPr>
            <a:normAutofit/>
          </a:bodyPr>
          <a:lstStyle>
            <a:lvl1pPr algn="ctr">
              <a:defRPr lang="de-DE" sz="40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Titel der Folie</a:t>
            </a:r>
            <a:endParaRPr lang="de-AT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8EE477F2-B5EC-4E6A-ABA9-633C43F3A3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4883" y="1302062"/>
            <a:ext cx="10762226" cy="51084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148B28C-7687-656A-E0A8-96C3571201DF}"/>
              </a:ext>
            </a:extLst>
          </p:cNvPr>
          <p:cNvGrpSpPr/>
          <p:nvPr userDrawn="1"/>
        </p:nvGrpSpPr>
        <p:grpSpPr>
          <a:xfrm>
            <a:off x="-2" y="-1116933"/>
            <a:ext cx="12192000" cy="2001982"/>
            <a:chOff x="0" y="-1533631"/>
            <a:chExt cx="12192000" cy="2766068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349B55A2-DB7D-A77E-D5BC-F25D0F8C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6" r="6923" b="30430"/>
            <a:stretch/>
          </p:blipFill>
          <p:spPr>
            <a:xfrm rot="10800000" flipH="1">
              <a:off x="6096002" y="-1533631"/>
              <a:ext cx="6095998" cy="2766068"/>
            </a:xfrm>
            <a:custGeom>
              <a:avLst/>
              <a:gdLst/>
              <a:ahLst/>
              <a:cxnLst/>
              <a:rect l="l" t="t" r="r" b="b"/>
              <a:pathLst>
                <a:path w="12178449" h="3424057">
                  <a:moveTo>
                    <a:pt x="8778628" y="0"/>
                  </a:moveTo>
                  <a:lnTo>
                    <a:pt x="9096995" y="0"/>
                  </a:lnTo>
                  <a:lnTo>
                    <a:pt x="9540073" y="10341"/>
                  </a:lnTo>
                  <a:cubicBezTo>
                    <a:pt x="10154127" y="37036"/>
                    <a:pt x="10847400" y="104023"/>
                    <a:pt x="11653844" y="224215"/>
                  </a:cubicBezTo>
                  <a:lnTo>
                    <a:pt x="12178449" y="307575"/>
                  </a:lnTo>
                  <a:lnTo>
                    <a:pt x="12178449" y="3424056"/>
                  </a:lnTo>
                  <a:lnTo>
                    <a:pt x="0" y="3424057"/>
                  </a:lnTo>
                  <a:lnTo>
                    <a:pt x="0" y="1093185"/>
                  </a:lnTo>
                  <a:lnTo>
                    <a:pt x="851945" y="1080793"/>
                  </a:lnTo>
                  <a:cubicBezTo>
                    <a:pt x="4637202" y="967650"/>
                    <a:pt x="5848483" y="115490"/>
                    <a:pt x="8385751" y="774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7405325F-26BE-3916-F089-06046FA2F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6" r="13350" b="30430"/>
            <a:stretch/>
          </p:blipFill>
          <p:spPr>
            <a:xfrm rot="10800000">
              <a:off x="0" y="-1533631"/>
              <a:ext cx="6095998" cy="2766068"/>
            </a:xfrm>
            <a:custGeom>
              <a:avLst/>
              <a:gdLst/>
              <a:ahLst/>
              <a:cxnLst/>
              <a:rect l="l" t="t" r="r" b="b"/>
              <a:pathLst>
                <a:path w="12178449" h="3424057">
                  <a:moveTo>
                    <a:pt x="8778628" y="0"/>
                  </a:moveTo>
                  <a:lnTo>
                    <a:pt x="9096995" y="0"/>
                  </a:lnTo>
                  <a:lnTo>
                    <a:pt x="9540073" y="10341"/>
                  </a:lnTo>
                  <a:cubicBezTo>
                    <a:pt x="10154127" y="37036"/>
                    <a:pt x="10847400" y="104023"/>
                    <a:pt x="11653844" y="224215"/>
                  </a:cubicBezTo>
                  <a:lnTo>
                    <a:pt x="12178449" y="307575"/>
                  </a:lnTo>
                  <a:lnTo>
                    <a:pt x="12178449" y="3424056"/>
                  </a:lnTo>
                  <a:lnTo>
                    <a:pt x="0" y="3424057"/>
                  </a:lnTo>
                  <a:lnTo>
                    <a:pt x="0" y="1093185"/>
                  </a:lnTo>
                  <a:lnTo>
                    <a:pt x="851945" y="1080793"/>
                  </a:lnTo>
                  <a:cubicBezTo>
                    <a:pt x="4637202" y="967650"/>
                    <a:pt x="5848483" y="115490"/>
                    <a:pt x="8385751" y="774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</p:pic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4ACAD725-93A6-8312-66B8-8BFBC2F358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25" y="154654"/>
            <a:ext cx="378692" cy="6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E900E5E-8F8A-FF97-838D-4BAC682A75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161" y="118991"/>
            <a:ext cx="603976" cy="60397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878779C-50BF-6192-1DA6-E908C09BEDE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127" y="83330"/>
            <a:ext cx="688934" cy="6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05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3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44550DA9-2185-BF4D-3091-93E8D7C1D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14053"/>
          <a:stretch/>
        </p:blipFill>
        <p:spPr>
          <a:xfrm>
            <a:off x="0" y="4378135"/>
            <a:ext cx="12192000" cy="2479866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5D73F1-1F43-C291-7E76-E98734FCB6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4125" y="5125433"/>
            <a:ext cx="5727875" cy="1325563"/>
          </a:xfrm>
        </p:spPr>
        <p:txBody>
          <a:bodyPr/>
          <a:lstStyle>
            <a:lvl1pPr>
              <a:defRPr lang="de-DE" sz="4800" kern="120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Österreichisches Umweltzeichen</a:t>
            </a:r>
            <a:endParaRPr lang="de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35B6D2E-1036-B86D-BBCD-F116CBB0F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8012" y="1459515"/>
            <a:ext cx="8435975" cy="509961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AT" altLang="de-DE" sz="1600" u="sng" dirty="0">
                <a:solidFill>
                  <a:srgbClr val="3333CC"/>
                </a:solidFill>
                <a:latin typeface="Avenir Next LT Pro" panose="020B0504020202020204" pitchFamily="34" charset="0"/>
              </a:rPr>
              <a:t>www.umweltzeichen.at</a:t>
            </a:r>
            <a:r>
              <a:rPr lang="de-AT" altLang="de-DE" sz="1600" dirty="0">
                <a:solidFill>
                  <a:srgbClr val="3333CC"/>
                </a:solidFill>
                <a:latin typeface="Avenir Next LT Pro" panose="020B0504020202020204" pitchFamily="34" charset="0"/>
              </a:rPr>
              <a:t> 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266D959-AB8C-97C8-BE47-BD3CE310B0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8012" y="1978590"/>
            <a:ext cx="8435975" cy="50996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Kontakt: </a:t>
            </a:r>
            <a:r>
              <a:rPr lang="de-AT" altLang="de-DE" sz="1600" dirty="0">
                <a:solidFill>
                  <a:schemeClr val="tx1"/>
                </a:solidFill>
                <a:latin typeface="Avenir Next LT Pro" panose="020B0504020202020204" pitchFamily="34" charset="0"/>
              </a:rPr>
              <a:t>Name Vorname – x.x@vki.at -  + 43 1 588 77-xxx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F242E3B3-52A9-868A-663D-5DEEF7FE97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8012" y="2510764"/>
            <a:ext cx="8435975" cy="725084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1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Zum Umweltzeichen: vollständige Richtlinie UZ XX abrufbar unter: LINK EINFÜGEN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ED40AA7-1968-992B-6D57-CD3DC856D5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012" y="3259611"/>
            <a:ext cx="8435975" cy="725084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1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Weitere Informationen zum UZ XX inkl. Antragsstellung &amp; Kosten: LINK EINFÜGEN</a:t>
            </a:r>
            <a:endParaRPr lang="de-AT" altLang="de-DE" sz="1600" u="sng" dirty="0">
              <a:solidFill>
                <a:srgbClr val="3333CC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6A375-DF34-E537-999F-547FD3B941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74" y="5615759"/>
            <a:ext cx="552452" cy="8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80A4B05-1159-86D0-E25D-54E0866DC7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5" y="5502687"/>
            <a:ext cx="1014247" cy="9941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9B663D9-A3BA-99E3-1DF3-B95ECE4BBA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94" y="5613103"/>
            <a:ext cx="881101" cy="8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41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C728A089-9BF3-6039-ADA5-254AB87FE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7066"/>
          <a:stretch/>
        </p:blipFill>
        <p:spPr>
          <a:xfrm rot="10800000">
            <a:off x="0" y="0"/>
            <a:ext cx="12192000" cy="392614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BDC1B23-66CB-1D2A-A5C7-736509C3AF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83" y="795824"/>
            <a:ext cx="3047620" cy="2987302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409C9F7-EAFD-4BCD-E96D-FCE49FC67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8062" y="4344332"/>
            <a:ext cx="5451231" cy="2893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19B46491-1E6B-FBB3-3E75-400C32B4C0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6178062" y="4642557"/>
            <a:ext cx="5451231" cy="2822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VKI-Verein für Konsumenteninformation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FC524EA-87DA-ABD8-F0AD-8C8A0FC1C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8061" y="4933623"/>
            <a:ext cx="5451231" cy="2822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Abteilung Österreichisches Umweltzeichen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34376D-87D1-2F03-93A8-E722D0F376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8061" y="5216484"/>
            <a:ext cx="5451231" cy="28221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8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Datum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477EA1-9CB1-4557-0467-C183A5FFDF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54" y="5447548"/>
            <a:ext cx="1059266" cy="105926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0134AA0-0CFD-7E55-43F0-DA01897A23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68" y="5447032"/>
            <a:ext cx="664486" cy="105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907C75C-D5CF-7B7A-F90E-DD0550D59B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20" y="5447032"/>
            <a:ext cx="2946839" cy="105978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33ACE0C-17CE-AB7D-DD72-6E13A6FB9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97" y="950843"/>
            <a:ext cx="8251386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 der PPT</a:t>
            </a:r>
            <a:endParaRPr lang="de-AT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1D9A8C8C-353A-8A58-38F5-1CBFDC87C6A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6088" y="2276406"/>
            <a:ext cx="8251386" cy="700088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41158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3_Titel und 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0422F6-DA72-6D48-FF4A-4B8E4ADD5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1378780"/>
            <a:ext cx="11106148" cy="5180516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1AAFC38-9504-4456-7A81-AFABC6251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47252"/>
          <a:stretch/>
        </p:blipFill>
        <p:spPr>
          <a:xfrm rot="10800000">
            <a:off x="0" y="-3"/>
            <a:ext cx="12192000" cy="1255935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Textplatzhalter 8">
            <a:extLst>
              <a:ext uri="{FF2B5EF4-FFF2-40B4-BE49-F238E27FC236}">
                <a16:creationId xmlns:a16="http://schemas.microsoft.com/office/drawing/2014/main" id="{95DF39D6-57FE-601F-82CB-754D297CA5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" y="320166"/>
            <a:ext cx="9299228" cy="675298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AT" dirty="0"/>
              <a:t>Titel der Folie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F51636F-3292-D188-B34D-AAB187F88A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9192" y="157325"/>
            <a:ext cx="2334552" cy="11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74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3_Titel und Inhalt 2 (mit Unterüberschrif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0422F6-DA72-6D48-FF4A-4B8E4ADD5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7" y="1736644"/>
            <a:ext cx="11106148" cy="1311356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E74BA7-A2BE-74F6-FBD4-AC784AB686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378780"/>
            <a:ext cx="1110615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95D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D063521-F7AF-D5FC-F08C-A36474F38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47252"/>
          <a:stretch/>
        </p:blipFill>
        <p:spPr>
          <a:xfrm rot="10800000">
            <a:off x="0" y="-3"/>
            <a:ext cx="12192000" cy="1255935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F56EE03E-0F24-31A4-84AC-F4596FE2AF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3405864"/>
            <a:ext cx="11106148" cy="1311356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2478CDB7-277B-7015-55BE-76321B124B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3" y="3048000"/>
            <a:ext cx="11106150" cy="357187"/>
          </a:xfrm>
        </p:spPr>
        <p:txBody>
          <a:bodyPr>
            <a:noAutofit/>
          </a:bodyPr>
          <a:lstStyle>
            <a:lvl1pPr marL="0" indent="0">
              <a:buNone/>
              <a:defRPr lang="de-AT" sz="1800" b="1" kern="1200" dirty="0">
                <a:solidFill>
                  <a:srgbClr val="1595D0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2E6DED63-B128-2447-5DC8-F4305BD11D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927" y="5078953"/>
            <a:ext cx="11106148" cy="1311356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E9CB24D4-086E-E73F-AEAA-9F39096118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2925" y="4721089"/>
            <a:ext cx="11106150" cy="357187"/>
          </a:xfrm>
        </p:spPr>
        <p:txBody>
          <a:bodyPr>
            <a:noAutofit/>
          </a:bodyPr>
          <a:lstStyle>
            <a:lvl1pPr marL="0" indent="0">
              <a:buNone/>
              <a:defRPr lang="de-AT" sz="1800" b="1" kern="1200" dirty="0">
                <a:solidFill>
                  <a:srgbClr val="1595D0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AT" dirty="0"/>
              <a:t>Unterüberschrift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A27B4B75-6A5B-6944-B0B6-E7F1E59EA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925" y="320166"/>
            <a:ext cx="9299228" cy="675298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AT" dirty="0"/>
              <a:t>Titel der Folie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5FDDB5-868B-6DB9-15D8-7355FEBD16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9192" y="157325"/>
            <a:ext cx="2334552" cy="11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45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3_Titel und Inhalt 3 (mit Unterüberschriften, nebeneina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0422F6-DA72-6D48-FF4A-4B8E4ADD5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7" y="1714859"/>
            <a:ext cx="5424737" cy="4894488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E74BA7-A2BE-74F6-FBD4-AC784AB686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6" y="1324215"/>
            <a:ext cx="5424738" cy="32236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95D0"/>
                </a:solidFill>
              </a:defRPr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254E01B5-25ED-D345-081D-E805986DF4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4336" y="1315634"/>
            <a:ext cx="5424738" cy="32236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95D0"/>
                </a:solidFill>
              </a:defRPr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51A14CD3-9180-10D9-F5D5-05D5C8AE0D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4336" y="1711566"/>
            <a:ext cx="5424737" cy="4894488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882E053-A2C0-76C7-5A6E-DDAA8F88DD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47252"/>
          <a:stretch/>
        </p:blipFill>
        <p:spPr>
          <a:xfrm rot="10800000">
            <a:off x="0" y="-3"/>
            <a:ext cx="12192000" cy="1255935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F8D4A02A-49E4-DA8D-402E-08429D9B2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5" y="320166"/>
            <a:ext cx="9299228" cy="675298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AT" dirty="0"/>
              <a:t>Titel der Folie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FFA2DE1-6B59-821F-1C3E-8E3FCD23E6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9192" y="157325"/>
            <a:ext cx="2334552" cy="11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9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t1_Titel und Inhalt 2 (mit Unterüberschrif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DD871F62-2C0D-3A1C-A131-A50B390FC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30430"/>
          <a:stretch/>
        </p:blipFill>
        <p:spPr>
          <a:xfrm rot="10800000">
            <a:off x="0" y="-23344"/>
            <a:ext cx="12192000" cy="1718417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F2A38E8-53D7-BBF4-E210-AEB7ACD28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53" y="151021"/>
            <a:ext cx="1806920" cy="1771158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0422F6-DA72-6D48-FF4A-4B8E4ADD5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7" y="2362877"/>
            <a:ext cx="11106148" cy="1912028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E74BA7-A2BE-74F6-FBD4-AC784AB686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2005013"/>
            <a:ext cx="1110615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95D0"/>
                </a:solidFill>
              </a:defRPr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426A92F6-8B25-F253-A195-A4BCA1B99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7" y="4632769"/>
            <a:ext cx="11106148" cy="1912028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9CFA1D0B-D0FC-D7C4-DCD2-13571FA6BF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275582"/>
            <a:ext cx="1110615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95D0"/>
                </a:solidFill>
              </a:defRPr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D52E916E-FD8F-E380-CA87-0AC0DEE852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" y="526809"/>
            <a:ext cx="9299228" cy="99719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AT" dirty="0"/>
              <a:t>Titel der Folie</a:t>
            </a:r>
          </a:p>
        </p:txBody>
      </p:sp>
    </p:spTree>
    <p:extLst>
      <p:ext uri="{BB962C8B-B14F-4D97-AF65-F5344CB8AC3E}">
        <p14:creationId xmlns:p14="http://schemas.microsoft.com/office/powerpoint/2010/main" val="104232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3_Abschnittsüberschrift / Zentrier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AFC16B1D-E146-FBAF-492F-39AE1CAAB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47252"/>
          <a:stretch/>
        </p:blipFill>
        <p:spPr>
          <a:xfrm rot="10800000">
            <a:off x="0" y="-3"/>
            <a:ext cx="12192000" cy="1255935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1E370B7C-906D-DEC0-D1C0-16A3A9D1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84187"/>
            <a:ext cx="10515600" cy="889625"/>
          </a:xfrm>
        </p:spPr>
        <p:txBody>
          <a:bodyPr anchor="b">
            <a:normAutofit/>
          </a:bodyPr>
          <a:lstStyle>
            <a:lvl1pPr algn="ctr">
              <a:defRPr lang="de-DE" sz="4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 der Folie</a:t>
            </a:r>
            <a:endParaRPr lang="de-AT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B37743-F2A3-D464-DC8E-9656844C62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9192" y="157325"/>
            <a:ext cx="2334552" cy="11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76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3_Folie für Grafiken, Diagramme, Bilder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18345AC4-0236-A4E3-0E7B-CC226C7A7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5505" y="164838"/>
            <a:ext cx="6280986" cy="1137224"/>
          </a:xfrm>
        </p:spPr>
        <p:txBody>
          <a:bodyPr>
            <a:normAutofit/>
          </a:bodyPr>
          <a:lstStyle>
            <a:lvl1pPr algn="ctr">
              <a:defRPr lang="de-DE" sz="40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Titel der Folie</a:t>
            </a:r>
            <a:endParaRPr lang="de-AT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8EE477F2-B5EC-4E6A-ABA9-633C43F3A3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4883" y="1302062"/>
            <a:ext cx="10762226" cy="51084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148B28C-7687-656A-E0A8-96C3571201DF}"/>
              </a:ext>
            </a:extLst>
          </p:cNvPr>
          <p:cNvGrpSpPr/>
          <p:nvPr userDrawn="1"/>
        </p:nvGrpSpPr>
        <p:grpSpPr>
          <a:xfrm>
            <a:off x="-2" y="-1116933"/>
            <a:ext cx="12192000" cy="2001982"/>
            <a:chOff x="0" y="-1533631"/>
            <a:chExt cx="12192000" cy="2766068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349B55A2-DB7D-A77E-D5BC-F25D0F8C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6" r="6923" b="30430"/>
            <a:stretch/>
          </p:blipFill>
          <p:spPr>
            <a:xfrm rot="10800000" flipH="1">
              <a:off x="6096002" y="-1533631"/>
              <a:ext cx="6095998" cy="2766068"/>
            </a:xfrm>
            <a:custGeom>
              <a:avLst/>
              <a:gdLst/>
              <a:ahLst/>
              <a:cxnLst/>
              <a:rect l="l" t="t" r="r" b="b"/>
              <a:pathLst>
                <a:path w="12178449" h="3424057">
                  <a:moveTo>
                    <a:pt x="8778628" y="0"/>
                  </a:moveTo>
                  <a:lnTo>
                    <a:pt x="9096995" y="0"/>
                  </a:lnTo>
                  <a:lnTo>
                    <a:pt x="9540073" y="10341"/>
                  </a:lnTo>
                  <a:cubicBezTo>
                    <a:pt x="10154127" y="37036"/>
                    <a:pt x="10847400" y="104023"/>
                    <a:pt x="11653844" y="224215"/>
                  </a:cubicBezTo>
                  <a:lnTo>
                    <a:pt x="12178449" y="307575"/>
                  </a:lnTo>
                  <a:lnTo>
                    <a:pt x="12178449" y="3424056"/>
                  </a:lnTo>
                  <a:lnTo>
                    <a:pt x="0" y="3424057"/>
                  </a:lnTo>
                  <a:lnTo>
                    <a:pt x="0" y="1093185"/>
                  </a:lnTo>
                  <a:lnTo>
                    <a:pt x="851945" y="1080793"/>
                  </a:lnTo>
                  <a:cubicBezTo>
                    <a:pt x="4637202" y="967650"/>
                    <a:pt x="5848483" y="115490"/>
                    <a:pt x="8385751" y="774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7405325F-26BE-3916-F089-06046FA2F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6" r="13350" b="30430"/>
            <a:stretch/>
          </p:blipFill>
          <p:spPr>
            <a:xfrm rot="10800000">
              <a:off x="0" y="-1533631"/>
              <a:ext cx="6095998" cy="2766068"/>
            </a:xfrm>
            <a:custGeom>
              <a:avLst/>
              <a:gdLst/>
              <a:ahLst/>
              <a:cxnLst/>
              <a:rect l="l" t="t" r="r" b="b"/>
              <a:pathLst>
                <a:path w="12178449" h="3424057">
                  <a:moveTo>
                    <a:pt x="8778628" y="0"/>
                  </a:moveTo>
                  <a:lnTo>
                    <a:pt x="9096995" y="0"/>
                  </a:lnTo>
                  <a:lnTo>
                    <a:pt x="9540073" y="10341"/>
                  </a:lnTo>
                  <a:cubicBezTo>
                    <a:pt x="10154127" y="37036"/>
                    <a:pt x="10847400" y="104023"/>
                    <a:pt x="11653844" y="224215"/>
                  </a:cubicBezTo>
                  <a:lnTo>
                    <a:pt x="12178449" y="307575"/>
                  </a:lnTo>
                  <a:lnTo>
                    <a:pt x="12178449" y="3424056"/>
                  </a:lnTo>
                  <a:lnTo>
                    <a:pt x="0" y="3424057"/>
                  </a:lnTo>
                  <a:lnTo>
                    <a:pt x="0" y="1093185"/>
                  </a:lnTo>
                  <a:lnTo>
                    <a:pt x="851945" y="1080793"/>
                  </a:lnTo>
                  <a:cubicBezTo>
                    <a:pt x="4637202" y="967650"/>
                    <a:pt x="5848483" y="115490"/>
                    <a:pt x="8385751" y="774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</p:pic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2F92D9AD-F9C5-1624-1FE2-47EE9A82A7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9192" y="157325"/>
            <a:ext cx="2334552" cy="11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26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3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44550DA9-2185-BF4D-3091-93E8D7C1D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14053"/>
          <a:stretch/>
        </p:blipFill>
        <p:spPr>
          <a:xfrm>
            <a:off x="0" y="4378135"/>
            <a:ext cx="12192000" cy="2479866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5D73F1-1F43-C291-7E76-E98734FCB6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4125" y="5125433"/>
            <a:ext cx="5727875" cy="1325563"/>
          </a:xfrm>
        </p:spPr>
        <p:txBody>
          <a:bodyPr/>
          <a:lstStyle>
            <a:lvl1pPr>
              <a:defRPr lang="de-DE" sz="4800" kern="120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Österreichisches Umweltzeichen</a:t>
            </a:r>
            <a:endParaRPr lang="de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35B6D2E-1036-B86D-BBCD-F116CBB0F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8012" y="1459515"/>
            <a:ext cx="8435975" cy="509961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AT" altLang="de-DE" sz="1600" u="sng" dirty="0">
                <a:solidFill>
                  <a:srgbClr val="3333CC"/>
                </a:solidFill>
                <a:latin typeface="Avenir Next LT Pro" panose="020B0504020202020204" pitchFamily="34" charset="0"/>
              </a:rPr>
              <a:t>www.umweltzeichen.at</a:t>
            </a:r>
            <a:r>
              <a:rPr lang="de-AT" altLang="de-DE" sz="1600" dirty="0">
                <a:solidFill>
                  <a:srgbClr val="3333CC"/>
                </a:solidFill>
                <a:latin typeface="Avenir Next LT Pro" panose="020B0504020202020204" pitchFamily="34" charset="0"/>
              </a:rPr>
              <a:t> 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266D959-AB8C-97C8-BE47-BD3CE310B0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8012" y="1978590"/>
            <a:ext cx="8435975" cy="50996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Kontakt: </a:t>
            </a:r>
            <a:r>
              <a:rPr lang="de-AT" altLang="de-DE" sz="1600" dirty="0">
                <a:solidFill>
                  <a:schemeClr val="tx1"/>
                </a:solidFill>
                <a:latin typeface="Avenir Next LT Pro" panose="020B0504020202020204" pitchFamily="34" charset="0"/>
              </a:rPr>
              <a:t>Name Vorname – x.x@vki.at -  + 43 1 588 77-xxx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F242E3B3-52A9-868A-663D-5DEEF7FE97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8012" y="2510764"/>
            <a:ext cx="8435975" cy="725084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1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Zum Umweltzeichen: vollständige Richtlinie UZ XX abrufbar unter: LINK EINFÜGEN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ED40AA7-1968-992B-6D57-CD3DC856D5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012" y="3259611"/>
            <a:ext cx="8435975" cy="725084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1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Weitere Informationen zum UZ XX inkl. Antragsstellung &amp; Kosten: LINK EINFÜGEN</a:t>
            </a:r>
            <a:endParaRPr lang="de-AT" altLang="de-DE" sz="1600" u="sng" dirty="0">
              <a:solidFill>
                <a:srgbClr val="3333CC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6A375-DF34-E537-999F-547FD3B941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74" y="5615759"/>
            <a:ext cx="552452" cy="8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80A4B05-1159-86D0-E25D-54E0866DC7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5" y="5502687"/>
            <a:ext cx="1014247" cy="9941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9B663D9-A3BA-99E3-1DF3-B95ECE4BBA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94" y="5613103"/>
            <a:ext cx="881101" cy="8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Titel und Inhalt 3 (mit Unterüberschriften, nebeneina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DD871F62-2C0D-3A1C-A131-A50B390FC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30430"/>
          <a:stretch/>
        </p:blipFill>
        <p:spPr>
          <a:xfrm rot="10800000">
            <a:off x="0" y="-23344"/>
            <a:ext cx="12192000" cy="1718417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F2A38E8-53D7-BBF4-E210-AEB7ACD28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53" y="151021"/>
            <a:ext cx="1806920" cy="1771158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0422F6-DA72-6D48-FF4A-4B8E4ADD5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7" y="2362877"/>
            <a:ext cx="5424737" cy="4246470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E74BA7-A2BE-74F6-FBD4-AC784AB686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6" y="1935364"/>
            <a:ext cx="5424738" cy="32236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95D0"/>
                </a:solidFill>
              </a:defRPr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D52E916E-FD8F-E380-CA87-0AC0DEE852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2925" y="526809"/>
            <a:ext cx="9299228" cy="99719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AT" dirty="0"/>
              <a:t>Titel der Folie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254E01B5-25ED-D345-081D-E805986DF4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4335" y="1935364"/>
            <a:ext cx="5424738" cy="32236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95D0"/>
                </a:solidFill>
              </a:defRPr>
            </a:lvl1pPr>
          </a:lstStyle>
          <a:p>
            <a:pPr lvl="0"/>
            <a:r>
              <a:rPr lang="de-AT" dirty="0"/>
              <a:t>Unterüberschrift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51A14CD3-9180-10D9-F5D5-05D5C8AE0D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4336" y="2359584"/>
            <a:ext cx="5424737" cy="4246470"/>
          </a:xfrm>
        </p:spPr>
        <p:txBody>
          <a:bodyPr>
            <a:normAutofit/>
          </a:bodyPr>
          <a:lstStyle>
            <a:lvl1pPr>
              <a:defRPr sz="1800">
                <a:latin typeface="Avenir Next LT Pro" panose="020B0504020202020204" pitchFamily="34" charset="0"/>
              </a:defRPr>
            </a:lvl1pPr>
            <a:lvl2pPr>
              <a:defRPr sz="1600">
                <a:latin typeface="Avenir Next LT Pro" panose="020B0504020202020204" pitchFamily="34" charset="0"/>
              </a:defRPr>
            </a:lvl2pPr>
            <a:lvl3pPr>
              <a:defRPr sz="1400">
                <a:latin typeface="Avenir Next LT Pro" panose="020B0504020202020204" pitchFamily="34" charset="0"/>
              </a:defRPr>
            </a:lvl3pPr>
            <a:lvl4pPr>
              <a:defRPr sz="1200">
                <a:latin typeface="Avenir Next LT Pro" panose="020B0504020202020204" pitchFamily="34" charset="0"/>
              </a:defRPr>
            </a:lvl4pPr>
            <a:lvl5pPr>
              <a:defRPr sz="1200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9476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Abschnittsüberschrift / Zentrier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C7770-4AAE-AA93-C1AA-2727135E2C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84187"/>
            <a:ext cx="10515600" cy="889625"/>
          </a:xfrm>
        </p:spPr>
        <p:txBody>
          <a:bodyPr anchor="b">
            <a:normAutofit/>
          </a:bodyPr>
          <a:lstStyle>
            <a:lvl1pPr algn="ctr">
              <a:defRPr lang="de-DE" sz="4800" kern="1200" dirty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 der Folie</a:t>
            </a:r>
            <a:endParaRPr lang="de-AT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648795B-0D94-475F-F6B7-B32805BC9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30430"/>
          <a:stretch/>
        </p:blipFill>
        <p:spPr>
          <a:xfrm rot="10800000">
            <a:off x="0" y="-23344"/>
            <a:ext cx="12192000" cy="1718417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9C16F45-63AA-619D-8132-0A4FFE7AB0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53" y="151021"/>
            <a:ext cx="1806920" cy="177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5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Folie für Grafiken, Diagramme, Bilder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DAF1188-4049-FF12-D002-B0921EB0C215}"/>
              </a:ext>
            </a:extLst>
          </p:cNvPr>
          <p:cNvGrpSpPr/>
          <p:nvPr userDrawn="1"/>
        </p:nvGrpSpPr>
        <p:grpSpPr>
          <a:xfrm>
            <a:off x="0" y="-1533631"/>
            <a:ext cx="12192000" cy="2766068"/>
            <a:chOff x="0" y="-1533631"/>
            <a:chExt cx="12192000" cy="2766068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F493D33D-0C8E-3DFF-6A9A-6E5FC6B21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6" r="6923" b="30430"/>
            <a:stretch/>
          </p:blipFill>
          <p:spPr>
            <a:xfrm rot="10800000" flipH="1">
              <a:off x="6096002" y="-1533631"/>
              <a:ext cx="6095998" cy="2766068"/>
            </a:xfrm>
            <a:custGeom>
              <a:avLst/>
              <a:gdLst/>
              <a:ahLst/>
              <a:cxnLst/>
              <a:rect l="l" t="t" r="r" b="b"/>
              <a:pathLst>
                <a:path w="12178449" h="3424057">
                  <a:moveTo>
                    <a:pt x="8778628" y="0"/>
                  </a:moveTo>
                  <a:lnTo>
                    <a:pt x="9096995" y="0"/>
                  </a:lnTo>
                  <a:lnTo>
                    <a:pt x="9540073" y="10341"/>
                  </a:lnTo>
                  <a:cubicBezTo>
                    <a:pt x="10154127" y="37036"/>
                    <a:pt x="10847400" y="104023"/>
                    <a:pt x="11653844" y="224215"/>
                  </a:cubicBezTo>
                  <a:lnTo>
                    <a:pt x="12178449" y="307575"/>
                  </a:lnTo>
                  <a:lnTo>
                    <a:pt x="12178449" y="3424056"/>
                  </a:lnTo>
                  <a:lnTo>
                    <a:pt x="0" y="3424057"/>
                  </a:lnTo>
                  <a:lnTo>
                    <a:pt x="0" y="1093185"/>
                  </a:lnTo>
                  <a:lnTo>
                    <a:pt x="851945" y="1080793"/>
                  </a:lnTo>
                  <a:cubicBezTo>
                    <a:pt x="4637202" y="967650"/>
                    <a:pt x="5848483" y="115490"/>
                    <a:pt x="8385751" y="774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B6947ACF-E171-A447-BEAD-D3E3BE4D5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6" r="13350" b="30430"/>
            <a:stretch/>
          </p:blipFill>
          <p:spPr>
            <a:xfrm rot="10800000">
              <a:off x="0" y="-1533631"/>
              <a:ext cx="6095998" cy="2766068"/>
            </a:xfrm>
            <a:custGeom>
              <a:avLst/>
              <a:gdLst/>
              <a:ahLst/>
              <a:cxnLst/>
              <a:rect l="l" t="t" r="r" b="b"/>
              <a:pathLst>
                <a:path w="12178449" h="3424057">
                  <a:moveTo>
                    <a:pt x="8778628" y="0"/>
                  </a:moveTo>
                  <a:lnTo>
                    <a:pt x="9096995" y="0"/>
                  </a:lnTo>
                  <a:lnTo>
                    <a:pt x="9540073" y="10341"/>
                  </a:lnTo>
                  <a:cubicBezTo>
                    <a:pt x="10154127" y="37036"/>
                    <a:pt x="10847400" y="104023"/>
                    <a:pt x="11653844" y="224215"/>
                  </a:cubicBezTo>
                  <a:lnTo>
                    <a:pt x="12178449" y="307575"/>
                  </a:lnTo>
                  <a:lnTo>
                    <a:pt x="12178449" y="3424056"/>
                  </a:lnTo>
                  <a:lnTo>
                    <a:pt x="0" y="3424057"/>
                  </a:lnTo>
                  <a:lnTo>
                    <a:pt x="0" y="1093185"/>
                  </a:lnTo>
                  <a:lnTo>
                    <a:pt x="851945" y="1080793"/>
                  </a:lnTo>
                  <a:cubicBezTo>
                    <a:pt x="4637202" y="967650"/>
                    <a:pt x="5848483" y="115490"/>
                    <a:pt x="8385751" y="774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</p:pic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6CBBF05A-353D-090E-423F-49816E1137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321" y="264512"/>
            <a:ext cx="729863" cy="715417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18345AC4-0236-A4E3-0E7B-CC226C7A7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5505" y="264512"/>
            <a:ext cx="6280986" cy="1137224"/>
          </a:xfrm>
        </p:spPr>
        <p:txBody>
          <a:bodyPr>
            <a:normAutofit/>
          </a:bodyPr>
          <a:lstStyle>
            <a:lvl1pPr algn="ctr">
              <a:defRPr lang="de-DE" sz="4000" kern="1200" dirty="0" smtClean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Titel der Folie</a:t>
            </a:r>
            <a:endParaRPr lang="de-AT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8EE477F2-B5EC-4E6A-ABA9-633C43F3A3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5498" y="1719073"/>
            <a:ext cx="10697948" cy="48744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0025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44550DA9-2185-BF4D-3091-93E8D7C1D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14053"/>
          <a:stretch/>
        </p:blipFill>
        <p:spPr>
          <a:xfrm>
            <a:off x="0" y="4378135"/>
            <a:ext cx="12192000" cy="2479866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D5721D8-6E56-5FC2-9335-4846DCB03E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9" y="4378135"/>
            <a:ext cx="2221879" cy="21779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5D73F1-1F43-C291-7E76-E98734FCB69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4125" y="5125433"/>
            <a:ext cx="5727875" cy="1325563"/>
          </a:xfrm>
        </p:spPr>
        <p:txBody>
          <a:bodyPr/>
          <a:lstStyle>
            <a:lvl1pPr>
              <a:defRPr lang="de-DE" sz="4800" kern="120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Österreichisches Umweltzeichen</a:t>
            </a:r>
            <a:endParaRPr lang="de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35B6D2E-1036-B86D-BBCD-F116CBB0F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8012" y="1459515"/>
            <a:ext cx="8435975" cy="509961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20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AT" altLang="de-DE" sz="1600" u="sng" dirty="0">
                <a:solidFill>
                  <a:srgbClr val="3333CC"/>
                </a:solidFill>
                <a:latin typeface="Avenir Next LT Pro" panose="020B0504020202020204" pitchFamily="34" charset="0"/>
              </a:rPr>
              <a:t>www.umweltzeichen.at</a:t>
            </a:r>
            <a:r>
              <a:rPr lang="de-AT" altLang="de-DE" sz="1600" dirty="0">
                <a:solidFill>
                  <a:srgbClr val="3333CC"/>
                </a:solidFill>
                <a:latin typeface="Avenir Next LT Pro" panose="020B0504020202020204" pitchFamily="34" charset="0"/>
              </a:rPr>
              <a:t> 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266D959-AB8C-97C8-BE47-BD3CE310B0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8012" y="1978590"/>
            <a:ext cx="8435975" cy="50996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Kontakt: </a:t>
            </a:r>
            <a:r>
              <a:rPr lang="de-AT" altLang="de-DE" sz="1600" dirty="0">
                <a:solidFill>
                  <a:schemeClr val="tx1"/>
                </a:solidFill>
                <a:latin typeface="Avenir Next LT Pro" panose="020B0504020202020204" pitchFamily="34" charset="0"/>
              </a:rPr>
              <a:t>Name Vorname – x.x@vki.at -  + 43 1 588 77-xxx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F242E3B3-52A9-868A-663D-5DEEF7FE97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8012" y="2510764"/>
            <a:ext cx="8435975" cy="725084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1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Zum Umweltzeichen: vollständige Richtlinie UZ XX abrufbar unter: LINK EINFÜGEN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ED40AA7-1968-992B-6D57-CD3DC856D5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012" y="3259611"/>
            <a:ext cx="8435975" cy="725084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DE" sz="1600" b="0" kern="1200" dirty="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de-AT" sz="1600" b="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1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Weitere Informationen zum UZ XX inkl. Antragsstellung &amp; Kosten: LINK EINFÜGEN</a:t>
            </a:r>
            <a:endParaRPr lang="de-AT" altLang="de-DE" sz="1600" u="sng" dirty="0">
              <a:solidFill>
                <a:srgbClr val="3333CC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3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Cont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rn">
            <a:extLst>
              <a:ext uri="{FF2B5EF4-FFF2-40B4-BE49-F238E27FC236}">
                <a16:creationId xmlns:a16="http://schemas.microsoft.com/office/drawing/2014/main" id="{35860C19-CEF4-4406-B1AE-B1ED5B0E5A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3140870"/>
            <a:ext cx="11520000" cy="5762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457189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10" name="PCont"/>
          <p:cNvSpPr>
            <a:spLocks noGrp="1"/>
          </p:cNvSpPr>
          <p:nvPr>
            <p:ph sz="quarter" idx="14"/>
          </p:nvPr>
        </p:nvSpPr>
        <p:spPr>
          <a:xfrm>
            <a:off x="623394" y="4500000"/>
            <a:ext cx="10943167" cy="1800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297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l-GR"/>
          </a:p>
        </p:txBody>
      </p:sp>
      <p:sp>
        <p:nvSpPr>
          <p:cNvPr id="7" name="Cont1"/>
          <p:cNvSpPr>
            <a:spLocks noGrp="1"/>
          </p:cNvSpPr>
          <p:nvPr>
            <p:ph sz="quarter" idx="15"/>
          </p:nvPr>
        </p:nvSpPr>
        <p:spPr>
          <a:xfrm>
            <a:off x="623394" y="1454400"/>
            <a:ext cx="10943167" cy="3024000"/>
          </a:xfrm>
        </p:spPr>
        <p:txBody>
          <a:bodyPr anchor="ctr">
            <a:normAutofit/>
          </a:bodyPr>
          <a:lstStyle>
            <a:lvl1pPr marL="114297" indent="0">
              <a:buNone/>
              <a:defRPr sz="1200"/>
            </a:lvl1pPr>
          </a:lstStyle>
          <a:p>
            <a:pPr lvl="0"/>
            <a:endParaRPr lang="el-GR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23392" y="864000"/>
            <a:ext cx="109440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n-US" sz="2200" kern="1200" cap="none" spc="-133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13" name="Pre"/>
          <p:cNvSpPr>
            <a:spLocks noGrp="1"/>
          </p:cNvSpPr>
          <p:nvPr>
            <p:ph sz="quarter" idx="16" hasCustomPrompt="1"/>
          </p:nvPr>
        </p:nvSpPr>
        <p:spPr>
          <a:xfrm>
            <a:off x="625442" y="216000"/>
            <a:ext cx="10943167" cy="648072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297" indent="0">
              <a:buNone/>
              <a:defRPr sz="1200"/>
            </a:lvl1pPr>
          </a:lstStyle>
          <a:p>
            <a:pPr lvl="0"/>
            <a:r>
              <a:rPr lang="en-US"/>
              <a:t>Pre Comment</a:t>
            </a:r>
            <a:endParaRPr lang="el-GR"/>
          </a:p>
        </p:txBody>
      </p:sp>
      <p:sp>
        <p:nvSpPr>
          <p:cNvPr id="11" name="RepTitle"/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12192000" cy="230400"/>
          </a:xfrm>
          <a:noFill/>
          <a:ln>
            <a:noFill/>
          </a:ln>
        </p:spPr>
        <p:txBody>
          <a:bodyPr>
            <a:noAutofit/>
          </a:bodyPr>
          <a:lstStyle>
            <a:lvl1pPr marL="114297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25.10.2023 12:02</a:t>
            </a:r>
          </a:p>
        </p:txBody>
      </p:sp>
    </p:spTree>
    <p:extLst>
      <p:ext uri="{BB962C8B-B14F-4D97-AF65-F5344CB8AC3E}">
        <p14:creationId xmlns:p14="http://schemas.microsoft.com/office/powerpoint/2010/main" val="23973373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rn">
            <a:extLst>
              <a:ext uri="{FF2B5EF4-FFF2-40B4-BE49-F238E27FC236}">
                <a16:creationId xmlns:a16="http://schemas.microsoft.com/office/drawing/2014/main" id="{0276FED8-8997-4F58-8AFF-1C828E6317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3140870"/>
            <a:ext cx="11520000" cy="5762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rgbClr val="FF0000"/>
                </a:solidFill>
                <a:latin typeface="+mn-lt"/>
                <a:cs typeface="Times New Roman" pitchFamily="18" charset="0"/>
              </a:defRPr>
            </a:lvl1pPr>
            <a:lvl2pPr marL="457189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6" name="Cont1">
            <a:extLst>
              <a:ext uri="{FF2B5EF4-FFF2-40B4-BE49-F238E27FC236}">
                <a16:creationId xmlns:a16="http://schemas.microsoft.com/office/drawing/2014/main" id="{0FD23242-2B85-4AFF-87A6-1DD172122E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394" y="792000"/>
            <a:ext cx="10943167" cy="5508000"/>
          </a:xfrm>
          <a:noFill/>
          <a:ln>
            <a:noFill/>
          </a:ln>
        </p:spPr>
        <p:txBody>
          <a:bodyPr anchor="ctr">
            <a:normAutofit/>
          </a:bodyPr>
          <a:lstStyle>
            <a:lvl1pPr marL="114297" indent="0">
              <a:buNone/>
              <a:defRPr sz="1200"/>
            </a:lvl1pPr>
          </a:lstStyle>
          <a:p>
            <a:pPr lvl="0"/>
            <a:endParaRPr lang="el-GR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23392" y="217616"/>
            <a:ext cx="10944000" cy="54708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Title</a:t>
            </a:r>
            <a:endParaRPr lang="el-GR"/>
          </a:p>
        </p:txBody>
      </p:sp>
      <p:sp>
        <p:nvSpPr>
          <p:cNvPr id="7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12192000" cy="230400"/>
          </a:xfrm>
          <a:noFill/>
          <a:ln>
            <a:noFill/>
          </a:ln>
        </p:spPr>
        <p:txBody>
          <a:bodyPr>
            <a:noAutofit/>
          </a:bodyPr>
          <a:lstStyle>
            <a:lvl1pPr marL="114297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 anchorCtr="1">
            <a:normAutofit/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Powered by www.questback.com     25.10.2023 12:02</a:t>
            </a:r>
          </a:p>
        </p:txBody>
      </p:sp>
    </p:spTree>
    <p:extLst>
      <p:ext uri="{BB962C8B-B14F-4D97-AF65-F5344CB8AC3E}">
        <p14:creationId xmlns:p14="http://schemas.microsoft.com/office/powerpoint/2010/main" val="11728191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AEA9C3E-EDF2-ADAB-49E1-B7F8245C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D50EA9-282C-4160-85FF-327F431C7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7FF344-2731-7BD0-3A3F-3DC9EFD8A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9B172-3B7D-4CCC-AAA4-D170F9703F7D}" type="datetimeFigureOut">
              <a:rPr lang="de-AT" smtClean="0"/>
              <a:t>10.04.2024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0AC93D-14A7-28A1-CC06-7C1DC48B6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E04AF5-743D-229D-880A-A2D22E857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2E84-9E3D-49FB-AE3B-57C47C91C9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788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6" r:id="rId3"/>
    <p:sldLayoutId id="2147483680" r:id="rId4"/>
    <p:sldLayoutId id="2147483675" r:id="rId5"/>
    <p:sldLayoutId id="2147483679" r:id="rId6"/>
    <p:sldLayoutId id="214748367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548B32-FEA0-B417-2CF4-17E31B1A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6A0139-B8E7-361E-0F6F-C10A829B9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9E36BD-8718-DB70-220F-EFCC88FD6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BF32-15D8-4C88-B808-34B2DACDE9A6}" type="datetimeFigureOut">
              <a:rPr lang="de-AT" smtClean="0"/>
              <a:t>10.04.2024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C4E168-137C-D1B9-AFA4-FB377C22A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956D0-653C-B641-E414-B48AC7FC3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7EA9-F015-48AC-9C1F-0316CE3E63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883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07" r:id="rId4"/>
    <p:sldLayoutId id="2147483696" r:id="rId5"/>
    <p:sldLayoutId id="2147483697" r:id="rId6"/>
    <p:sldLayoutId id="214748369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548B32-FEA0-B417-2CF4-17E31B1A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6A0139-B8E7-361E-0F6F-C10A829B9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9E36BD-8718-DB70-220F-EFCC88FD6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BF32-15D8-4C88-B808-34B2DACDE9A6}" type="datetimeFigureOut">
              <a:rPr lang="de-AT" smtClean="0"/>
              <a:t>10.04.2024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C4E168-137C-D1B9-AFA4-FB377C22A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956D0-653C-B641-E414-B48AC7FC3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7EA9-F015-48AC-9C1F-0316CE3E63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2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8" r:id="rId4"/>
    <p:sldLayoutId id="2147483703" r:id="rId5"/>
    <p:sldLayoutId id="2147483704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548B32-FEA0-B417-2CF4-17E31B1A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6A0139-B8E7-361E-0F6F-C10A829B9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9E36BD-8718-DB70-220F-EFCC88FD6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BF32-15D8-4C88-B808-34B2DACDE9A6}" type="datetimeFigureOut">
              <a:rPr lang="de-AT" smtClean="0"/>
              <a:t>10.04.2024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C4E168-137C-D1B9-AFA4-FB377C22A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3956D0-653C-B641-E414-B48AC7FC3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7EA9-F015-48AC-9C1F-0316CE3E633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192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1F4F5-DF9B-3BC8-776A-3F0B8B60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Überarbeitung UZ 72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E8CFC5-5E05-B7B3-78B3-EBA663DA79D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AT" dirty="0"/>
              <a:t>Feedback </a:t>
            </a:r>
            <a:r>
              <a:rPr lang="de-AT" dirty="0" err="1"/>
              <a:t>Lizenznehmer:innen</a:t>
            </a:r>
            <a:r>
              <a:rPr lang="de-AT"/>
              <a:t> 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B09BB6-FB99-752B-67E4-E83762115B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/>
              <a:t>Barbara Dusek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121C93-AF32-9F86-33FF-D72B33632F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/>
              <a:t>VKI – Verein für Konsumenteninformation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BC60CA-D098-80B2-3554-E761FA2556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/>
              <a:t>Abteilung Österreichisches Umweltzeichen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6DC4265-64C0-A509-ECED-62725596DE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/>
              <a:t>1.4.2024</a:t>
            </a:r>
          </a:p>
        </p:txBody>
      </p:sp>
    </p:spTree>
    <p:extLst>
      <p:ext uri="{BB962C8B-B14F-4D97-AF65-F5344CB8AC3E}">
        <p14:creationId xmlns:p14="http://schemas.microsoft.com/office/powerpoint/2010/main" val="392829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DF77800-50D1-66A7-16D9-B0B5E694D2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Hat die </a:t>
            </a:r>
            <a:r>
              <a:rPr lang="en-US" sz="2000" dirty="0" err="1"/>
              <a:t>Beschäftigung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der Umweltzeichen </a:t>
            </a:r>
            <a:r>
              <a:rPr lang="en-US" sz="2000" dirty="0" err="1"/>
              <a:t>Richtlinie</a:t>
            </a:r>
            <a:r>
              <a:rPr lang="en-US" sz="2000" dirty="0"/>
              <a:t> in </a:t>
            </a:r>
            <a:r>
              <a:rPr lang="en-US" sz="2000" dirty="0" err="1"/>
              <a:t>Ihrem</a:t>
            </a:r>
            <a:r>
              <a:rPr lang="en-US" sz="2000" dirty="0"/>
              <a:t> </a:t>
            </a:r>
            <a:r>
              <a:rPr lang="en-US" sz="2000" dirty="0" err="1"/>
              <a:t>Unternehmen</a:t>
            </a:r>
            <a:r>
              <a:rPr lang="en-US" sz="2000" dirty="0"/>
              <a:t> </a:t>
            </a:r>
            <a:r>
              <a:rPr lang="en-US" sz="2000" dirty="0" err="1"/>
              <a:t>auch</a:t>
            </a:r>
            <a:r>
              <a:rPr lang="en-US" sz="2000" dirty="0"/>
              <a:t> in </a:t>
            </a:r>
            <a:r>
              <a:rPr lang="en-US" sz="2000" dirty="0" err="1"/>
              <a:t>anderen</a:t>
            </a:r>
            <a:r>
              <a:rPr lang="en-US" sz="2000" dirty="0"/>
              <a:t> </a:t>
            </a:r>
            <a:r>
              <a:rPr lang="en-US" sz="2000" dirty="0" err="1"/>
              <a:t>Bereichen</a:t>
            </a:r>
            <a:r>
              <a:rPr lang="en-US" sz="2000" dirty="0"/>
              <a:t> </a:t>
            </a:r>
            <a:r>
              <a:rPr lang="en-US" sz="2000" dirty="0" err="1"/>
              <a:t>etwas</a:t>
            </a:r>
            <a:r>
              <a:rPr lang="en-US" sz="2000" dirty="0"/>
              <a:t> </a:t>
            </a:r>
            <a:r>
              <a:rPr lang="en-US" sz="2000" dirty="0" err="1"/>
              <a:t>bewirkt</a:t>
            </a:r>
            <a:r>
              <a:rPr lang="en-US" sz="2000" dirty="0"/>
              <a:t>?</a:t>
            </a:r>
            <a:endParaRPr lang="de-AT" sz="2000" dirty="0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1393195395"/>
              </p:ext>
            </p:extLst>
          </p:nvPr>
        </p:nvGraphicFramePr>
        <p:xfrm>
          <a:off x="0" y="1737301"/>
          <a:ext cx="11240877" cy="480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9F3D980E-BEBA-FF11-256B-DCFEFF3097D3}"/>
              </a:ext>
            </a:extLst>
          </p:cNvPr>
          <p:cNvSpPr txBox="1"/>
          <p:nvPr/>
        </p:nvSpPr>
        <p:spPr>
          <a:xfrm>
            <a:off x="7341762" y="1417266"/>
            <a:ext cx="739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Avenir Next LT Pro" panose="020B0504020202020204" pitchFamily="34" charset="0"/>
              </a:rPr>
              <a:t>stark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58C918-CF00-B4B0-898F-822E3DFECAED}"/>
              </a:ext>
            </a:extLst>
          </p:cNvPr>
          <p:cNvSpPr txBox="1"/>
          <p:nvPr/>
        </p:nvSpPr>
        <p:spPr>
          <a:xfrm>
            <a:off x="10511331" y="1417266"/>
            <a:ext cx="117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Avenir Next LT Pro" panose="020B0504020202020204" pitchFamily="34" charset="0"/>
              </a:rPr>
              <a:t>gar nicht</a:t>
            </a:r>
          </a:p>
        </p:txBody>
      </p:sp>
      <p:sp>
        <p:nvSpPr>
          <p:cNvPr id="9" name="RepTitle">
            <a:extLst>
              <a:ext uri="{FF2B5EF4-FFF2-40B4-BE49-F238E27FC236}">
                <a16:creationId xmlns:a16="http://schemas.microsoft.com/office/drawing/2014/main" id="{79591903-8303-381B-93CC-BF30094D0760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pTitle"/>
          <p:cNvSpPr>
            <a:spLocks noGrp="1"/>
          </p:cNvSpPr>
          <p:nvPr>
            <p:ph type="body" sz="quarter" idx="10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sz="120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2B4E029-541E-110C-590A-3ACB4BEA46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925" y="352791"/>
            <a:ext cx="9299228" cy="675298"/>
          </a:xfrm>
        </p:spPr>
        <p:txBody>
          <a:bodyPr>
            <a:normAutofit/>
          </a:bodyPr>
          <a:lstStyle/>
          <a:p>
            <a:r>
              <a:rPr lang="en-US" sz="2000" dirty="0" err="1"/>
              <a:t>Welche</a:t>
            </a:r>
            <a:r>
              <a:rPr lang="en-US" sz="2000" dirty="0"/>
              <a:t> </a:t>
            </a:r>
            <a:r>
              <a:rPr lang="en-US" sz="2000" dirty="0" err="1"/>
              <a:t>Hilfen</a:t>
            </a:r>
            <a:r>
              <a:rPr lang="en-US" sz="2000" dirty="0"/>
              <a:t> </a:t>
            </a:r>
            <a:r>
              <a:rPr lang="en-US" sz="2000" dirty="0" err="1"/>
              <a:t>zur</a:t>
            </a:r>
            <a:r>
              <a:rPr lang="en-US" sz="2000" dirty="0"/>
              <a:t> </a:t>
            </a:r>
            <a:r>
              <a:rPr lang="en-US" sz="2000" dirty="0" err="1"/>
              <a:t>Entwicklung</a:t>
            </a:r>
            <a:r>
              <a:rPr lang="en-US" sz="2000" dirty="0"/>
              <a:t> </a:t>
            </a:r>
            <a:r>
              <a:rPr lang="en-US" sz="2000" dirty="0" err="1"/>
              <a:t>weiterer</a:t>
            </a:r>
            <a:r>
              <a:rPr lang="en-US" sz="2000" dirty="0"/>
              <a:t> </a:t>
            </a:r>
            <a:r>
              <a:rPr lang="en-US" sz="2000" dirty="0" err="1"/>
              <a:t>nachhaltiger</a:t>
            </a:r>
            <a:r>
              <a:rPr lang="en-US" sz="2000" dirty="0"/>
              <a:t> </a:t>
            </a:r>
            <a:r>
              <a:rPr lang="en-US" sz="2000" dirty="0" err="1"/>
              <a:t>Reiseangebote</a:t>
            </a:r>
            <a:r>
              <a:rPr lang="en-US" sz="2000" dirty="0"/>
              <a:t> </a:t>
            </a:r>
            <a:r>
              <a:rPr lang="en-US" sz="2000" dirty="0" err="1"/>
              <a:t>würden</a:t>
            </a:r>
            <a:r>
              <a:rPr lang="en-US" sz="2000" dirty="0"/>
              <a:t> Sie </a:t>
            </a:r>
            <a:r>
              <a:rPr lang="en-US" sz="2000" dirty="0" err="1"/>
              <a:t>sich</a:t>
            </a:r>
            <a:r>
              <a:rPr lang="en-US" sz="2000" dirty="0"/>
              <a:t> </a:t>
            </a:r>
            <a:r>
              <a:rPr lang="en-US" sz="2000" dirty="0" err="1"/>
              <a:t>wünschen</a:t>
            </a:r>
            <a:r>
              <a:rPr lang="en-US" sz="2000" dirty="0"/>
              <a:t>?</a:t>
            </a:r>
            <a:endParaRPr lang="de-AT" sz="2000" dirty="0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3469234611"/>
              </p:ext>
            </p:extLst>
          </p:nvPr>
        </p:nvGraphicFramePr>
        <p:xfrm>
          <a:off x="671591" y="1570114"/>
          <a:ext cx="10273140" cy="421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C3B59899-A47F-AB50-4807-211AF6F6F620}"/>
              </a:ext>
            </a:extLst>
          </p:cNvPr>
          <p:cNvSpPr txBox="1"/>
          <p:nvPr/>
        </p:nvSpPr>
        <p:spPr>
          <a:xfrm>
            <a:off x="5836613" y="1400837"/>
            <a:ext cx="2112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Avenir Next LT Pro" panose="020B0504020202020204" pitchFamily="34" charset="0"/>
              </a:rPr>
              <a:t>Sehr wichtig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1E6695-0065-E061-AD36-DC3C3D8CC524}"/>
              </a:ext>
            </a:extLst>
          </p:cNvPr>
          <p:cNvSpPr txBox="1"/>
          <p:nvPr/>
        </p:nvSpPr>
        <p:spPr>
          <a:xfrm>
            <a:off x="10079765" y="1408017"/>
            <a:ext cx="2112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Avenir Next LT Pro" panose="020B0504020202020204" pitchFamily="34" charset="0"/>
              </a:rPr>
              <a:t>Unwichtig</a:t>
            </a: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158261C9-A551-2665-B471-1D5AC66C99FD}"/>
              </a:ext>
            </a:extLst>
          </p:cNvPr>
          <p:cNvSpPr txBox="1"/>
          <p:nvPr/>
        </p:nvSpPr>
        <p:spPr>
          <a:xfrm>
            <a:off x="7152117" y="2804252"/>
            <a:ext cx="4035557" cy="5834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AT" sz="1200" dirty="0">
                <a:latin typeface="Avenir Next LT Pro" panose="020B0504020202020204" pitchFamily="34" charset="0"/>
              </a:rPr>
              <a:t>zu umweltfreundlichen Unterkünften generell.</a:t>
            </a:r>
          </a:p>
          <a:p>
            <a:endParaRPr lang="de-AT" sz="1467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4260176-8B0E-F81E-C531-E0E412281BA2}"/>
              </a:ext>
            </a:extLst>
          </p:cNvPr>
          <p:cNvSpPr txBox="1"/>
          <p:nvPr/>
        </p:nvSpPr>
        <p:spPr>
          <a:xfrm>
            <a:off x="542925" y="5899799"/>
            <a:ext cx="11085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b="1" dirty="0">
                <a:latin typeface="Avenir Next LT Pro" panose="020B0504020202020204" pitchFamily="34" charset="0"/>
              </a:rPr>
              <a:t>Kommentar: </a:t>
            </a:r>
            <a:r>
              <a:rPr lang="de-AT" sz="1200" dirty="0">
                <a:latin typeface="Avenir Next LT Pro" panose="020B0504020202020204" pitchFamily="34" charset="0"/>
              </a:rPr>
              <a:t>Es sind nicht nur Informationen wichtig zu den einzelnen Leistungsträgern sondern vor allem dass </a:t>
            </a:r>
            <a:r>
              <a:rPr lang="de-AT" sz="1200" b="1" dirty="0">
                <a:latin typeface="Avenir Next LT Pro" panose="020B0504020202020204" pitchFamily="34" charset="0"/>
              </a:rPr>
              <a:t>mehr Angebote</a:t>
            </a:r>
            <a:r>
              <a:rPr lang="de-AT" sz="1200" dirty="0">
                <a:latin typeface="Avenir Next LT Pro" panose="020B0504020202020204" pitchFamily="34" charset="0"/>
              </a:rPr>
              <a:t> vorhanden sind. </a:t>
            </a:r>
            <a:r>
              <a:rPr lang="de-AT" sz="1200" b="1" dirty="0">
                <a:latin typeface="Avenir Next LT Pro" panose="020B0504020202020204" pitchFamily="34" charset="0"/>
              </a:rPr>
              <a:t>Vor allem im Bereich nachhaltige An- und Abreise </a:t>
            </a:r>
            <a:r>
              <a:rPr lang="de-AT" sz="1200" dirty="0">
                <a:latin typeface="Avenir Next LT Pro" panose="020B0504020202020204" pitchFamily="34" charset="0"/>
              </a:rPr>
              <a:t>sollen Angebote geschaffen werden.</a:t>
            </a:r>
          </a:p>
        </p:txBody>
      </p:sp>
      <p:sp>
        <p:nvSpPr>
          <p:cNvPr id="11" name="RepTitle">
            <a:extLst>
              <a:ext uri="{FF2B5EF4-FFF2-40B4-BE49-F238E27FC236}">
                <a16:creationId xmlns:a16="http://schemas.microsoft.com/office/drawing/2014/main" id="{2BF59765-B629-441E-AA57-E0EA8022E817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183AE1A-C61D-A185-0B2D-D6444D57E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923" y="480727"/>
            <a:ext cx="9299228" cy="675298"/>
          </a:xfrm>
        </p:spPr>
        <p:txBody>
          <a:bodyPr>
            <a:normAutofit/>
          </a:bodyPr>
          <a:lstStyle/>
          <a:p>
            <a:r>
              <a:rPr lang="en-US" sz="2000" dirty="0" err="1"/>
              <a:t>Berechnung</a:t>
            </a:r>
            <a:r>
              <a:rPr lang="en-US" sz="2000" dirty="0"/>
              <a:t> der </a:t>
            </a:r>
            <a:r>
              <a:rPr lang="en-US" sz="2000" dirty="0" err="1"/>
              <a:t>Emissionen</a:t>
            </a:r>
            <a:endParaRPr lang="de-AT" sz="2000" dirty="0"/>
          </a:p>
        </p:txBody>
      </p:sp>
      <p:sp>
        <p:nvSpPr>
          <p:cNvPr id="4" name="Title"/>
          <p:cNvSpPr>
            <a:spLocks noGrp="1"/>
          </p:cNvSpPr>
          <p:nvPr>
            <p:ph type="title" idx="4294967295" hasCustomPrompt="1"/>
          </p:nvPr>
        </p:nvSpPr>
        <p:spPr>
          <a:xfrm>
            <a:off x="861681" y="1422449"/>
            <a:ext cx="3360738" cy="836612"/>
          </a:xfrm>
        </p:spPr>
        <p:txBody>
          <a:bodyPr>
            <a:noAutofit/>
          </a:bodyPr>
          <a:lstStyle>
            <a:lvl1pPr>
              <a:defRPr lang="el-GR" sz="165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sz="1600" dirty="0">
                <a:latin typeface="Avenir Next LT Pro" panose="020B0504020202020204" pitchFamily="34" charset="0"/>
              </a:rPr>
              <a:t>An- und </a:t>
            </a:r>
            <a:r>
              <a:rPr lang="en-US" sz="1600" dirty="0" err="1">
                <a:latin typeface="Avenir Next LT Pro" panose="020B0504020202020204" pitchFamily="34" charset="0"/>
              </a:rPr>
              <a:t>Abreise</a:t>
            </a:r>
            <a:r>
              <a:rPr lang="en-US" sz="1600" dirty="0">
                <a:latin typeface="Avenir Next LT Pro" panose="020B0504020202020204" pitchFamily="34" charset="0"/>
              </a:rPr>
              <a:t>: </a:t>
            </a:r>
            <a:br>
              <a:rPr lang="en-US" sz="1600" dirty="0">
                <a:latin typeface="Avenir Next LT Pro" panose="020B0504020202020204" pitchFamily="34" charset="0"/>
              </a:rPr>
            </a:br>
            <a:r>
              <a:rPr lang="en-US" sz="1600" dirty="0" err="1">
                <a:latin typeface="Avenir Next LT Pro" panose="020B0504020202020204" pitchFamily="34" charset="0"/>
              </a:rPr>
              <a:t>Ist</a:t>
            </a:r>
            <a:r>
              <a:rPr lang="en-US" sz="1600" dirty="0">
                <a:latin typeface="Avenir Next LT Pro" panose="020B0504020202020204" pitchFamily="34" charset="0"/>
              </a:rPr>
              <a:t> </a:t>
            </a:r>
            <a:r>
              <a:rPr lang="en-US" sz="1600" dirty="0" err="1">
                <a:latin typeface="Avenir Next LT Pro" panose="020B0504020202020204" pitchFamily="34" charset="0"/>
              </a:rPr>
              <a:t>diese</a:t>
            </a:r>
            <a:r>
              <a:rPr lang="en-US" sz="1600" dirty="0">
                <a:latin typeface="Avenir Next LT Pro" panose="020B0504020202020204" pitchFamily="34" charset="0"/>
              </a:rPr>
              <a:t> in </a:t>
            </a:r>
            <a:r>
              <a:rPr lang="en-US" sz="1600" dirty="0" err="1">
                <a:latin typeface="Avenir Next LT Pro" panose="020B0504020202020204" pitchFamily="34" charset="0"/>
              </a:rPr>
              <a:t>dieser</a:t>
            </a:r>
            <a:r>
              <a:rPr lang="en-US" sz="1600" dirty="0">
                <a:latin typeface="Avenir Next LT Pro" panose="020B0504020202020204" pitchFamily="34" charset="0"/>
              </a:rPr>
              <a:t> Form </a:t>
            </a:r>
            <a:r>
              <a:rPr lang="en-US" sz="1600" dirty="0" err="1">
                <a:latin typeface="Avenir Next LT Pro" panose="020B0504020202020204" pitchFamily="34" charset="0"/>
              </a:rPr>
              <a:t>praktikabel</a:t>
            </a:r>
            <a:r>
              <a:rPr lang="en-US" sz="1600" dirty="0">
                <a:latin typeface="Avenir Next LT Pro" panose="020B0504020202020204" pitchFamily="34" charset="0"/>
              </a:rPr>
              <a:t> und </a:t>
            </a:r>
            <a:r>
              <a:rPr lang="en-US" sz="1600" dirty="0" err="1">
                <a:latin typeface="Avenir Next LT Pro" panose="020B0504020202020204" pitchFamily="34" charset="0"/>
              </a:rPr>
              <a:t>ausreichend</a:t>
            </a:r>
            <a:r>
              <a:rPr lang="en-US" sz="1600" dirty="0">
                <a:latin typeface="Avenir Next LT Pro" panose="020B0504020202020204" pitchFamily="34" charset="0"/>
              </a:rPr>
              <a:t>?</a:t>
            </a:r>
          </a:p>
        </p:txBody>
      </p:sp>
      <p:graphicFrame>
        <p:nvGraphicFramePr>
          <p:cNvPr id="7" name="Cont1"/>
          <p:cNvGraphicFramePr/>
          <p:nvPr>
            <p:extLst>
              <p:ext uri="{D42A27DB-BD31-4B8C-83A1-F6EECF244321}">
                <p14:modId xmlns:p14="http://schemas.microsoft.com/office/powerpoint/2010/main" val="2633973063"/>
              </p:ext>
            </p:extLst>
          </p:nvPr>
        </p:nvGraphicFramePr>
        <p:xfrm>
          <a:off x="861681" y="2218629"/>
          <a:ext cx="2976331" cy="414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">
            <a:extLst>
              <a:ext uri="{FF2B5EF4-FFF2-40B4-BE49-F238E27FC236}">
                <a16:creationId xmlns:a16="http://schemas.microsoft.com/office/drawing/2014/main" id="{B25294B4-F52C-787D-BA93-23C2E40BA6A9}"/>
              </a:ext>
            </a:extLst>
          </p:cNvPr>
          <p:cNvSpPr txBox="1">
            <a:spLocks/>
          </p:cNvSpPr>
          <p:nvPr/>
        </p:nvSpPr>
        <p:spPr>
          <a:xfrm>
            <a:off x="4559828" y="1422449"/>
            <a:ext cx="3360373" cy="7568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lang="el-GR" sz="165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1600" dirty="0" err="1">
                <a:latin typeface="Avenir Next LT Pro" panose="020B0504020202020204" pitchFamily="34" charset="0"/>
              </a:rPr>
              <a:t>Sollten</a:t>
            </a:r>
            <a:r>
              <a:rPr lang="en-US" sz="1600" dirty="0">
                <a:latin typeface="Avenir Next LT Pro" panose="020B0504020202020204" pitchFamily="34" charset="0"/>
              </a:rPr>
              <a:t> </a:t>
            </a:r>
            <a:r>
              <a:rPr lang="en-US" sz="1600" dirty="0" err="1">
                <a:latin typeface="Avenir Next LT Pro" panose="020B0504020202020204" pitchFamily="34" charset="0"/>
              </a:rPr>
              <a:t>auch</a:t>
            </a:r>
            <a:r>
              <a:rPr lang="en-US" sz="1600" dirty="0">
                <a:latin typeface="Avenir Next LT Pro" panose="020B0504020202020204" pitchFamily="34" charset="0"/>
              </a:rPr>
              <a:t> die </a:t>
            </a:r>
            <a:r>
              <a:rPr lang="en-US" sz="1600" dirty="0" err="1">
                <a:latin typeface="Avenir Next LT Pro" panose="020B0504020202020204" pitchFamily="34" charset="0"/>
              </a:rPr>
              <a:t>Emissionen</a:t>
            </a:r>
            <a:r>
              <a:rPr lang="en-US" sz="1600" dirty="0">
                <a:latin typeface="Avenir Next LT Pro" panose="020B0504020202020204" pitchFamily="34" charset="0"/>
              </a:rPr>
              <a:t> der </a:t>
            </a:r>
            <a:r>
              <a:rPr lang="en-US" sz="1600" dirty="0" err="1">
                <a:latin typeface="Avenir Next LT Pro" panose="020B0504020202020204" pitchFamily="34" charset="0"/>
              </a:rPr>
              <a:t>Unterkünfte</a:t>
            </a:r>
            <a:r>
              <a:rPr lang="en-US" sz="1600" dirty="0">
                <a:latin typeface="Avenir Next LT Pro" panose="020B0504020202020204" pitchFamily="34" charset="0"/>
              </a:rPr>
              <a:t> in die </a:t>
            </a:r>
            <a:r>
              <a:rPr lang="en-US" sz="1600" dirty="0" err="1">
                <a:latin typeface="Avenir Next LT Pro" panose="020B0504020202020204" pitchFamily="34" charset="0"/>
              </a:rPr>
              <a:t>Berechnung</a:t>
            </a:r>
            <a:r>
              <a:rPr lang="en-US" sz="1600" dirty="0">
                <a:latin typeface="Avenir Next LT Pro" panose="020B0504020202020204" pitchFamily="34" charset="0"/>
              </a:rPr>
              <a:t> </a:t>
            </a:r>
            <a:r>
              <a:rPr lang="en-US" sz="1600" dirty="0" err="1">
                <a:latin typeface="Avenir Next LT Pro" panose="020B0504020202020204" pitchFamily="34" charset="0"/>
              </a:rPr>
              <a:t>mit</a:t>
            </a:r>
            <a:r>
              <a:rPr lang="en-US" sz="1600" dirty="0">
                <a:latin typeface="Avenir Next LT Pro" panose="020B0504020202020204" pitchFamily="34" charset="0"/>
              </a:rPr>
              <a:t> </a:t>
            </a:r>
            <a:r>
              <a:rPr lang="en-US" sz="1600" dirty="0" err="1">
                <a:latin typeface="Avenir Next LT Pro" panose="020B0504020202020204" pitchFamily="34" charset="0"/>
              </a:rPr>
              <a:t>einfließen</a:t>
            </a:r>
            <a:r>
              <a:rPr lang="en-US" sz="1600" dirty="0">
                <a:latin typeface="Avenir Next LT Pro" panose="020B0504020202020204" pitchFamily="34" charset="0"/>
              </a:rPr>
              <a:t>?</a:t>
            </a:r>
          </a:p>
        </p:txBody>
      </p:sp>
      <p:graphicFrame>
        <p:nvGraphicFramePr>
          <p:cNvPr id="11" name="Cont1">
            <a:extLst>
              <a:ext uri="{FF2B5EF4-FFF2-40B4-BE49-F238E27FC236}">
                <a16:creationId xmlns:a16="http://schemas.microsoft.com/office/drawing/2014/main" id="{3CECE125-22A8-56C4-07D5-F64FEABE5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918043"/>
              </p:ext>
            </p:extLst>
          </p:nvPr>
        </p:nvGraphicFramePr>
        <p:xfrm>
          <a:off x="4559828" y="2259061"/>
          <a:ext cx="3072341" cy="425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">
            <a:extLst>
              <a:ext uri="{FF2B5EF4-FFF2-40B4-BE49-F238E27FC236}">
                <a16:creationId xmlns:a16="http://schemas.microsoft.com/office/drawing/2014/main" id="{E9CED408-B295-8EC9-521B-468D69CE4848}"/>
              </a:ext>
            </a:extLst>
          </p:cNvPr>
          <p:cNvSpPr txBox="1">
            <a:spLocks/>
          </p:cNvSpPr>
          <p:nvPr/>
        </p:nvSpPr>
        <p:spPr>
          <a:xfrm>
            <a:off x="8257610" y="1342252"/>
            <a:ext cx="3280980" cy="8370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lang="el-GR" sz="165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1600" dirty="0" err="1">
                <a:latin typeface="Avenir Next LT Pro" panose="020B0504020202020204" pitchFamily="34" charset="0"/>
              </a:rPr>
              <a:t>Sollten</a:t>
            </a:r>
            <a:r>
              <a:rPr lang="en-US" sz="1600" dirty="0">
                <a:latin typeface="Avenir Next LT Pro" panose="020B0504020202020204" pitchFamily="34" charset="0"/>
              </a:rPr>
              <a:t> </a:t>
            </a:r>
            <a:r>
              <a:rPr lang="en-US" sz="1600" dirty="0" err="1">
                <a:latin typeface="Avenir Next LT Pro" panose="020B0504020202020204" pitchFamily="34" charset="0"/>
              </a:rPr>
              <a:t>auch</a:t>
            </a:r>
            <a:r>
              <a:rPr lang="en-US" sz="1600" dirty="0">
                <a:latin typeface="Avenir Next LT Pro" panose="020B0504020202020204" pitchFamily="34" charset="0"/>
              </a:rPr>
              <a:t> </a:t>
            </a:r>
            <a:r>
              <a:rPr lang="en-US" sz="1600" dirty="0" err="1">
                <a:latin typeface="Avenir Next LT Pro" panose="020B0504020202020204" pitchFamily="34" charset="0"/>
              </a:rPr>
              <a:t>Daten</a:t>
            </a:r>
            <a:r>
              <a:rPr lang="en-US" sz="1600" dirty="0">
                <a:latin typeface="Avenir Next LT Pro" panose="020B0504020202020204" pitchFamily="34" charset="0"/>
              </a:rPr>
              <a:t> </a:t>
            </a:r>
            <a:r>
              <a:rPr lang="en-US" sz="1600" dirty="0" err="1">
                <a:latin typeface="Avenir Next LT Pro" panose="020B0504020202020204" pitchFamily="34" charset="0"/>
              </a:rPr>
              <a:t>zur</a:t>
            </a:r>
            <a:r>
              <a:rPr lang="en-US" sz="1600" dirty="0">
                <a:latin typeface="Avenir Next LT Pro" panose="020B0504020202020204" pitchFamily="34" charset="0"/>
              </a:rPr>
              <a:t> Emission der </a:t>
            </a:r>
            <a:r>
              <a:rPr lang="en-US" sz="1600" dirty="0" err="1">
                <a:latin typeface="Avenir Next LT Pro" panose="020B0504020202020204" pitchFamily="34" charset="0"/>
              </a:rPr>
              <a:t>Aktivitäten</a:t>
            </a:r>
            <a:r>
              <a:rPr lang="en-US" sz="1600" dirty="0">
                <a:latin typeface="Avenir Next LT Pro" panose="020B0504020202020204" pitchFamily="34" charset="0"/>
              </a:rPr>
              <a:t> </a:t>
            </a:r>
            <a:r>
              <a:rPr lang="en-US" sz="1600" dirty="0" err="1">
                <a:latin typeface="Avenir Next LT Pro" panose="020B0504020202020204" pitchFamily="34" charset="0"/>
              </a:rPr>
              <a:t>einberechnet</a:t>
            </a:r>
            <a:r>
              <a:rPr lang="en-US" sz="1600" dirty="0">
                <a:latin typeface="Avenir Next LT Pro" panose="020B0504020202020204" pitchFamily="34" charset="0"/>
              </a:rPr>
              <a:t> </a:t>
            </a:r>
            <a:r>
              <a:rPr lang="en-US" sz="1600" dirty="0" err="1">
                <a:latin typeface="Avenir Next LT Pro" panose="020B0504020202020204" pitchFamily="34" charset="0"/>
              </a:rPr>
              <a:t>werden</a:t>
            </a:r>
            <a:r>
              <a:rPr lang="en-US" sz="1600" dirty="0">
                <a:latin typeface="Avenir Next LT Pro" panose="020B0504020202020204" pitchFamily="34" charset="0"/>
              </a:rPr>
              <a:t>?</a:t>
            </a:r>
          </a:p>
        </p:txBody>
      </p:sp>
      <p:graphicFrame>
        <p:nvGraphicFramePr>
          <p:cNvPr id="13" name="Cont1">
            <a:extLst>
              <a:ext uri="{FF2B5EF4-FFF2-40B4-BE49-F238E27FC236}">
                <a16:creationId xmlns:a16="http://schemas.microsoft.com/office/drawing/2014/main" id="{8778433E-996B-31B1-0921-828A3FCEE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334974"/>
              </p:ext>
            </p:extLst>
          </p:nvPr>
        </p:nvGraphicFramePr>
        <p:xfrm>
          <a:off x="8353985" y="2180342"/>
          <a:ext cx="2976332" cy="425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pTitle">
            <a:extLst>
              <a:ext uri="{FF2B5EF4-FFF2-40B4-BE49-F238E27FC236}">
                <a16:creationId xmlns:a16="http://schemas.microsoft.com/office/drawing/2014/main" id="{B234E1CE-B3D8-3335-F290-6F00C2FD6BC7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049A992-107B-9A78-FD1F-4F04969989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925" y="340172"/>
            <a:ext cx="8983630" cy="1058615"/>
          </a:xfrm>
        </p:spPr>
        <p:txBody>
          <a:bodyPr>
            <a:normAutofit/>
          </a:bodyPr>
          <a:lstStyle/>
          <a:p>
            <a:r>
              <a:rPr lang="en-US" sz="2000" dirty="0"/>
              <a:t>Soll der </a:t>
            </a:r>
            <a:r>
              <a:rPr lang="en-US" sz="2000" dirty="0" err="1"/>
              <a:t>Konnex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den SDG-</a:t>
            </a:r>
            <a:r>
              <a:rPr lang="en-US" sz="2000" dirty="0" err="1"/>
              <a:t>Zielen</a:t>
            </a:r>
            <a:r>
              <a:rPr lang="en-US" sz="2000" dirty="0"/>
              <a:t> der </a:t>
            </a:r>
            <a:r>
              <a:rPr lang="en-US" sz="2000" dirty="0" err="1"/>
              <a:t>Vereinten</a:t>
            </a:r>
            <a:r>
              <a:rPr lang="en-US" sz="2000" dirty="0"/>
              <a:t> </a:t>
            </a:r>
            <a:r>
              <a:rPr lang="en-US" sz="2000" dirty="0" err="1"/>
              <a:t>Nationen</a:t>
            </a:r>
            <a:r>
              <a:rPr lang="en-US" sz="2000" dirty="0"/>
              <a:t> </a:t>
            </a:r>
            <a:r>
              <a:rPr lang="en-US" sz="2000" dirty="0" err="1"/>
              <a:t>besser</a:t>
            </a:r>
            <a:r>
              <a:rPr lang="en-US" sz="2000" dirty="0"/>
              <a:t> </a:t>
            </a:r>
            <a:r>
              <a:rPr lang="en-US" sz="2000" dirty="0" err="1"/>
              <a:t>inhaltlich</a:t>
            </a:r>
            <a:r>
              <a:rPr lang="en-US" sz="2000" dirty="0"/>
              <a:t> und </a:t>
            </a:r>
            <a:r>
              <a:rPr lang="en-US" sz="2000" dirty="0" err="1"/>
              <a:t>optisch</a:t>
            </a:r>
            <a:r>
              <a:rPr lang="en-US" sz="2000" dirty="0"/>
              <a:t> </a:t>
            </a:r>
            <a:r>
              <a:rPr lang="en-US" sz="2000" dirty="0" err="1"/>
              <a:t>hervorgehoben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?</a:t>
            </a:r>
            <a:endParaRPr lang="de-AT" sz="2000" dirty="0"/>
          </a:p>
        </p:txBody>
      </p:sp>
      <p:graphicFrame>
        <p:nvGraphicFramePr>
          <p:cNvPr id="7" name="Cont1"/>
          <p:cNvGraphicFramePr/>
          <p:nvPr>
            <p:extLst>
              <p:ext uri="{D42A27DB-BD31-4B8C-83A1-F6EECF244321}">
                <p14:modId xmlns:p14="http://schemas.microsoft.com/office/powerpoint/2010/main" val="1899191558"/>
              </p:ext>
            </p:extLst>
          </p:nvPr>
        </p:nvGraphicFramePr>
        <p:xfrm>
          <a:off x="2015546" y="1504957"/>
          <a:ext cx="8160907" cy="4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pTitle">
            <a:extLst>
              <a:ext uri="{FF2B5EF4-FFF2-40B4-BE49-F238E27FC236}">
                <a16:creationId xmlns:a16="http://schemas.microsoft.com/office/drawing/2014/main" id="{8C44569F-1C69-F75B-9E82-A0E390D72902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379FCB8-49BC-F7E0-2124-19DE1F502E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925" y="336832"/>
            <a:ext cx="8974299" cy="986120"/>
          </a:xfrm>
        </p:spPr>
        <p:txBody>
          <a:bodyPr>
            <a:normAutofit/>
          </a:bodyPr>
          <a:lstStyle/>
          <a:p>
            <a:r>
              <a:rPr lang="en-US" sz="2000" dirty="0" err="1"/>
              <a:t>Würden</a:t>
            </a:r>
            <a:r>
              <a:rPr lang="en-US" sz="2000" dirty="0"/>
              <a:t> Sie </a:t>
            </a:r>
            <a:r>
              <a:rPr lang="en-US" sz="2000" dirty="0" err="1"/>
              <a:t>akzeptieren</a:t>
            </a:r>
            <a:r>
              <a:rPr lang="en-US" sz="2000" dirty="0"/>
              <a:t>, </a:t>
            </a:r>
            <a:r>
              <a:rPr lang="en-US" sz="2000" dirty="0" err="1"/>
              <a:t>dass</a:t>
            </a:r>
            <a:r>
              <a:rPr lang="en-US" sz="2000" dirty="0"/>
              <a:t> die </a:t>
            </a:r>
            <a:r>
              <a:rPr lang="en-US" sz="2000" dirty="0" err="1"/>
              <a:t>inhaltliche</a:t>
            </a:r>
            <a:r>
              <a:rPr lang="en-US" sz="2000" dirty="0"/>
              <a:t> </a:t>
            </a:r>
            <a:r>
              <a:rPr lang="en-US" sz="2000" dirty="0" err="1"/>
              <a:t>Beratung</a:t>
            </a:r>
            <a:r>
              <a:rPr lang="en-US" sz="2000" dirty="0"/>
              <a:t> und </a:t>
            </a:r>
            <a:r>
              <a:rPr lang="en-US" sz="2000" dirty="0" err="1"/>
              <a:t>Schulung</a:t>
            </a:r>
            <a:r>
              <a:rPr lang="en-US" sz="2000" dirty="0"/>
              <a:t> von </a:t>
            </a:r>
            <a:r>
              <a:rPr lang="en-US" sz="2000" dirty="0" err="1"/>
              <a:t>einem</a:t>
            </a:r>
            <a:r>
              <a:rPr lang="en-US" sz="2000" dirty="0"/>
              <a:t> </a:t>
            </a:r>
            <a:r>
              <a:rPr lang="en-US" sz="2000" dirty="0" err="1"/>
              <a:t>unabhängigen</a:t>
            </a:r>
            <a:r>
              <a:rPr lang="en-US" sz="2000" dirty="0"/>
              <a:t> Audit </a:t>
            </a:r>
            <a:r>
              <a:rPr lang="en-US" sz="2000" dirty="0" err="1"/>
              <a:t>getrennt</a:t>
            </a:r>
            <a:r>
              <a:rPr lang="en-US" sz="2000" dirty="0"/>
              <a:t> </a:t>
            </a:r>
            <a:r>
              <a:rPr lang="en-US" sz="2000" dirty="0" err="1"/>
              <a:t>wird</a:t>
            </a:r>
            <a:r>
              <a:rPr lang="en-US" sz="2000" dirty="0"/>
              <a:t>?</a:t>
            </a:r>
            <a:endParaRPr lang="de-AT" sz="2000" dirty="0"/>
          </a:p>
        </p:txBody>
      </p:sp>
      <p:graphicFrame>
        <p:nvGraphicFramePr>
          <p:cNvPr id="7" name="Cont1"/>
          <p:cNvGraphicFramePr/>
          <p:nvPr>
            <p:extLst>
              <p:ext uri="{D42A27DB-BD31-4B8C-83A1-F6EECF244321}">
                <p14:modId xmlns:p14="http://schemas.microsoft.com/office/powerpoint/2010/main" val="2308066469"/>
              </p:ext>
            </p:extLst>
          </p:nvPr>
        </p:nvGraphicFramePr>
        <p:xfrm>
          <a:off x="2015546" y="1454400"/>
          <a:ext cx="8160907" cy="4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pTitle">
            <a:extLst>
              <a:ext uri="{FF2B5EF4-FFF2-40B4-BE49-F238E27FC236}">
                <a16:creationId xmlns:a16="http://schemas.microsoft.com/office/drawing/2014/main" id="{0073A1D3-2FE9-72A7-1E24-A3E76EC9CA7B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3D883D-A6A3-B570-811B-BA4FE9D305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662" y="109021"/>
            <a:ext cx="8638397" cy="1222986"/>
          </a:xfrm>
        </p:spPr>
        <p:txBody>
          <a:bodyPr>
            <a:normAutofit/>
          </a:bodyPr>
          <a:lstStyle/>
          <a:p>
            <a:br>
              <a:rPr lang="de-AT" sz="2000" dirty="0"/>
            </a:br>
            <a:r>
              <a:rPr lang="de-AT" sz="2000" dirty="0"/>
              <a:t>Es gibt Ideen, die Richtlinie für weitere Produktgruppen zu öffnen. Wie interessant finden Sie persönlich folgende Möglichkeiten: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2002836431"/>
              </p:ext>
            </p:extLst>
          </p:nvPr>
        </p:nvGraphicFramePr>
        <p:xfrm>
          <a:off x="623394" y="1859428"/>
          <a:ext cx="10369151" cy="459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8D7013B-295D-E618-2DF0-49B020CF3BFE}"/>
              </a:ext>
            </a:extLst>
          </p:cNvPr>
          <p:cNvSpPr txBox="1"/>
          <p:nvPr/>
        </p:nvSpPr>
        <p:spPr>
          <a:xfrm>
            <a:off x="5231904" y="4353001"/>
            <a:ext cx="352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latin typeface="Avenir Next LT Pro" panose="020B0504020202020204" pitchFamily="34" charset="0"/>
              </a:rPr>
              <a:t>generell mehr Incoming für Österreich? </a:t>
            </a:r>
            <a:r>
              <a:rPr lang="de-AT" sz="1200" dirty="0" err="1">
                <a:latin typeface="Avenir Next LT Pro" panose="020B0504020202020204" pitchFamily="34" charset="0"/>
              </a:rPr>
              <a:t>zB</a:t>
            </a:r>
            <a:r>
              <a:rPr lang="de-AT" sz="1200" dirty="0">
                <a:latin typeface="Avenir Next LT Pro" panose="020B0504020202020204" pitchFamily="34" charset="0"/>
              </a:rPr>
              <a:t> Angebote wie nachhaltiger Skiurlaub / nachhaltiger Sommerurlaub??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755A5CE-701C-8D01-16FB-FE161F8D3119}"/>
              </a:ext>
            </a:extLst>
          </p:cNvPr>
          <p:cNvSpPr txBox="1"/>
          <p:nvPr/>
        </p:nvSpPr>
        <p:spPr>
          <a:xfrm>
            <a:off x="3599723" y="1507814"/>
            <a:ext cx="2496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>
                <a:latin typeface="Avenir Next LT Pro" panose="020B0504020202020204" pitchFamily="34" charset="0"/>
              </a:rPr>
              <a:t>Sehr</a:t>
            </a:r>
          </a:p>
          <a:p>
            <a:pPr algn="ctr"/>
            <a:r>
              <a:rPr lang="de-AT" sz="1600" dirty="0">
                <a:latin typeface="Avenir Next LT Pro" panose="020B0504020202020204" pitchFamily="34" charset="0"/>
              </a:rPr>
              <a:t>interessant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7DFDF23-BD59-057C-5C8D-1A08EE44151E}"/>
              </a:ext>
            </a:extLst>
          </p:cNvPr>
          <p:cNvSpPr txBox="1"/>
          <p:nvPr/>
        </p:nvSpPr>
        <p:spPr>
          <a:xfrm>
            <a:off x="9891515" y="1507814"/>
            <a:ext cx="167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>
                <a:latin typeface="Avenir Next LT Pro" panose="020B0504020202020204" pitchFamily="34" charset="0"/>
              </a:rPr>
              <a:t>Nicht</a:t>
            </a:r>
          </a:p>
          <a:p>
            <a:pPr algn="ctr"/>
            <a:r>
              <a:rPr lang="de-AT" sz="1600" dirty="0">
                <a:latin typeface="Avenir Next LT Pro" panose="020B0504020202020204" pitchFamily="34" charset="0"/>
              </a:rPr>
              <a:t>interessant</a:t>
            </a:r>
          </a:p>
        </p:txBody>
      </p:sp>
      <p:sp>
        <p:nvSpPr>
          <p:cNvPr id="10" name="RepTitle">
            <a:extLst>
              <a:ext uri="{FF2B5EF4-FFF2-40B4-BE49-F238E27FC236}">
                <a16:creationId xmlns:a16="http://schemas.microsoft.com/office/drawing/2014/main" id="{01E332C1-6393-4E43-1035-99E25B2F50C8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87F7819-2C0F-0F2E-5C12-FF00B335E8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394" y="125904"/>
            <a:ext cx="8936977" cy="1062409"/>
          </a:xfrm>
        </p:spPr>
        <p:txBody>
          <a:bodyPr>
            <a:normAutofit/>
          </a:bodyPr>
          <a:lstStyle/>
          <a:p>
            <a:br>
              <a:rPr lang="de-AT" sz="2000" dirty="0"/>
            </a:br>
            <a:r>
              <a:rPr lang="de-AT" sz="2000" dirty="0"/>
              <a:t>Wäre aus Ihrer Sicht eine Zertifizierung (mit ggf. einer anderen Richtlinie) für folgende Angebote interessant?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880893661"/>
              </p:ext>
            </p:extLst>
          </p:nvPr>
        </p:nvGraphicFramePr>
        <p:xfrm>
          <a:off x="623394" y="1796819"/>
          <a:ext cx="10177129" cy="450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644D5547-5B92-57E7-9D6B-FEF5F0B4EB3C}"/>
              </a:ext>
            </a:extLst>
          </p:cNvPr>
          <p:cNvSpPr txBox="1"/>
          <p:nvPr/>
        </p:nvSpPr>
        <p:spPr>
          <a:xfrm>
            <a:off x="4606483" y="1399541"/>
            <a:ext cx="2496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>
                <a:latin typeface="Avenir Next LT Pro" panose="020B0504020202020204" pitchFamily="34" charset="0"/>
              </a:rPr>
              <a:t>Sehr</a:t>
            </a:r>
          </a:p>
          <a:p>
            <a:pPr algn="ctr"/>
            <a:r>
              <a:rPr lang="de-AT" sz="1600" dirty="0">
                <a:latin typeface="Avenir Next LT Pro" panose="020B0504020202020204" pitchFamily="34" charset="0"/>
              </a:rPr>
              <a:t>interessant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787EB0E-3373-75DC-C784-5A86B81B1DC8}"/>
              </a:ext>
            </a:extLst>
          </p:cNvPr>
          <p:cNvSpPr txBox="1"/>
          <p:nvPr/>
        </p:nvSpPr>
        <p:spPr>
          <a:xfrm>
            <a:off x="9352590" y="1399541"/>
            <a:ext cx="2496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>
                <a:latin typeface="Avenir Next LT Pro" panose="020B0504020202020204" pitchFamily="34" charset="0"/>
              </a:rPr>
              <a:t>Nicht</a:t>
            </a:r>
          </a:p>
          <a:p>
            <a:pPr algn="ctr"/>
            <a:r>
              <a:rPr lang="de-AT" sz="1600" dirty="0">
                <a:latin typeface="Avenir Next LT Pro" panose="020B0504020202020204" pitchFamily="34" charset="0"/>
              </a:rPr>
              <a:t>interessant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B771AD-A2AB-BB6D-C633-709248D3EAC9}"/>
              </a:ext>
            </a:extLst>
          </p:cNvPr>
          <p:cNvSpPr txBox="1"/>
          <p:nvPr/>
        </p:nvSpPr>
        <p:spPr>
          <a:xfrm>
            <a:off x="5098571" y="3196694"/>
            <a:ext cx="2880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latin typeface="Avenir Next LT Pro" panose="020B0504020202020204" pitchFamily="34" charset="0"/>
              </a:rPr>
              <a:t>Sinnvoll wäre es wohl in allen Bereichen. Langfristig muss sowieso alles nachhaltig sein.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7776D2B-2E8C-BB07-2DCB-11C5F0362CED}"/>
              </a:ext>
            </a:extLst>
          </p:cNvPr>
          <p:cNvSpPr txBox="1"/>
          <p:nvPr/>
        </p:nvSpPr>
        <p:spPr>
          <a:xfrm>
            <a:off x="5098571" y="52429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latin typeface="Avenir Next LT Pro" panose="020B0504020202020204" pitchFamily="34" charset="0"/>
              </a:rPr>
              <a:t>Gestaltet sich in der Umsetzung als sehr schwierig da für viele kleine Betriebe zu aufwendig? Eventuell könnte man Partnerschaften/Kooperationen schließen wo gewisse Umweltkriterien eingehalten werden müssen?</a:t>
            </a:r>
          </a:p>
        </p:txBody>
      </p:sp>
      <p:sp>
        <p:nvSpPr>
          <p:cNvPr id="10" name="RepTitle">
            <a:extLst>
              <a:ext uri="{FF2B5EF4-FFF2-40B4-BE49-F238E27FC236}">
                <a16:creationId xmlns:a16="http://schemas.microsoft.com/office/drawing/2014/main" id="{7DADD202-5DE1-A9DA-68BC-A29C4BD660A5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p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2925" y="1574723"/>
            <a:ext cx="11106148" cy="5180516"/>
          </a:xfrm>
        </p:spPr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sz="1600" b="0" dirty="0">
                <a:solidFill>
                  <a:schemeClr val="tx1"/>
                </a:solidFill>
              </a:rPr>
              <a:t>Zusammenarbeit mit Österreich Werbung, den Landestourismusorganisationen bzw. Regionsorganisationen verstärken.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sz="1600" b="0" dirty="0">
                <a:solidFill>
                  <a:schemeClr val="tx1"/>
                </a:solidFill>
              </a:rPr>
              <a:t>Präsent in den Newslettern vertreten sein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sz="1600" b="0" dirty="0" err="1">
                <a:solidFill>
                  <a:schemeClr val="tx1"/>
                </a:solidFill>
              </a:rPr>
              <a:t>Social</a:t>
            </a:r>
            <a:r>
              <a:rPr lang="de-AT" sz="1600" b="0" dirty="0">
                <a:solidFill>
                  <a:schemeClr val="tx1"/>
                </a:solidFill>
              </a:rPr>
              <a:t> Media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sz="1600" b="0" dirty="0">
                <a:solidFill>
                  <a:schemeClr val="tx1"/>
                </a:solidFill>
              </a:rPr>
              <a:t>Direkter Kontakt durch die WK Österreich sparte Autobus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sz="1600" b="0" dirty="0">
                <a:solidFill>
                  <a:schemeClr val="tx1"/>
                </a:solidFill>
              </a:rPr>
              <a:t>Indem eine stärkere Zusammenarbeit mit der Wirtschaftskammer gesucht wird.</a:t>
            </a:r>
          </a:p>
          <a:p>
            <a:pPr lvl="0"/>
            <a:endParaRPr lang="en-US" sz="12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6674A4B-74FB-3373-A36D-147F55F428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925" y="320166"/>
            <a:ext cx="9086267" cy="83683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Wie </a:t>
            </a:r>
            <a:r>
              <a:rPr lang="en-US" sz="2000" dirty="0" err="1"/>
              <a:t>könnte</a:t>
            </a:r>
            <a:r>
              <a:rPr lang="en-US" sz="2000" dirty="0"/>
              <a:t> das </a:t>
            </a:r>
            <a:r>
              <a:rPr lang="en-US" sz="2000" dirty="0" err="1"/>
              <a:t>Österreichische</a:t>
            </a:r>
            <a:r>
              <a:rPr lang="en-US" sz="2000" dirty="0"/>
              <a:t> Umweltzeichen für </a:t>
            </a:r>
            <a:r>
              <a:rPr lang="en-US" sz="2000" dirty="0" err="1"/>
              <a:t>Reiseangebote</a:t>
            </a:r>
            <a:r>
              <a:rPr lang="en-US" sz="2000" dirty="0"/>
              <a:t> </a:t>
            </a:r>
            <a:r>
              <a:rPr lang="en-US" sz="2000" dirty="0" err="1"/>
              <a:t>innerhalb</a:t>
            </a:r>
            <a:r>
              <a:rPr lang="en-US" sz="2000" dirty="0"/>
              <a:t> der Branche </a:t>
            </a:r>
            <a:r>
              <a:rPr lang="en-US" sz="2000" dirty="0" err="1"/>
              <a:t>noch</a:t>
            </a:r>
            <a:r>
              <a:rPr lang="en-US" sz="2000" dirty="0"/>
              <a:t> </a:t>
            </a:r>
            <a:r>
              <a:rPr lang="en-US" sz="2000" dirty="0" err="1"/>
              <a:t>besser</a:t>
            </a:r>
            <a:r>
              <a:rPr lang="en-US" sz="2000" dirty="0"/>
              <a:t> </a:t>
            </a:r>
            <a:r>
              <a:rPr lang="en-US" sz="2000" dirty="0" err="1"/>
              <a:t>bekannt</a:t>
            </a:r>
            <a:r>
              <a:rPr lang="en-US" sz="2000" dirty="0"/>
              <a:t> </a:t>
            </a:r>
            <a:r>
              <a:rPr lang="en-US" sz="2000" dirty="0" err="1"/>
              <a:t>gemacht</a:t>
            </a:r>
            <a:r>
              <a:rPr lang="en-US" sz="2000" dirty="0"/>
              <a:t> und </a:t>
            </a:r>
            <a:r>
              <a:rPr lang="en-US" sz="2000" dirty="0" err="1"/>
              <a:t>vermarktet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?</a:t>
            </a:r>
            <a:endParaRPr lang="de-AT" sz="2000" dirty="0"/>
          </a:p>
        </p:txBody>
      </p:sp>
      <p:sp>
        <p:nvSpPr>
          <p:cNvPr id="3" name="RepTitle">
            <a:extLst>
              <a:ext uri="{FF2B5EF4-FFF2-40B4-BE49-F238E27FC236}">
                <a16:creationId xmlns:a16="http://schemas.microsoft.com/office/drawing/2014/main" id="{F0768543-D8B5-3016-F850-A4FF7C7D8B24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p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2926" y="1602715"/>
            <a:ext cx="11106148" cy="5180516"/>
          </a:xfrm>
        </p:spPr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b="0" dirty="0">
                <a:solidFill>
                  <a:schemeClr val="tx1"/>
                </a:solidFill>
              </a:rPr>
              <a:t>klassische Medien: TV, Zeitungen, Zielgruppenspezifische Medien/Zeitschriften (Reisemagazine)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b="0" dirty="0" err="1">
                <a:solidFill>
                  <a:schemeClr val="tx1"/>
                </a:solidFill>
              </a:rPr>
              <a:t>Social</a:t>
            </a:r>
            <a:r>
              <a:rPr lang="de-AT" sz="1600" b="0" dirty="0">
                <a:solidFill>
                  <a:schemeClr val="tx1"/>
                </a:solidFill>
              </a:rPr>
              <a:t> Media (</a:t>
            </a:r>
            <a:r>
              <a:rPr lang="de-AT" sz="1600" b="0" dirty="0" err="1">
                <a:solidFill>
                  <a:schemeClr val="tx1"/>
                </a:solidFill>
              </a:rPr>
              <a:t>Youtube</a:t>
            </a:r>
            <a:r>
              <a:rPr lang="de-AT" sz="1600" b="0" dirty="0">
                <a:solidFill>
                  <a:schemeClr val="tx1"/>
                </a:solidFill>
              </a:rPr>
              <a:t>, </a:t>
            </a:r>
            <a:r>
              <a:rPr lang="de-AT" sz="1600" b="0" dirty="0" err="1">
                <a:solidFill>
                  <a:schemeClr val="tx1"/>
                </a:solidFill>
              </a:rPr>
              <a:t>facebook</a:t>
            </a:r>
            <a:r>
              <a:rPr lang="de-AT" sz="1600" b="0" dirty="0">
                <a:solidFill>
                  <a:schemeClr val="tx1"/>
                </a:solidFill>
              </a:rPr>
              <a:t>, Insta Werbung) in den buchungsstarken Monaten: für Sommerurlaub: Dez-Mai, für Winterurlaub: Sept-Dez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b="0" dirty="0">
                <a:solidFill>
                  <a:schemeClr val="tx1"/>
                </a:solidFill>
              </a:rPr>
              <a:t>Podcast-Reihe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 sz="1600" b="0" dirty="0">
                <a:solidFill>
                  <a:schemeClr val="tx1"/>
                </a:solidFill>
              </a:rPr>
              <a:t>Mit einem Stand bei den Reisemessen und Nachhaltigkeitsmessen</a:t>
            </a:r>
          </a:p>
          <a:p>
            <a:pPr lvl="0"/>
            <a:endParaRPr lang="en-US" sz="12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397CEA-A561-BD41-0713-850A98067A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925" y="320166"/>
            <a:ext cx="8713042" cy="78084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Wie </a:t>
            </a:r>
            <a:r>
              <a:rPr lang="en-US" dirty="0" err="1"/>
              <a:t>könnte</a:t>
            </a:r>
            <a:r>
              <a:rPr lang="en-US" dirty="0"/>
              <a:t> das </a:t>
            </a:r>
            <a:r>
              <a:rPr lang="en-US" dirty="0" err="1"/>
              <a:t>Österreichische</a:t>
            </a:r>
            <a:r>
              <a:rPr lang="en-US" dirty="0"/>
              <a:t> Umweltzeichen für </a:t>
            </a:r>
            <a:r>
              <a:rPr lang="en-US" dirty="0" err="1"/>
              <a:t>Reiseangebote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Konsument:innen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besser</a:t>
            </a:r>
            <a:r>
              <a:rPr lang="en-US" dirty="0"/>
              <a:t> </a:t>
            </a:r>
            <a:r>
              <a:rPr lang="en-US" dirty="0" err="1"/>
              <a:t>bekannt</a:t>
            </a:r>
            <a:r>
              <a:rPr lang="en-US" dirty="0"/>
              <a:t> </a:t>
            </a:r>
            <a:r>
              <a:rPr lang="en-US" dirty="0" err="1"/>
              <a:t>gemacht</a:t>
            </a:r>
            <a:r>
              <a:rPr lang="en-US" dirty="0"/>
              <a:t> und </a:t>
            </a:r>
            <a:r>
              <a:rPr lang="en-US" dirty="0" err="1"/>
              <a:t>vermarktet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?</a:t>
            </a:r>
            <a:endParaRPr lang="de-AT" dirty="0"/>
          </a:p>
        </p:txBody>
      </p:sp>
      <p:sp>
        <p:nvSpPr>
          <p:cNvPr id="3" name="RepTitle">
            <a:extLst>
              <a:ext uri="{FF2B5EF4-FFF2-40B4-BE49-F238E27FC236}">
                <a16:creationId xmlns:a16="http://schemas.microsoft.com/office/drawing/2014/main" id="{7F618AC5-CD49-7538-F690-224B4B15C105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16317A4-6BA7-7B5B-143A-CCD88659A6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sz="2400" dirty="0"/>
              <a:t>Wie wichtig finden Sie die folgenden Themen ganz allgemein für eine nachhaltige Reise?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309912236"/>
              </p:ext>
            </p:extLst>
          </p:nvPr>
        </p:nvGraphicFramePr>
        <p:xfrm>
          <a:off x="385012" y="1777336"/>
          <a:ext cx="10943167" cy="451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78FA7D3F-C6E1-8288-0637-625195754933}"/>
              </a:ext>
            </a:extLst>
          </p:cNvPr>
          <p:cNvSpPr txBox="1"/>
          <p:nvPr/>
        </p:nvSpPr>
        <p:spPr>
          <a:xfrm>
            <a:off x="6192011" y="1463685"/>
            <a:ext cx="1358081" cy="3286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AT" sz="1467" b="1" dirty="0">
              <a:solidFill>
                <a:srgbClr val="00B05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RepTitle">
            <a:extLst>
              <a:ext uri="{FF2B5EF4-FFF2-40B4-BE49-F238E27FC236}">
                <a16:creationId xmlns:a16="http://schemas.microsoft.com/office/drawing/2014/main" id="{84D4C634-96D1-2006-18D6-8295D831DC1A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BAED395-278E-8D50-EBA7-3BCFE9ED5979}"/>
              </a:ext>
            </a:extLst>
          </p:cNvPr>
          <p:cNvSpPr txBox="1"/>
          <p:nvPr/>
        </p:nvSpPr>
        <p:spPr>
          <a:xfrm>
            <a:off x="7020140" y="1518325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Avenir Next LT Pro" panose="020B0504020202020204" pitchFamily="34" charset="0"/>
              </a:rPr>
              <a:t>Sehr wichtig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3A6AA8D-C8C9-0BA2-1065-94B314FB64AF}"/>
              </a:ext>
            </a:extLst>
          </p:cNvPr>
          <p:cNvSpPr txBox="1"/>
          <p:nvPr/>
        </p:nvSpPr>
        <p:spPr>
          <a:xfrm>
            <a:off x="10416077" y="1518325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Avenir Next LT Pro" panose="020B0504020202020204" pitchFamily="34" charset="0"/>
              </a:rPr>
              <a:t>Unwichtig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EF474A6-8C69-3A4D-1FF9-DE1621ED54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Wie </a:t>
            </a:r>
            <a:r>
              <a:rPr lang="en-US" sz="2400" dirty="0" err="1"/>
              <a:t>wichtig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die </a:t>
            </a:r>
            <a:r>
              <a:rPr lang="en-US" sz="2400" dirty="0" err="1"/>
              <a:t>folgenden</a:t>
            </a:r>
            <a:r>
              <a:rPr lang="en-US" sz="2400" dirty="0"/>
              <a:t> </a:t>
            </a:r>
            <a:r>
              <a:rPr lang="en-US" sz="2400" dirty="0" err="1"/>
              <a:t>Bereiche</a:t>
            </a:r>
            <a:r>
              <a:rPr lang="en-US" sz="2400" dirty="0"/>
              <a:t> der </a:t>
            </a:r>
            <a:r>
              <a:rPr lang="en-US" sz="2400" dirty="0" err="1"/>
              <a:t>Richtlinie</a:t>
            </a:r>
            <a:r>
              <a:rPr lang="en-US" sz="2400" dirty="0"/>
              <a:t> </a:t>
            </a:r>
            <a:r>
              <a:rPr lang="en-US" sz="2400" u="sng" dirty="0"/>
              <a:t>für </a:t>
            </a:r>
            <a:r>
              <a:rPr lang="en-US" sz="2400" u="sng" dirty="0" err="1"/>
              <a:t>Ihre</a:t>
            </a:r>
            <a:r>
              <a:rPr lang="en-US" sz="2400" u="sng" dirty="0"/>
              <a:t> </a:t>
            </a:r>
            <a:r>
              <a:rPr lang="en-US" sz="2400" u="sng" dirty="0" err="1"/>
              <a:t>Reiseangebote</a:t>
            </a:r>
            <a:r>
              <a:rPr lang="en-US" sz="2400" dirty="0"/>
              <a:t>?</a:t>
            </a:r>
            <a:endParaRPr lang="de-AT" sz="2400" dirty="0"/>
          </a:p>
        </p:txBody>
      </p:sp>
      <p:graphicFrame>
        <p:nvGraphicFramePr>
          <p:cNvPr id="7" name="Cont1"/>
          <p:cNvGraphicFramePr/>
          <p:nvPr>
            <p:extLst>
              <p:ext uri="{D42A27DB-BD31-4B8C-83A1-F6EECF244321}">
                <p14:modId xmlns:p14="http://schemas.microsoft.com/office/powerpoint/2010/main" val="2704639105"/>
              </p:ext>
            </p:extLst>
          </p:nvPr>
        </p:nvGraphicFramePr>
        <p:xfrm>
          <a:off x="616811" y="1700808"/>
          <a:ext cx="10943167" cy="4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pTitle">
            <a:extLst>
              <a:ext uri="{FF2B5EF4-FFF2-40B4-BE49-F238E27FC236}">
                <a16:creationId xmlns:a16="http://schemas.microsoft.com/office/drawing/2014/main" id="{7CA3B58D-1B21-AA3A-2F5A-B4B637897286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8C48D4-F7A7-BFDA-25AD-0649B735A959}"/>
              </a:ext>
            </a:extLst>
          </p:cNvPr>
          <p:cNvSpPr txBox="1"/>
          <p:nvPr/>
        </p:nvSpPr>
        <p:spPr>
          <a:xfrm>
            <a:off x="6450973" y="1518325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Avenir Next LT Pro" panose="020B0504020202020204" pitchFamily="34" charset="0"/>
              </a:rPr>
              <a:t>Sehr wichtig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1AC6E6C-E98F-0F75-F498-0E400DCECE63}"/>
              </a:ext>
            </a:extLst>
          </p:cNvPr>
          <p:cNvSpPr txBox="1"/>
          <p:nvPr/>
        </p:nvSpPr>
        <p:spPr>
          <a:xfrm>
            <a:off x="10466074" y="1518325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Avenir Next LT Pro" panose="020B0504020202020204" pitchFamily="34" charset="0"/>
              </a:rPr>
              <a:t>Unwichtig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93AF90-65E5-150D-67B8-5F2136EB42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925" y="320165"/>
            <a:ext cx="8871663" cy="710592"/>
          </a:xfrm>
        </p:spPr>
        <p:txBody>
          <a:bodyPr>
            <a:normAutofit/>
          </a:bodyPr>
          <a:lstStyle/>
          <a:p>
            <a:r>
              <a:rPr lang="de-AT" sz="2000" dirty="0"/>
              <a:t>Bitte beurteilen Sie, wie leicht oder schwierig die folgenden Punkte für Sie sind:</a:t>
            </a:r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732542204"/>
              </p:ext>
            </p:extLst>
          </p:nvPr>
        </p:nvGraphicFramePr>
        <p:xfrm>
          <a:off x="342994" y="1890484"/>
          <a:ext cx="11137353" cy="363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9C5D1713-C19E-55A0-8F6D-3A10E25D8313}"/>
              </a:ext>
            </a:extLst>
          </p:cNvPr>
          <p:cNvSpPr txBox="1"/>
          <p:nvPr/>
        </p:nvSpPr>
        <p:spPr>
          <a:xfrm>
            <a:off x="6479888" y="1665271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Avenir Next LT Pro" panose="020B0504020202020204" pitchFamily="34" charset="0"/>
              </a:rPr>
              <a:t>Sehr einfach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1435DD-084B-61B6-0A28-63917FE8DA93}"/>
              </a:ext>
            </a:extLst>
          </p:cNvPr>
          <p:cNvSpPr txBox="1"/>
          <p:nvPr/>
        </p:nvSpPr>
        <p:spPr>
          <a:xfrm>
            <a:off x="10328219" y="1607354"/>
            <a:ext cx="230425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Avenir Next LT Pro" panose="020B0504020202020204" pitchFamily="34" charset="0"/>
              </a:rPr>
              <a:t>Sehr</a:t>
            </a:r>
            <a:r>
              <a:rPr lang="de-AT" sz="1867" dirty="0">
                <a:latin typeface="Avenir Next LT Pro" panose="020B0504020202020204" pitchFamily="34" charset="0"/>
              </a:rPr>
              <a:t> </a:t>
            </a:r>
            <a:r>
              <a:rPr lang="de-AT" sz="1600" dirty="0">
                <a:latin typeface="Avenir Next LT Pro" panose="020B0504020202020204" pitchFamily="34" charset="0"/>
              </a:rPr>
              <a:t>schwierig</a:t>
            </a:r>
            <a:endParaRPr lang="de-AT" sz="1867" dirty="0">
              <a:latin typeface="Avenir Next LT Pro" panose="020B0504020202020204" pitchFamily="34" charset="0"/>
            </a:endParaRPr>
          </a:p>
        </p:txBody>
      </p:sp>
      <p:graphicFrame>
        <p:nvGraphicFramePr>
          <p:cNvPr id="8" name="New Table">
            <a:extLst>
              <a:ext uri="{FF2B5EF4-FFF2-40B4-BE49-F238E27FC236}">
                <a16:creationId xmlns:a16="http://schemas.microsoft.com/office/drawing/2014/main" id="{5DCCFC50-43F8-C34E-FA69-9567AF070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05590"/>
              </p:ext>
            </p:extLst>
          </p:nvPr>
        </p:nvGraphicFramePr>
        <p:xfrm>
          <a:off x="342994" y="5215848"/>
          <a:ext cx="10945215" cy="746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r>
                        <a:rPr lang="de-AT" sz="1100" b="1" dirty="0">
                          <a:latin typeface="Avenir Next LT Pro" panose="020B0504020202020204" pitchFamily="34" charset="0"/>
                        </a:rPr>
                        <a:t>Kommentare:</a:t>
                      </a:r>
                      <a:endParaRPr sz="1100" b="1" dirty="0">
                        <a:latin typeface="Avenir Next LT Pro" panose="020B0504020202020204" pitchFamily="34" charset="0"/>
                      </a:endParaRPr>
                    </a:p>
                  </a:txBody>
                  <a:tcPr marL="121920" marR="121920" marT="60960" marB="60960">
                    <a:lnL w="0"/>
                    <a:lnR w="0"/>
                    <a:lnT w="0"/>
                    <a:lnB w="12700">
                      <a:solidFill>
                        <a:srgbClr val="B4B4B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sz="1100" b="0" dirty="0">
                          <a:latin typeface="Avenir Next LT Pro" panose="020B0504020202020204" pitchFamily="34" charset="0"/>
                        </a:rPr>
                        <a:t>Bei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Rundreisen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ist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es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zeitaufwendig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von den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Unterkünften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die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ausgefüllten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Fragebögen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zu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bekommen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.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Dennoch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ist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es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wohl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notwendig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,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dass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die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Unterkünfte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diese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Fragebögen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ausfüllen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.</a:t>
                      </a:r>
                    </a:p>
                  </a:txBody>
                  <a:tcPr marL="121920" marR="121920" marT="60960" marB="60960" anchor="ctr">
                    <a:lnL w="0"/>
                    <a:lnR w="0"/>
                    <a:lnT w="12700">
                      <a:solidFill>
                        <a:srgbClr val="B4B4B4"/>
                      </a:solidFill>
                    </a:lnT>
                    <a:lnB w="6350">
                      <a:solidFill>
                        <a:srgbClr val="B4B4B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New Table">
            <a:extLst>
              <a:ext uri="{FF2B5EF4-FFF2-40B4-BE49-F238E27FC236}">
                <a16:creationId xmlns:a16="http://schemas.microsoft.com/office/drawing/2014/main" id="{891CF2C8-BC52-AC16-AE28-3A810F186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06141"/>
              </p:ext>
            </p:extLst>
          </p:nvPr>
        </p:nvGraphicFramePr>
        <p:xfrm>
          <a:off x="351840" y="5962608"/>
          <a:ext cx="10945215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r>
                        <a:rPr lang="de-AT" sz="1100" b="0" dirty="0">
                          <a:latin typeface="Avenir Next LT Pro" panose="020B0504020202020204" pitchFamily="34" charset="0"/>
                        </a:rPr>
                        <a:t>V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iele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unserer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Zielgruppe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haben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noch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kein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Smartphone und der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Ausdruck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der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Fragebögen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ist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umständlich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,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bzw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. die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ausgefüllten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Fragebögen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wieder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einzuholen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gestaltet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sich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als</a:t>
                      </a:r>
                      <a:r>
                        <a:rPr sz="11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100" b="0" dirty="0" err="1">
                          <a:latin typeface="Avenir Next LT Pro" panose="020B0504020202020204" pitchFamily="34" charset="0"/>
                        </a:rPr>
                        <a:t>schwierig</a:t>
                      </a:r>
                      <a:endParaRPr sz="1100" b="0" dirty="0">
                        <a:latin typeface="Avenir Next LT Pro" panose="020B0504020202020204" pitchFamily="34" charset="0"/>
                      </a:endParaRPr>
                    </a:p>
                  </a:txBody>
                  <a:tcPr marL="121920" marR="121920" marT="60960" marB="60960" anchor="ctr">
                    <a:lnL w="0"/>
                    <a:lnR w="0"/>
                    <a:lnT w="12700">
                      <a:solidFill>
                        <a:srgbClr val="B4B4B4"/>
                      </a:solidFill>
                    </a:lnT>
                    <a:lnB w="6350">
                      <a:solidFill>
                        <a:srgbClr val="B4B4B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pTitle">
            <a:extLst>
              <a:ext uri="{FF2B5EF4-FFF2-40B4-BE49-F238E27FC236}">
                <a16:creationId xmlns:a16="http://schemas.microsoft.com/office/drawing/2014/main" id="{B70AF439-202F-1A53-B5AE-4B3E5075A706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746B3F-503D-5D51-9FDD-04971D306A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255" y="310836"/>
            <a:ext cx="8862332" cy="892814"/>
          </a:xfrm>
        </p:spPr>
        <p:txBody>
          <a:bodyPr>
            <a:normAutofit/>
          </a:bodyPr>
          <a:lstStyle/>
          <a:p>
            <a:r>
              <a:rPr lang="en-US" sz="2000" dirty="0"/>
              <a:t>Wie </a:t>
            </a:r>
            <a:r>
              <a:rPr lang="en-US" sz="2000" dirty="0" err="1"/>
              <a:t>schwierig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es </a:t>
            </a:r>
            <a:r>
              <a:rPr lang="en-US" sz="2000" dirty="0" err="1"/>
              <a:t>derzeit</a:t>
            </a:r>
            <a:r>
              <a:rPr lang="en-US" sz="2000" dirty="0"/>
              <a:t>, </a:t>
            </a:r>
            <a:r>
              <a:rPr lang="en-US" sz="2000" dirty="0" err="1"/>
              <a:t>nachhaltige</a:t>
            </a:r>
            <a:r>
              <a:rPr lang="en-US" sz="2000" dirty="0"/>
              <a:t> </a:t>
            </a:r>
            <a:r>
              <a:rPr lang="en-US" sz="2000" dirty="0" err="1"/>
              <a:t>Reisepakete</a:t>
            </a:r>
            <a:r>
              <a:rPr lang="en-US" sz="2000" dirty="0"/>
              <a:t> </a:t>
            </a:r>
            <a:r>
              <a:rPr lang="en-US" sz="2000" dirty="0" err="1"/>
              <a:t>nach</a:t>
            </a:r>
            <a:r>
              <a:rPr lang="en-US" sz="2000" dirty="0"/>
              <a:t> den </a:t>
            </a:r>
            <a:r>
              <a:rPr lang="en-US" sz="2000" dirty="0" err="1"/>
              <a:t>Anforderungen</a:t>
            </a:r>
            <a:r>
              <a:rPr lang="en-US" sz="2000" dirty="0"/>
              <a:t> der RL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entwickeln</a:t>
            </a:r>
            <a:r>
              <a:rPr lang="en-US" sz="2000" dirty="0"/>
              <a:t>? </a:t>
            </a:r>
            <a:endParaRPr lang="de-AT" sz="2000" dirty="0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2798090819"/>
              </p:ext>
            </p:extLst>
          </p:nvPr>
        </p:nvGraphicFramePr>
        <p:xfrm>
          <a:off x="624416" y="1938642"/>
          <a:ext cx="10943167" cy="459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3276EA29-12B0-5266-991B-2CE3DD1CBB32}"/>
              </a:ext>
            </a:extLst>
          </p:cNvPr>
          <p:cNvSpPr txBox="1"/>
          <p:nvPr/>
        </p:nvSpPr>
        <p:spPr>
          <a:xfrm>
            <a:off x="5823510" y="1631909"/>
            <a:ext cx="18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Avenir Next LT Pro" panose="020B0504020202020204" pitchFamily="34" charset="0"/>
              </a:rPr>
              <a:t>Sehr einfach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EF457C-5CC4-0417-8BD1-9AC0B0E8A46B}"/>
              </a:ext>
            </a:extLst>
          </p:cNvPr>
          <p:cNvSpPr txBox="1"/>
          <p:nvPr/>
        </p:nvSpPr>
        <p:spPr>
          <a:xfrm>
            <a:off x="10143990" y="1631910"/>
            <a:ext cx="2304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Avenir Next LT Pro" panose="020B0504020202020204" pitchFamily="34" charset="0"/>
              </a:rPr>
              <a:t>Sehr schwierig</a:t>
            </a:r>
          </a:p>
        </p:txBody>
      </p:sp>
      <p:sp>
        <p:nvSpPr>
          <p:cNvPr id="9" name="RepTitle">
            <a:extLst>
              <a:ext uri="{FF2B5EF4-FFF2-40B4-BE49-F238E27FC236}">
                <a16:creationId xmlns:a16="http://schemas.microsoft.com/office/drawing/2014/main" id="{2DE4F7C8-EB0F-8EEA-D1D9-546B56E3C8DC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4A702D2-DA1D-116D-1D2B-1B2D377040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925" y="320166"/>
            <a:ext cx="9272879" cy="795718"/>
          </a:xfrm>
        </p:spPr>
        <p:txBody>
          <a:bodyPr>
            <a:normAutofit/>
          </a:bodyPr>
          <a:lstStyle/>
          <a:p>
            <a:r>
              <a:rPr lang="en-US" sz="2000" dirty="0" err="1"/>
              <a:t>Werden</a:t>
            </a:r>
            <a:r>
              <a:rPr lang="en-US" sz="2000" dirty="0"/>
              <a:t> Sie in Zukunft die </a:t>
            </a:r>
            <a:r>
              <a:rPr lang="en-US" sz="2000" dirty="0" err="1"/>
              <a:t>Zertifizierung</a:t>
            </a:r>
            <a:r>
              <a:rPr lang="en-US" sz="2000" dirty="0"/>
              <a:t> für </a:t>
            </a:r>
            <a:r>
              <a:rPr lang="en-US" sz="2000" dirty="0" err="1"/>
              <a:t>folgende</a:t>
            </a:r>
            <a:r>
              <a:rPr lang="en-US" sz="2000" dirty="0"/>
              <a:t> </a:t>
            </a:r>
            <a:r>
              <a:rPr lang="en-US" sz="2000" dirty="0" err="1"/>
              <a:t>Reisearten</a:t>
            </a:r>
            <a:r>
              <a:rPr lang="en-US" sz="2000" dirty="0"/>
              <a:t> </a:t>
            </a:r>
            <a:r>
              <a:rPr lang="en-US" sz="2000" dirty="0" err="1"/>
              <a:t>weiterverwenden</a:t>
            </a:r>
            <a:r>
              <a:rPr lang="en-US" sz="2000" dirty="0"/>
              <a:t> </a:t>
            </a:r>
            <a:r>
              <a:rPr lang="en-US" sz="2000" dirty="0" err="1"/>
              <a:t>bzw</a:t>
            </a:r>
            <a:r>
              <a:rPr lang="en-US" sz="2000" dirty="0"/>
              <a:t>. auf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 err="1"/>
              <a:t>Reisepakete</a:t>
            </a:r>
            <a:r>
              <a:rPr lang="en-US" sz="2000" dirty="0"/>
              <a:t> </a:t>
            </a:r>
            <a:r>
              <a:rPr lang="en-US" sz="2000" dirty="0" err="1"/>
              <a:t>erweitern</a:t>
            </a:r>
            <a:r>
              <a:rPr lang="en-US" sz="2000" dirty="0"/>
              <a:t>?</a:t>
            </a:r>
            <a:endParaRPr lang="de-AT" sz="2000" dirty="0"/>
          </a:p>
        </p:txBody>
      </p:sp>
      <p:graphicFrame>
        <p:nvGraphicFramePr>
          <p:cNvPr id="7" name="Cont1"/>
          <p:cNvGraphicFramePr/>
          <p:nvPr>
            <p:extLst>
              <p:ext uri="{D42A27DB-BD31-4B8C-83A1-F6EECF244321}">
                <p14:modId xmlns:p14="http://schemas.microsoft.com/office/powerpoint/2010/main" val="3896066713"/>
              </p:ext>
            </p:extLst>
          </p:nvPr>
        </p:nvGraphicFramePr>
        <p:xfrm>
          <a:off x="769919" y="1805313"/>
          <a:ext cx="10652161" cy="4595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1">
            <a:extLst>
              <a:ext uri="{FF2B5EF4-FFF2-40B4-BE49-F238E27FC236}">
                <a16:creationId xmlns:a16="http://schemas.microsoft.com/office/drawing/2014/main" id="{8FA3A75E-F5AC-B711-CCE4-8A9C73BD627C}"/>
              </a:ext>
            </a:extLst>
          </p:cNvPr>
          <p:cNvSpPr txBox="1"/>
          <p:nvPr/>
        </p:nvSpPr>
        <p:spPr>
          <a:xfrm>
            <a:off x="2578493" y="1561929"/>
            <a:ext cx="1536171" cy="3984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>
                <a:latin typeface="Avenir Next LT Pro" panose="020B0504020202020204" pitchFamily="34" charset="0"/>
              </a:rPr>
              <a:t>Sicher nicht</a:t>
            </a: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5F901CE9-967B-1C6D-A069-FBC165A57D54}"/>
              </a:ext>
            </a:extLst>
          </p:cNvPr>
          <p:cNvSpPr txBox="1"/>
          <p:nvPr/>
        </p:nvSpPr>
        <p:spPr>
          <a:xfrm>
            <a:off x="10764550" y="1561928"/>
            <a:ext cx="852063" cy="3984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dirty="0">
                <a:latin typeface="Avenir Next LT Pro" panose="020B0504020202020204" pitchFamily="34" charset="0"/>
              </a:rPr>
              <a:t>Sicher</a:t>
            </a:r>
          </a:p>
        </p:txBody>
      </p:sp>
      <p:sp>
        <p:nvSpPr>
          <p:cNvPr id="12" name="RepTitle">
            <a:extLst>
              <a:ext uri="{FF2B5EF4-FFF2-40B4-BE49-F238E27FC236}">
                <a16:creationId xmlns:a16="http://schemas.microsoft.com/office/drawing/2014/main" id="{8DA6ED03-092E-6B35-1539-22479A7FAC04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D25F8A3-26EB-7EDF-6A0E-E98CDB3618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925" y="208198"/>
            <a:ext cx="8815679" cy="967458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/>
              <a:t>Werden</a:t>
            </a:r>
            <a:r>
              <a:rPr lang="en-US" dirty="0"/>
              <a:t> Sie in Zukunft </a:t>
            </a:r>
            <a:r>
              <a:rPr lang="en-US" dirty="0" err="1"/>
              <a:t>bereits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Erstellung</a:t>
            </a:r>
            <a:r>
              <a:rPr lang="en-US" dirty="0"/>
              <a:t> von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Reiseangeboten</a:t>
            </a:r>
            <a:r>
              <a:rPr lang="en-US" dirty="0"/>
              <a:t> die </a:t>
            </a:r>
            <a:r>
              <a:rPr lang="en-US" dirty="0" err="1"/>
              <a:t>Kriterien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zumindest</a:t>
            </a:r>
            <a:r>
              <a:rPr lang="en-US" dirty="0"/>
              <a:t> </a:t>
            </a:r>
            <a:r>
              <a:rPr lang="en-US" dirty="0" err="1"/>
              <a:t>Aspekte</a:t>
            </a:r>
            <a:r>
              <a:rPr lang="en-US" dirty="0"/>
              <a:t> </a:t>
            </a:r>
            <a:r>
              <a:rPr lang="en-US" dirty="0" err="1"/>
              <a:t>davon</a:t>
            </a:r>
            <a:r>
              <a:rPr lang="en-US" dirty="0"/>
              <a:t> </a:t>
            </a:r>
            <a:r>
              <a:rPr lang="en-US" dirty="0" err="1"/>
              <a:t>berücksichtigen</a:t>
            </a:r>
            <a:r>
              <a:rPr lang="en-US" dirty="0"/>
              <a:t>,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wenn</a:t>
            </a:r>
            <a:r>
              <a:rPr lang="en-US" dirty="0"/>
              <a:t> dies </a:t>
            </a:r>
            <a:r>
              <a:rPr lang="en-US" dirty="0" err="1"/>
              <a:t>vielleicht</a:t>
            </a:r>
            <a:r>
              <a:rPr lang="en-US" dirty="0"/>
              <a:t> (</a:t>
            </a:r>
            <a:r>
              <a:rPr lang="en-US" dirty="0" err="1"/>
              <a:t>noch</a:t>
            </a:r>
            <a:r>
              <a:rPr lang="en-US" dirty="0"/>
              <a:t>)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zertifiziert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(</a:t>
            </a:r>
            <a:r>
              <a:rPr lang="en-US" dirty="0" err="1"/>
              <a:t>können</a:t>
            </a:r>
            <a:r>
              <a:rPr lang="en-US" dirty="0"/>
              <a:t>)?</a:t>
            </a:r>
            <a:endParaRPr lang="de-AT" dirty="0"/>
          </a:p>
        </p:txBody>
      </p:sp>
      <p:graphicFrame>
        <p:nvGraphicFramePr>
          <p:cNvPr id="3" name="Cont1">
            <a:extLst>
              <a:ext uri="{FF2B5EF4-FFF2-40B4-BE49-F238E27FC236}">
                <a16:creationId xmlns:a16="http://schemas.microsoft.com/office/drawing/2014/main" id="{A0CDEB26-4B13-856B-D034-23FDE99AB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079214"/>
              </p:ext>
            </p:extLst>
          </p:nvPr>
        </p:nvGraphicFramePr>
        <p:xfrm>
          <a:off x="1366695" y="1608393"/>
          <a:ext cx="9458607" cy="472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pTitle">
            <a:extLst>
              <a:ext uri="{FF2B5EF4-FFF2-40B4-BE49-F238E27FC236}">
                <a16:creationId xmlns:a16="http://schemas.microsoft.com/office/drawing/2014/main" id="{70DBEA37-8D27-3813-AC11-C7D3D0F92B2A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pTitle"/>
          <p:cNvSpPr>
            <a:spLocks noGrp="1"/>
          </p:cNvSpPr>
          <p:nvPr>
            <p:ph type="body" sz="quarter" idx="10" hasCustomPrompt="1"/>
          </p:nvPr>
        </p:nvSpPr>
        <p:spPr/>
        <p:txBody>
          <a:bodyPr>
            <a:noAutofit/>
          </a:bodyPr>
          <a:lstStyle>
            <a:lvl1pPr marL="85725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sz="12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015F030-40B2-3C0E-3C85-287694235D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925" y="298704"/>
            <a:ext cx="8815679" cy="81816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Hat </a:t>
            </a:r>
            <a:r>
              <a:rPr lang="en-US" sz="2000" dirty="0" err="1"/>
              <a:t>sich</a:t>
            </a:r>
            <a:r>
              <a:rPr lang="en-US" sz="2000" dirty="0"/>
              <a:t> die </a:t>
            </a:r>
            <a:r>
              <a:rPr lang="en-US" sz="2000" dirty="0" err="1"/>
              <a:t>Beschäftigung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der Umweltzeichen </a:t>
            </a:r>
            <a:r>
              <a:rPr lang="en-US" sz="2000" dirty="0" err="1"/>
              <a:t>Richtlinie</a:t>
            </a:r>
            <a:r>
              <a:rPr lang="en-US" sz="2000" dirty="0"/>
              <a:t> auf </a:t>
            </a:r>
            <a:r>
              <a:rPr lang="en-US" sz="2000" dirty="0" err="1"/>
              <a:t>Ihre</a:t>
            </a:r>
            <a:r>
              <a:rPr lang="en-US" sz="2000" dirty="0"/>
              <a:t> </a:t>
            </a:r>
            <a:r>
              <a:rPr lang="en-US" sz="2000" dirty="0" err="1"/>
              <a:t>gesamte</a:t>
            </a:r>
            <a:r>
              <a:rPr lang="en-US" sz="2000" dirty="0"/>
              <a:t> </a:t>
            </a:r>
            <a:r>
              <a:rPr lang="en-US" sz="2000" dirty="0" err="1"/>
              <a:t>Produktpalette</a:t>
            </a:r>
            <a:r>
              <a:rPr lang="en-US" sz="2000" dirty="0"/>
              <a:t> </a:t>
            </a:r>
            <a:r>
              <a:rPr lang="en-US" sz="2000" dirty="0" err="1"/>
              <a:t>ausgewirkt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 err="1"/>
              <a:t>sensibilisierter</a:t>
            </a:r>
            <a:r>
              <a:rPr lang="en-US" sz="2000" dirty="0"/>
              <a:t> </a:t>
            </a:r>
            <a:r>
              <a:rPr lang="en-US" sz="2000" dirty="0" err="1"/>
              <a:t>Umgang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manchen</a:t>
            </a:r>
            <a:r>
              <a:rPr lang="en-US" sz="2000" dirty="0"/>
              <a:t> </a:t>
            </a:r>
            <a:r>
              <a:rPr lang="en-US" sz="2000" dirty="0" err="1"/>
              <a:t>Themen</a:t>
            </a:r>
            <a:r>
              <a:rPr lang="en-US" sz="2000" dirty="0"/>
              <a:t>) ?</a:t>
            </a:r>
            <a:endParaRPr lang="de-AT" sz="2000" dirty="0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2492325114"/>
              </p:ext>
            </p:extLst>
          </p:nvPr>
        </p:nvGraphicFramePr>
        <p:xfrm>
          <a:off x="542925" y="1813458"/>
          <a:ext cx="6528725" cy="431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27ADBD13-C2A1-8D0E-20F5-0C04825D9572}"/>
              </a:ext>
            </a:extLst>
          </p:cNvPr>
          <p:cNvSpPr txBox="1">
            <a:spLocks/>
          </p:cNvSpPr>
          <p:nvPr/>
        </p:nvSpPr>
        <p:spPr>
          <a:xfrm>
            <a:off x="6960896" y="1813458"/>
            <a:ext cx="8447723" cy="547088"/>
          </a:xfrm>
          <a:prstGeom prst="rect">
            <a:avLst/>
          </a:prstGeom>
          <a:noFill/>
          <a:ln>
            <a:noFill/>
          </a:ln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lang="en-US" sz="1650" kern="1200" cap="none" spc="-10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de-AT" sz="1600" dirty="0">
                <a:latin typeface="Avenir Next LT Pro" panose="020B0504020202020204" pitchFamily="34" charset="0"/>
              </a:rPr>
              <a:t>Falls ja: Welche Themen waren dabei vorrangig?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0117D13-0A8A-3051-C0EE-8702FBF7D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63094"/>
              </p:ext>
            </p:extLst>
          </p:nvPr>
        </p:nvGraphicFramePr>
        <p:xfrm>
          <a:off x="7006342" y="2404783"/>
          <a:ext cx="4704523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4523">
                  <a:extLst>
                    <a:ext uri="{9D8B030D-6E8A-4147-A177-3AD203B41FA5}">
                      <a16:colId xmlns:a16="http://schemas.microsoft.com/office/drawing/2014/main" val="185221688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sz="1600" b="0">
                          <a:latin typeface="Avenir Next LT Pro" panose="020B0504020202020204" pitchFamily="34" charset="0"/>
                        </a:rPr>
                        <a:t>Radreisen, Wanderreisen, Städtereisen</a:t>
                      </a:r>
                    </a:p>
                  </a:txBody>
                  <a:tcPr marL="121920" marR="121920" marT="60960" marB="60960" anchor="ctr">
                    <a:lnL w="0"/>
                    <a:lnR w="0"/>
                    <a:lnT w="12700">
                      <a:solidFill>
                        <a:srgbClr val="B4B4B4"/>
                      </a:solidFill>
                    </a:lnT>
                    <a:lnB w="6350">
                      <a:solidFill>
                        <a:srgbClr val="B4B4B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13545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sz="1600" b="0" dirty="0" err="1">
                          <a:latin typeface="Avenir Next LT Pro" panose="020B0504020202020204" pitchFamily="34" charset="0"/>
                        </a:rPr>
                        <a:t>Vor</a:t>
                      </a:r>
                      <a:r>
                        <a:rPr sz="16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600" b="0" dirty="0" err="1">
                          <a:latin typeface="Avenir Next LT Pro" panose="020B0504020202020204" pitchFamily="34" charset="0"/>
                        </a:rPr>
                        <a:t>allem</a:t>
                      </a:r>
                      <a:r>
                        <a:rPr sz="1600" b="0" dirty="0">
                          <a:latin typeface="Avenir Next LT Pro" panose="020B0504020202020204" pitchFamily="34" charset="0"/>
                        </a:rPr>
                        <a:t> die </a:t>
                      </a:r>
                      <a:r>
                        <a:rPr sz="1600" b="0" dirty="0" err="1">
                          <a:latin typeface="Avenir Next LT Pro" panose="020B0504020202020204" pitchFamily="34" charset="0"/>
                        </a:rPr>
                        <a:t>Kommunikation</a:t>
                      </a:r>
                      <a:r>
                        <a:rPr sz="16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600" b="0" dirty="0" err="1">
                          <a:latin typeface="Avenir Next LT Pro" panose="020B0504020202020204" pitchFamily="34" charset="0"/>
                        </a:rPr>
                        <a:t>bei</a:t>
                      </a:r>
                      <a:r>
                        <a:rPr sz="16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600" b="0" dirty="0" err="1">
                          <a:latin typeface="Avenir Next LT Pro" panose="020B0504020202020204" pitchFamily="34" charset="0"/>
                        </a:rPr>
                        <a:t>Flugreisen</a:t>
                      </a:r>
                      <a:r>
                        <a:rPr sz="1600" b="0" dirty="0">
                          <a:latin typeface="Avenir Next LT Pro" panose="020B0504020202020204" pitchFamily="34" charset="0"/>
                        </a:rPr>
                        <a:t>, </a:t>
                      </a:r>
                      <a:r>
                        <a:rPr sz="1600" b="0" dirty="0" err="1">
                          <a:latin typeface="Avenir Next LT Pro" panose="020B0504020202020204" pitchFamily="34" charset="0"/>
                        </a:rPr>
                        <a:t>Empfehlung</a:t>
                      </a:r>
                      <a:r>
                        <a:rPr sz="16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600" b="0" dirty="0" err="1">
                          <a:latin typeface="Avenir Next LT Pro" panose="020B0504020202020204" pitchFamily="34" charset="0"/>
                        </a:rPr>
                        <a:t>eines</a:t>
                      </a:r>
                      <a:r>
                        <a:rPr sz="16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600" b="0" dirty="0" err="1">
                          <a:latin typeface="Avenir Next LT Pro" panose="020B0504020202020204" pitchFamily="34" charset="0"/>
                        </a:rPr>
                        <a:t>längeren</a:t>
                      </a:r>
                      <a:r>
                        <a:rPr sz="16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600" b="0" dirty="0" err="1">
                          <a:latin typeface="Avenir Next LT Pro" panose="020B0504020202020204" pitchFamily="34" charset="0"/>
                        </a:rPr>
                        <a:t>Aufenthalts</a:t>
                      </a:r>
                      <a:r>
                        <a:rPr sz="1600" b="0" dirty="0">
                          <a:latin typeface="Avenir Next LT Pro" panose="020B0504020202020204" pitchFamily="34" charset="0"/>
                        </a:rPr>
                        <a:t>. </a:t>
                      </a:r>
                      <a:r>
                        <a:rPr sz="1600" b="0" dirty="0" err="1">
                          <a:latin typeface="Avenir Next LT Pro" panose="020B0504020202020204" pitchFamily="34" charset="0"/>
                        </a:rPr>
                        <a:t>Zudem</a:t>
                      </a:r>
                      <a:r>
                        <a:rPr sz="16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600" b="0" dirty="0" err="1">
                          <a:latin typeface="Avenir Next LT Pro" panose="020B0504020202020204" pitchFamily="34" charset="0"/>
                        </a:rPr>
                        <a:t>verkaufen</a:t>
                      </a:r>
                      <a:r>
                        <a:rPr sz="16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600" b="0" dirty="0" err="1">
                          <a:latin typeface="Avenir Next LT Pro" panose="020B0504020202020204" pitchFamily="34" charset="0"/>
                        </a:rPr>
                        <a:t>wir</a:t>
                      </a:r>
                      <a:r>
                        <a:rPr sz="16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600" b="0" dirty="0" err="1">
                          <a:latin typeface="Avenir Next LT Pro" panose="020B0504020202020204" pitchFamily="34" charset="0"/>
                        </a:rPr>
                        <a:t>keine</a:t>
                      </a:r>
                      <a:r>
                        <a:rPr sz="1600" b="0" dirty="0">
                          <a:latin typeface="Avenir Next LT Pro" panose="020B0504020202020204" pitchFamily="34" charset="0"/>
                        </a:rPr>
                        <a:t> Tickets von </a:t>
                      </a:r>
                      <a:r>
                        <a:rPr sz="1600" b="0" dirty="0" err="1">
                          <a:latin typeface="Avenir Next LT Pro" panose="020B0504020202020204" pitchFamily="34" charset="0"/>
                        </a:rPr>
                        <a:t>Billigairlines</a:t>
                      </a:r>
                      <a:r>
                        <a:rPr sz="160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sz="1600" b="0" dirty="0" err="1">
                          <a:latin typeface="Avenir Next LT Pro" panose="020B0504020202020204" pitchFamily="34" charset="0"/>
                        </a:rPr>
                        <a:t>wie</a:t>
                      </a:r>
                      <a:r>
                        <a:rPr sz="1600" b="0" dirty="0">
                          <a:latin typeface="Avenir Next LT Pro" panose="020B0504020202020204" pitchFamily="34" charset="0"/>
                        </a:rPr>
                        <a:t> Ryanair</a:t>
                      </a:r>
                    </a:p>
                  </a:txBody>
                  <a:tcPr marL="121920" marR="121920" marT="60960" marB="60960" anchor="ctr">
                    <a:lnL w="0"/>
                    <a:lnR w="0"/>
                    <a:lnT w="6350">
                      <a:solidFill>
                        <a:srgbClr val="B4B4B4"/>
                      </a:solidFill>
                    </a:lnT>
                    <a:lnB w="6350">
                      <a:solidFill>
                        <a:srgbClr val="B4B4B4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570466"/>
                  </a:ext>
                </a:extLst>
              </a:tr>
            </a:tbl>
          </a:graphicData>
        </a:graphic>
      </p:graphicFrame>
      <p:sp>
        <p:nvSpPr>
          <p:cNvPr id="9" name="RepTitle">
            <a:extLst>
              <a:ext uri="{FF2B5EF4-FFF2-40B4-BE49-F238E27FC236}">
                <a16:creationId xmlns:a16="http://schemas.microsoft.com/office/drawing/2014/main" id="{1B96F007-BED7-66B9-64C8-27C8FDF64982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943025A-FF1F-7576-EC5F-1B44F413C9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925" y="432132"/>
            <a:ext cx="8815679" cy="901215"/>
          </a:xfrm>
        </p:spPr>
        <p:txBody>
          <a:bodyPr>
            <a:normAutofit/>
          </a:bodyPr>
          <a:lstStyle/>
          <a:p>
            <a:r>
              <a:rPr lang="en-US" sz="2000" dirty="0" err="1"/>
              <a:t>Informieren</a:t>
            </a:r>
            <a:r>
              <a:rPr lang="en-US" sz="2000" dirty="0"/>
              <a:t> Sie </a:t>
            </a:r>
            <a:r>
              <a:rPr lang="en-US" sz="2000" dirty="0" err="1"/>
              <a:t>sich</a:t>
            </a:r>
            <a:r>
              <a:rPr lang="en-US" sz="2000" dirty="0"/>
              <a:t> </a:t>
            </a:r>
            <a:r>
              <a:rPr lang="en-US" sz="2000" dirty="0" err="1"/>
              <a:t>regelmäßig</a:t>
            </a:r>
            <a:r>
              <a:rPr lang="en-US" sz="2000" dirty="0"/>
              <a:t> </a:t>
            </a:r>
            <a:r>
              <a:rPr lang="en-US" sz="2000" dirty="0" err="1"/>
              <a:t>zum</a:t>
            </a:r>
            <a:r>
              <a:rPr lang="en-US" sz="2000" dirty="0"/>
              <a:t> Thema "</a:t>
            </a:r>
            <a:r>
              <a:rPr lang="en-US" sz="2000" dirty="0" err="1"/>
              <a:t>nachhaltiges</a:t>
            </a:r>
            <a:r>
              <a:rPr lang="en-US" sz="2000" dirty="0"/>
              <a:t> Reisen"?</a:t>
            </a:r>
            <a:endParaRPr lang="de-AT" sz="2000" dirty="0"/>
          </a:p>
        </p:txBody>
      </p:sp>
      <p:graphicFrame>
        <p:nvGraphicFramePr>
          <p:cNvPr id="6" name="Cont1"/>
          <p:cNvGraphicFramePr/>
          <p:nvPr>
            <p:extLst>
              <p:ext uri="{D42A27DB-BD31-4B8C-83A1-F6EECF244321}">
                <p14:modId xmlns:p14="http://schemas.microsoft.com/office/powerpoint/2010/main" val="483936661"/>
              </p:ext>
            </p:extLst>
          </p:nvPr>
        </p:nvGraphicFramePr>
        <p:xfrm>
          <a:off x="2610881" y="1642188"/>
          <a:ext cx="6970238" cy="469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pTitle">
            <a:extLst>
              <a:ext uri="{FF2B5EF4-FFF2-40B4-BE49-F238E27FC236}">
                <a16:creationId xmlns:a16="http://schemas.microsoft.com/office/drawing/2014/main" id="{7089A653-C917-D535-3F88-3A494388FC26}"/>
              </a:ext>
            </a:extLst>
          </p:cNvPr>
          <p:cNvSpPr txBox="1">
            <a:spLocks/>
          </p:cNvSpPr>
          <p:nvPr/>
        </p:nvSpPr>
        <p:spPr>
          <a:xfrm>
            <a:off x="0" y="6559296"/>
            <a:ext cx="9144000" cy="17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857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kern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Überarbeitung</a:t>
            </a:r>
            <a:r>
              <a:rPr lang="en-US" dirty="0"/>
              <a:t> </a:t>
            </a:r>
            <a:r>
              <a:rPr lang="en-US" dirty="0" err="1"/>
              <a:t>Richtlinie</a:t>
            </a:r>
            <a:r>
              <a:rPr lang="en-US" dirty="0"/>
              <a:t> UZ 72  </a:t>
            </a:r>
            <a:r>
              <a:rPr lang="en-US" dirty="0" err="1"/>
              <a:t>Reiseangebote</a:t>
            </a:r>
            <a:r>
              <a:rPr lang="en-US" dirty="0"/>
              <a:t> 2023 - Feedback </a:t>
            </a:r>
            <a:r>
              <a:rPr lang="en-US" dirty="0" err="1"/>
              <a:t>Lizenznehmer:innen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T 1: nur UZ-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T 2: alle Log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T 3: flache Wellen und alle Log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ET 3: flache Wellen und alle Log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Office PowerPoint</Application>
  <PresentationFormat>Breitbild</PresentationFormat>
  <Paragraphs>100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Avenir Next LT Pro</vt:lpstr>
      <vt:lpstr>Calibri</vt:lpstr>
      <vt:lpstr>Calibri Light</vt:lpstr>
      <vt:lpstr>Century Gothic</vt:lpstr>
      <vt:lpstr>SET 1: nur UZ-Logo</vt:lpstr>
      <vt:lpstr>SET 2: alle Logos</vt:lpstr>
      <vt:lpstr>SET 3: flache Wellen und alle Logos</vt:lpstr>
      <vt:lpstr>1_SET 3: flache Wellen und alle Logos</vt:lpstr>
      <vt:lpstr>Überarbeitung UZ 72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An- und Abreise:  Ist diese in dieser Form praktikabel und ausreichend?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VKI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Lanc Celina</dc:creator>
  <cp:lastModifiedBy>Dusek Barbara</cp:lastModifiedBy>
  <cp:revision>67</cp:revision>
  <dcterms:created xsi:type="dcterms:W3CDTF">2023-04-24T13:20:12Z</dcterms:created>
  <dcterms:modified xsi:type="dcterms:W3CDTF">2024-04-10T12:53:26Z</dcterms:modified>
</cp:coreProperties>
</file>