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4" r:id="rId2"/>
    <p:sldId id="485" r:id="rId3"/>
    <p:sldId id="486" r:id="rId4"/>
    <p:sldId id="487" r:id="rId5"/>
    <p:sldId id="494" r:id="rId6"/>
    <p:sldId id="488" r:id="rId7"/>
    <p:sldId id="489" r:id="rId8"/>
    <p:sldId id="490" r:id="rId9"/>
    <p:sldId id="491" r:id="rId10"/>
    <p:sldId id="493" r:id="rId11"/>
    <p:sldId id="495" r:id="rId12"/>
    <p:sldId id="496" r:id="rId13"/>
    <p:sldId id="484" r:id="rId14"/>
  </p:sldIdLst>
  <p:sldSz cx="9144000" cy="6858000" type="screen4x3"/>
  <p:notesSz cx="7099300" cy="102346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4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4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4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4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4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-4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-4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-4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-4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95259D61-8A09-5642-B981-75B84AC1FFC5}">
          <p14:sldIdLst>
            <p14:sldId id="274"/>
            <p14:sldId id="485"/>
            <p14:sldId id="486"/>
            <p14:sldId id="487"/>
            <p14:sldId id="494"/>
            <p14:sldId id="488"/>
            <p14:sldId id="489"/>
            <p14:sldId id="490"/>
            <p14:sldId id="491"/>
            <p14:sldId id="493"/>
            <p14:sldId id="495"/>
            <p14:sldId id="496"/>
            <p14:sldId id="4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D78"/>
    <a:srgbClr val="D883FF"/>
    <a:srgbClr val="942093"/>
    <a:srgbClr val="008F00"/>
    <a:srgbClr val="684A32"/>
    <a:srgbClr val="C68D3A"/>
    <a:srgbClr val="39291B"/>
    <a:srgbClr val="684A1E"/>
    <a:srgbClr val="AC7B32"/>
    <a:srgbClr val="8F66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73" autoAdjust="0"/>
    <p:restoredTop sz="97527" autoAdjust="0"/>
  </p:normalViewPr>
  <p:slideViewPr>
    <p:cSldViewPr showGuides="1">
      <p:cViewPr varScale="1">
        <p:scale>
          <a:sx n="194" d="100"/>
          <a:sy n="194" d="100"/>
        </p:scale>
        <p:origin x="322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592" y="-108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var/folders/x3/zb2m8zhs781g6kg7wbrtw30h0000gn/T/com.microsoft.Outlook/Outlook%20Temp/2.6%20Cockpit%20Wirkungsmessung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/var/folders/x3/zb2m8zhs781g6kg7wbrtw30h0000gn/T/com.microsoft.Outlook/Outlook%20Temp/2.6%20Cockpit%20Wirkungsmessun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497812773403322"/>
          <c:y val="0.12815523653210895"/>
          <c:w val="0.49414398630784451"/>
          <c:h val="0.76454717408389172"/>
        </c:manualLayout>
      </c:layout>
      <c:radarChart>
        <c:radarStyle val="filled"/>
        <c:varyColors val="0"/>
        <c:ser>
          <c:idx val="0"/>
          <c:order val="0"/>
          <c:tx>
            <c:v>Erhebung 2</c:v>
          </c:tx>
          <c:cat>
            <c:strRef>
              <c:f>'Daten Cockpit'!$A$15:$A$26</c:f>
              <c:strCache>
                <c:ptCount val="12"/>
                <c:pt idx="0">
                  <c:v>Nachhaltigkeitsmanagement</c:v>
                </c:pt>
                <c:pt idx="1">
                  <c:v>Einbezug der Anspruchsgruppen</c:v>
                </c:pt>
                <c:pt idx="2">
                  <c:v>Gästeinformation über die Nachhaltigkeit</c:v>
                </c:pt>
                <c:pt idx="3">
                  <c:v>Stärkung der regionalen Wirtschaft </c:v>
                </c:pt>
                <c:pt idx="4">
                  <c:v>Besonderer Kundennutzen</c:v>
                </c:pt>
                <c:pt idx="5">
                  <c:v>Wirtschaftlichkeit</c:v>
                </c:pt>
                <c:pt idx="6">
                  <c:v>Berücksichtigung spezifischer Gästebedürfnisse (z.B. Barrierefreiheit) </c:v>
                </c:pt>
                <c:pt idx="7">
                  <c:v>Arbeitsbedingungen für Mitarbeitende</c:v>
                </c:pt>
                <c:pt idx="8">
                  <c:v>Pflege der lokalen Kultur </c:v>
                </c:pt>
                <c:pt idx="9">
                  <c:v>Bewusster Umgang mit Energie</c:v>
                </c:pt>
                <c:pt idx="10">
                  <c:v>Umweltschonende Mobilität</c:v>
                </c:pt>
                <c:pt idx="11">
                  <c:v>Schonung von Natur, Landschaft und weiteren Umweltressourcen</c:v>
                </c:pt>
              </c:strCache>
            </c:strRef>
          </c:cat>
          <c:val>
            <c:numRef>
              <c:f>'Daten Cockpit'!$G$15:$G$26</c:f>
              <c:numCache>
                <c:formatCode>General</c:formatCode>
                <c:ptCount val="12"/>
              </c:numCache>
            </c:numRef>
          </c:val>
          <c:extLst>
            <c:ext xmlns:c16="http://schemas.microsoft.com/office/drawing/2014/chart" uri="{C3380CC4-5D6E-409C-BE32-E72D297353CC}">
              <c16:uniqueId val="{00000000-D146-114F-8198-E6CA47BD02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721856"/>
        <c:axId val="87723392"/>
      </c:radarChart>
      <c:catAx>
        <c:axId val="87721856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de-DE"/>
          </a:p>
        </c:txPr>
        <c:crossAx val="87723392"/>
        <c:crosses val="autoZero"/>
        <c:auto val="1"/>
        <c:lblAlgn val="ctr"/>
        <c:lblOffset val="100"/>
        <c:noMultiLvlLbl val="0"/>
      </c:catAx>
      <c:valAx>
        <c:axId val="87723392"/>
        <c:scaling>
          <c:orientation val="minMax"/>
          <c:max val="7"/>
          <c:min val="1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87721856"/>
        <c:crosses val="autoZero"/>
        <c:crossBetween val="between"/>
        <c:majorUnit val="1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497812773403322"/>
          <c:y val="0.12815523653210895"/>
          <c:w val="0.49414398630784451"/>
          <c:h val="0.76454717408389172"/>
        </c:manualLayout>
      </c:layout>
      <c:radarChart>
        <c:radarStyle val="filled"/>
        <c:varyColors val="0"/>
        <c:ser>
          <c:idx val="0"/>
          <c:order val="0"/>
          <c:tx>
            <c:v>Erhebung 1</c:v>
          </c:tx>
          <c:cat>
            <c:strRef>
              <c:f>'Daten Cockpit'!$A$15:$A$26</c:f>
              <c:strCache>
                <c:ptCount val="12"/>
                <c:pt idx="0">
                  <c:v>Nachhaltigkeitsmanagement</c:v>
                </c:pt>
                <c:pt idx="1">
                  <c:v>Einbezug der Anspruchsgruppen</c:v>
                </c:pt>
                <c:pt idx="2">
                  <c:v>Gästeinformation über die Nachhaltigkeit</c:v>
                </c:pt>
                <c:pt idx="3">
                  <c:v>Stärkung der regionalen Wirtschaft </c:v>
                </c:pt>
                <c:pt idx="4">
                  <c:v>Besonderer Kundennutzen</c:v>
                </c:pt>
                <c:pt idx="5">
                  <c:v>Wirtschaftlichkeit</c:v>
                </c:pt>
                <c:pt idx="6">
                  <c:v>Berücksichtigung spezifischer Gästebedürfnisse (z.B. Barrierefreiheit) </c:v>
                </c:pt>
                <c:pt idx="7">
                  <c:v>Arbeitsbedingungen für Mitarbeitende</c:v>
                </c:pt>
                <c:pt idx="8">
                  <c:v>Pflege der lokalen Kultur </c:v>
                </c:pt>
                <c:pt idx="9">
                  <c:v>Bewusster Umgang mit Energie</c:v>
                </c:pt>
                <c:pt idx="10">
                  <c:v>Umweltschonende Mobilität</c:v>
                </c:pt>
                <c:pt idx="11">
                  <c:v>Schonung von Natur, Landschaft und weiteren Umweltressourcen</c:v>
                </c:pt>
              </c:strCache>
            </c:strRef>
          </c:cat>
          <c:val>
            <c:numRef>
              <c:f>'Daten Cockpit'!$D$15:$D$26</c:f>
              <c:numCache>
                <c:formatCode>General</c:formatCode>
                <c:ptCount val="12"/>
                <c:pt idx="0">
                  <c:v>7</c:v>
                </c:pt>
                <c:pt idx="1">
                  <c:v>4</c:v>
                </c:pt>
                <c:pt idx="2">
                  <c:v>5</c:v>
                </c:pt>
                <c:pt idx="3">
                  <c:v>2</c:v>
                </c:pt>
                <c:pt idx="4">
                  <c:v>6</c:v>
                </c:pt>
                <c:pt idx="5">
                  <c:v>5</c:v>
                </c:pt>
                <c:pt idx="6">
                  <c:v>4</c:v>
                </c:pt>
                <c:pt idx="7">
                  <c:v>5</c:v>
                </c:pt>
                <c:pt idx="8">
                  <c:v>4</c:v>
                </c:pt>
                <c:pt idx="9">
                  <c:v>7</c:v>
                </c:pt>
                <c:pt idx="10">
                  <c:v>3</c:v>
                </c:pt>
                <c:pt idx="1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DE-214B-9FFF-F8E9F94278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687168"/>
        <c:axId val="87688704"/>
      </c:radarChart>
      <c:catAx>
        <c:axId val="87687168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de-DE"/>
          </a:p>
        </c:txPr>
        <c:crossAx val="87688704"/>
        <c:crosses val="autoZero"/>
        <c:auto val="1"/>
        <c:lblAlgn val="ctr"/>
        <c:lblOffset val="100"/>
        <c:noMultiLvlLbl val="0"/>
      </c:catAx>
      <c:valAx>
        <c:axId val="87688704"/>
        <c:scaling>
          <c:orientation val="minMax"/>
          <c:max val="7"/>
          <c:min val="1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87687168"/>
        <c:crosses val="autoZero"/>
        <c:crossBetween val="between"/>
        <c:majorUnit val="1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97E997-EDE5-EB47-B6F0-410C3D21B404}" type="doc">
      <dgm:prSet loTypeId="urn:microsoft.com/office/officeart/2005/8/layout/cycle2" loCatId="cycle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de-DE"/>
        </a:p>
      </dgm:t>
    </dgm:pt>
    <dgm:pt modelId="{D1AF218C-2685-D145-B1B5-A14FCF7CDBD1}">
      <dgm:prSet phldrT="[Text]" custT="1"/>
      <dgm:spPr>
        <a:solidFill>
          <a:schemeClr val="accent2"/>
        </a:solidFill>
      </dgm:spPr>
      <dgm:t>
        <a:bodyPr/>
        <a:lstStyle/>
        <a:p>
          <a:r>
            <a:rPr lang="de-DE" sz="1800" dirty="0">
              <a:latin typeface="Calibri" panose="020F0502020204030204" pitchFamily="34" charset="0"/>
              <a:cs typeface="Calibri" panose="020F0502020204030204" pitchFamily="34" charset="0"/>
            </a:rPr>
            <a:t>viele Leistungs-träger</a:t>
          </a:r>
        </a:p>
      </dgm:t>
    </dgm:pt>
    <dgm:pt modelId="{E7C33984-671D-1E46-8791-A37484703916}" type="parTrans" cxnId="{BDD0D576-2629-7A45-8EE6-12D45CD26E1F}">
      <dgm:prSet/>
      <dgm:spPr/>
      <dgm:t>
        <a:bodyPr/>
        <a:lstStyle/>
        <a:p>
          <a:endParaRPr lang="de-DE"/>
        </a:p>
      </dgm:t>
    </dgm:pt>
    <dgm:pt modelId="{CB1ECD8C-F5D6-A948-88AC-D836D7E719DA}" type="sibTrans" cxnId="{BDD0D576-2629-7A45-8EE6-12D45CD26E1F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endParaRPr lang="de-DE"/>
        </a:p>
      </dgm:t>
    </dgm:pt>
    <dgm:pt modelId="{1B500155-5667-434F-8DB7-96902F7ACC9A}">
      <dgm:prSet phldrT="[Text]" custT="1"/>
      <dgm:spPr>
        <a:solidFill>
          <a:srgbClr val="942093"/>
        </a:solidFill>
      </dgm:spPr>
      <dgm:t>
        <a:bodyPr/>
        <a:lstStyle/>
        <a:p>
          <a:r>
            <a:rPr lang="de-DE" sz="1800" b="0" i="0" dirty="0">
              <a:latin typeface="Calibri Light" panose="020F0302020204030204" pitchFamily="34" charset="0"/>
              <a:cs typeface="Calibri Light" panose="020F0302020204030204" pitchFamily="34" charset="0"/>
            </a:rPr>
            <a:t>schwer messbare Ziele</a:t>
          </a:r>
        </a:p>
      </dgm:t>
    </dgm:pt>
    <dgm:pt modelId="{8DC167AC-572B-7D41-9AB5-81C33740E601}" type="parTrans" cxnId="{3EEB1805-171A-E44E-AFE4-7B34C190BBC1}">
      <dgm:prSet/>
      <dgm:spPr/>
      <dgm:t>
        <a:bodyPr/>
        <a:lstStyle/>
        <a:p>
          <a:endParaRPr lang="de-DE"/>
        </a:p>
      </dgm:t>
    </dgm:pt>
    <dgm:pt modelId="{CA81178E-9F64-C14A-8FBA-C96A39E6F491}" type="sibTrans" cxnId="{3EEB1805-171A-E44E-AFE4-7B34C190BBC1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endParaRPr lang="de-DE"/>
        </a:p>
      </dgm:t>
    </dgm:pt>
    <dgm:pt modelId="{F55877AC-695A-3B41-B313-64B14B8D468A}">
      <dgm:prSet phldrT="[Text]" custT="1"/>
      <dgm:spPr>
        <a:solidFill>
          <a:srgbClr val="008F00"/>
        </a:solidFill>
      </dgm:spPr>
      <dgm:t>
        <a:bodyPr/>
        <a:lstStyle/>
        <a:p>
          <a:r>
            <a:rPr lang="de-DE" sz="1800" b="0" i="0" dirty="0">
              <a:latin typeface="Calibri Light" panose="020F0302020204030204" pitchFamily="34" charset="0"/>
              <a:cs typeface="Calibri Light" panose="020F0302020204030204" pitchFamily="34" charset="0"/>
            </a:rPr>
            <a:t>≠ Nachhaltig-</a:t>
          </a:r>
          <a:r>
            <a:rPr lang="de-DE" sz="1800" b="0" i="0" dirty="0" err="1">
              <a:latin typeface="Calibri Light" panose="020F0302020204030204" pitchFamily="34" charset="0"/>
              <a:cs typeface="Calibri Light" panose="020F0302020204030204" pitchFamily="34" charset="0"/>
            </a:rPr>
            <a:t>keits</a:t>
          </a:r>
          <a:r>
            <a:rPr lang="de-DE" sz="1800" b="0" i="0" dirty="0">
              <a:latin typeface="Calibri Light" panose="020F0302020204030204" pitchFamily="34" charset="0"/>
              <a:cs typeface="Calibri Light" panose="020F0302020204030204" pitchFamily="34" charset="0"/>
            </a:rPr>
            <a:t>-verständnis</a:t>
          </a:r>
        </a:p>
      </dgm:t>
    </dgm:pt>
    <dgm:pt modelId="{FBED1CE3-BF4C-7344-89D9-EE60FBE44111}" type="parTrans" cxnId="{78717419-C548-BF4F-8F65-47110F9F7723}">
      <dgm:prSet/>
      <dgm:spPr/>
      <dgm:t>
        <a:bodyPr/>
        <a:lstStyle/>
        <a:p>
          <a:endParaRPr lang="de-DE"/>
        </a:p>
      </dgm:t>
    </dgm:pt>
    <dgm:pt modelId="{69D83559-776D-9B4A-862F-F01D7104DB15}" type="sibTrans" cxnId="{78717419-C548-BF4F-8F65-47110F9F7723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endParaRPr lang="de-DE"/>
        </a:p>
      </dgm:t>
    </dgm:pt>
    <dgm:pt modelId="{C87FA7A0-B6DE-0C43-9D25-5BCE7DEC2385}" type="pres">
      <dgm:prSet presAssocID="{9197E997-EDE5-EB47-B6F0-410C3D21B404}" presName="cycle" presStyleCnt="0">
        <dgm:presLayoutVars>
          <dgm:dir/>
          <dgm:resizeHandles val="exact"/>
        </dgm:presLayoutVars>
      </dgm:prSet>
      <dgm:spPr/>
    </dgm:pt>
    <dgm:pt modelId="{AE5AFBC5-1EBA-134D-ACC0-401E51A8DA7C}" type="pres">
      <dgm:prSet presAssocID="{D1AF218C-2685-D145-B1B5-A14FCF7CDBD1}" presName="node" presStyleLbl="node1" presStyleIdx="0" presStyleCnt="3">
        <dgm:presLayoutVars>
          <dgm:bulletEnabled val="1"/>
        </dgm:presLayoutVars>
      </dgm:prSet>
      <dgm:spPr/>
    </dgm:pt>
    <dgm:pt modelId="{BC1E3A04-1522-4043-A532-7EA8C35CF182}" type="pres">
      <dgm:prSet presAssocID="{CB1ECD8C-F5D6-A948-88AC-D836D7E719DA}" presName="sibTrans" presStyleLbl="sibTrans2D1" presStyleIdx="0" presStyleCnt="3"/>
      <dgm:spPr/>
    </dgm:pt>
    <dgm:pt modelId="{B14091B4-3FF4-EA49-AA7A-94783A63A70F}" type="pres">
      <dgm:prSet presAssocID="{CB1ECD8C-F5D6-A948-88AC-D836D7E719DA}" presName="connectorText" presStyleLbl="sibTrans2D1" presStyleIdx="0" presStyleCnt="3"/>
      <dgm:spPr/>
    </dgm:pt>
    <dgm:pt modelId="{1BEC62CD-94A6-604E-952E-B4C4E7B89C45}" type="pres">
      <dgm:prSet presAssocID="{1B500155-5667-434F-8DB7-96902F7ACC9A}" presName="node" presStyleLbl="node1" presStyleIdx="1" presStyleCnt="3">
        <dgm:presLayoutVars>
          <dgm:bulletEnabled val="1"/>
        </dgm:presLayoutVars>
      </dgm:prSet>
      <dgm:spPr/>
    </dgm:pt>
    <dgm:pt modelId="{08EC344B-D534-8D44-8A54-4C83035938FA}" type="pres">
      <dgm:prSet presAssocID="{CA81178E-9F64-C14A-8FBA-C96A39E6F491}" presName="sibTrans" presStyleLbl="sibTrans2D1" presStyleIdx="1" presStyleCnt="3"/>
      <dgm:spPr/>
    </dgm:pt>
    <dgm:pt modelId="{64F000AF-E165-3F44-888C-3E6C1D54E778}" type="pres">
      <dgm:prSet presAssocID="{CA81178E-9F64-C14A-8FBA-C96A39E6F491}" presName="connectorText" presStyleLbl="sibTrans2D1" presStyleIdx="1" presStyleCnt="3"/>
      <dgm:spPr/>
    </dgm:pt>
    <dgm:pt modelId="{E4E8A6FB-9A01-C749-B77F-BD3449889038}" type="pres">
      <dgm:prSet presAssocID="{F55877AC-695A-3B41-B313-64B14B8D468A}" presName="node" presStyleLbl="node1" presStyleIdx="2" presStyleCnt="3">
        <dgm:presLayoutVars>
          <dgm:bulletEnabled val="1"/>
        </dgm:presLayoutVars>
      </dgm:prSet>
      <dgm:spPr/>
    </dgm:pt>
    <dgm:pt modelId="{B37FF22B-3CAC-164F-B1B4-7CA0DFCD0121}" type="pres">
      <dgm:prSet presAssocID="{69D83559-776D-9B4A-862F-F01D7104DB15}" presName="sibTrans" presStyleLbl="sibTrans2D1" presStyleIdx="2" presStyleCnt="3"/>
      <dgm:spPr/>
    </dgm:pt>
    <dgm:pt modelId="{4E4A9283-89A0-4F46-938F-5E320F4BB822}" type="pres">
      <dgm:prSet presAssocID="{69D83559-776D-9B4A-862F-F01D7104DB15}" presName="connectorText" presStyleLbl="sibTrans2D1" presStyleIdx="2" presStyleCnt="3"/>
      <dgm:spPr/>
    </dgm:pt>
  </dgm:ptLst>
  <dgm:cxnLst>
    <dgm:cxn modelId="{3EEB1805-171A-E44E-AFE4-7B34C190BBC1}" srcId="{9197E997-EDE5-EB47-B6F0-410C3D21B404}" destId="{1B500155-5667-434F-8DB7-96902F7ACC9A}" srcOrd="1" destOrd="0" parTransId="{8DC167AC-572B-7D41-9AB5-81C33740E601}" sibTransId="{CA81178E-9F64-C14A-8FBA-C96A39E6F491}"/>
    <dgm:cxn modelId="{25C2E10A-8D19-ED47-99C3-B3133B580310}" type="presOf" srcId="{CB1ECD8C-F5D6-A948-88AC-D836D7E719DA}" destId="{BC1E3A04-1522-4043-A532-7EA8C35CF182}" srcOrd="0" destOrd="0" presId="urn:microsoft.com/office/officeart/2005/8/layout/cycle2"/>
    <dgm:cxn modelId="{78717419-C548-BF4F-8F65-47110F9F7723}" srcId="{9197E997-EDE5-EB47-B6F0-410C3D21B404}" destId="{F55877AC-695A-3B41-B313-64B14B8D468A}" srcOrd="2" destOrd="0" parTransId="{FBED1CE3-BF4C-7344-89D9-EE60FBE44111}" sibTransId="{69D83559-776D-9B4A-862F-F01D7104DB15}"/>
    <dgm:cxn modelId="{D48E0724-26C2-FC4C-B3CD-E157D75339C6}" type="presOf" srcId="{69D83559-776D-9B4A-862F-F01D7104DB15}" destId="{4E4A9283-89A0-4F46-938F-5E320F4BB822}" srcOrd="1" destOrd="0" presId="urn:microsoft.com/office/officeart/2005/8/layout/cycle2"/>
    <dgm:cxn modelId="{DED97340-3695-9B45-BA1E-1EEE3D123DD7}" type="presOf" srcId="{69D83559-776D-9B4A-862F-F01D7104DB15}" destId="{B37FF22B-3CAC-164F-B1B4-7CA0DFCD0121}" srcOrd="0" destOrd="0" presId="urn:microsoft.com/office/officeart/2005/8/layout/cycle2"/>
    <dgm:cxn modelId="{7CBFDE47-A8D7-9948-84A6-80C228D15452}" type="presOf" srcId="{1B500155-5667-434F-8DB7-96902F7ACC9A}" destId="{1BEC62CD-94A6-604E-952E-B4C4E7B89C45}" srcOrd="0" destOrd="0" presId="urn:microsoft.com/office/officeart/2005/8/layout/cycle2"/>
    <dgm:cxn modelId="{BDD0D576-2629-7A45-8EE6-12D45CD26E1F}" srcId="{9197E997-EDE5-EB47-B6F0-410C3D21B404}" destId="{D1AF218C-2685-D145-B1B5-A14FCF7CDBD1}" srcOrd="0" destOrd="0" parTransId="{E7C33984-671D-1E46-8791-A37484703916}" sibTransId="{CB1ECD8C-F5D6-A948-88AC-D836D7E719DA}"/>
    <dgm:cxn modelId="{7D60D380-0A4B-3045-A486-1414A70C45F4}" type="presOf" srcId="{D1AF218C-2685-D145-B1B5-A14FCF7CDBD1}" destId="{AE5AFBC5-1EBA-134D-ACC0-401E51A8DA7C}" srcOrd="0" destOrd="0" presId="urn:microsoft.com/office/officeart/2005/8/layout/cycle2"/>
    <dgm:cxn modelId="{F73E7FA7-D26E-F34C-A2ED-E9670A0C077F}" type="presOf" srcId="{F55877AC-695A-3B41-B313-64B14B8D468A}" destId="{E4E8A6FB-9A01-C749-B77F-BD3449889038}" srcOrd="0" destOrd="0" presId="urn:microsoft.com/office/officeart/2005/8/layout/cycle2"/>
    <dgm:cxn modelId="{5E4C3EAB-5C72-6146-A2D5-22526559FDBA}" type="presOf" srcId="{CA81178E-9F64-C14A-8FBA-C96A39E6F491}" destId="{08EC344B-D534-8D44-8A54-4C83035938FA}" srcOrd="0" destOrd="0" presId="urn:microsoft.com/office/officeart/2005/8/layout/cycle2"/>
    <dgm:cxn modelId="{1A01B1E3-62B5-234A-A75B-F7DF5EB690D3}" type="presOf" srcId="{9197E997-EDE5-EB47-B6F0-410C3D21B404}" destId="{C87FA7A0-B6DE-0C43-9D25-5BCE7DEC2385}" srcOrd="0" destOrd="0" presId="urn:microsoft.com/office/officeart/2005/8/layout/cycle2"/>
    <dgm:cxn modelId="{487E8CF2-C0FB-3F43-8D0E-E6EEDF71BB39}" type="presOf" srcId="{CB1ECD8C-F5D6-A948-88AC-D836D7E719DA}" destId="{B14091B4-3FF4-EA49-AA7A-94783A63A70F}" srcOrd="1" destOrd="0" presId="urn:microsoft.com/office/officeart/2005/8/layout/cycle2"/>
    <dgm:cxn modelId="{ED5499F4-FB7B-1B42-A254-4D21AB1D2967}" type="presOf" srcId="{CA81178E-9F64-C14A-8FBA-C96A39E6F491}" destId="{64F000AF-E165-3F44-888C-3E6C1D54E778}" srcOrd="1" destOrd="0" presId="urn:microsoft.com/office/officeart/2005/8/layout/cycle2"/>
    <dgm:cxn modelId="{A0B63CEE-E3AC-904E-9328-38D67C213A36}" type="presParOf" srcId="{C87FA7A0-B6DE-0C43-9D25-5BCE7DEC2385}" destId="{AE5AFBC5-1EBA-134D-ACC0-401E51A8DA7C}" srcOrd="0" destOrd="0" presId="urn:microsoft.com/office/officeart/2005/8/layout/cycle2"/>
    <dgm:cxn modelId="{9EA92E4F-D5E3-424A-B3F2-62E535630960}" type="presParOf" srcId="{C87FA7A0-B6DE-0C43-9D25-5BCE7DEC2385}" destId="{BC1E3A04-1522-4043-A532-7EA8C35CF182}" srcOrd="1" destOrd="0" presId="urn:microsoft.com/office/officeart/2005/8/layout/cycle2"/>
    <dgm:cxn modelId="{140A23E1-23AC-0149-89C4-49763934BB17}" type="presParOf" srcId="{BC1E3A04-1522-4043-A532-7EA8C35CF182}" destId="{B14091B4-3FF4-EA49-AA7A-94783A63A70F}" srcOrd="0" destOrd="0" presId="urn:microsoft.com/office/officeart/2005/8/layout/cycle2"/>
    <dgm:cxn modelId="{543DA52D-92E2-DC4E-BDBF-6CBC8578CE76}" type="presParOf" srcId="{C87FA7A0-B6DE-0C43-9D25-5BCE7DEC2385}" destId="{1BEC62CD-94A6-604E-952E-B4C4E7B89C45}" srcOrd="2" destOrd="0" presId="urn:microsoft.com/office/officeart/2005/8/layout/cycle2"/>
    <dgm:cxn modelId="{4911F29B-9F30-D344-ABA6-4803495A5D38}" type="presParOf" srcId="{C87FA7A0-B6DE-0C43-9D25-5BCE7DEC2385}" destId="{08EC344B-D534-8D44-8A54-4C83035938FA}" srcOrd="3" destOrd="0" presId="urn:microsoft.com/office/officeart/2005/8/layout/cycle2"/>
    <dgm:cxn modelId="{7DFB8224-44FC-A045-B62F-D15EBAD99FCA}" type="presParOf" srcId="{08EC344B-D534-8D44-8A54-4C83035938FA}" destId="{64F000AF-E165-3F44-888C-3E6C1D54E778}" srcOrd="0" destOrd="0" presId="urn:microsoft.com/office/officeart/2005/8/layout/cycle2"/>
    <dgm:cxn modelId="{EF7D8003-33DF-6942-AFBA-32971A895D5A}" type="presParOf" srcId="{C87FA7A0-B6DE-0C43-9D25-5BCE7DEC2385}" destId="{E4E8A6FB-9A01-C749-B77F-BD3449889038}" srcOrd="4" destOrd="0" presId="urn:microsoft.com/office/officeart/2005/8/layout/cycle2"/>
    <dgm:cxn modelId="{11754E25-DA09-CC43-BCDF-0E192C375966}" type="presParOf" srcId="{C87FA7A0-B6DE-0C43-9D25-5BCE7DEC2385}" destId="{B37FF22B-3CAC-164F-B1B4-7CA0DFCD0121}" srcOrd="5" destOrd="0" presId="urn:microsoft.com/office/officeart/2005/8/layout/cycle2"/>
    <dgm:cxn modelId="{70461A43-8E80-C94C-8464-C4A3184807EC}" type="presParOf" srcId="{B37FF22B-3CAC-164F-B1B4-7CA0DFCD0121}" destId="{4E4A9283-89A0-4F46-938F-5E320F4BB822}" srcOrd="0" destOrd="0" presId="urn:microsoft.com/office/officeart/2005/8/layout/cycle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E7D816-BBFB-CA4E-B132-88BAC42C56E5}" type="doc">
      <dgm:prSet loTypeId="urn:microsoft.com/office/officeart/2005/8/layout/funnel1" loCatId="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de-DE"/>
        </a:p>
      </dgm:t>
    </dgm:pt>
    <dgm:pt modelId="{1F189D73-0EC9-5446-8A1E-764DE4722F0B}">
      <dgm:prSet phldrT="[Text]" custT="1"/>
      <dgm:spPr/>
      <dgm:t>
        <a:bodyPr/>
        <a:lstStyle/>
        <a:p>
          <a:r>
            <a:rPr lang="de-DE" sz="1800" b="0" i="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Erlebnis</a:t>
          </a:r>
        </a:p>
      </dgm:t>
    </dgm:pt>
    <dgm:pt modelId="{5D1B59DE-A717-EE4E-B034-9EF8DA8A28F0}" type="parTrans" cxnId="{2973425B-E6F7-1640-B213-2BAFFF7CFBA7}">
      <dgm:prSet/>
      <dgm:spPr/>
      <dgm:t>
        <a:bodyPr/>
        <a:lstStyle/>
        <a:p>
          <a:endParaRPr lang="de-DE"/>
        </a:p>
      </dgm:t>
    </dgm:pt>
    <dgm:pt modelId="{BA52CE6D-20AE-F743-BAD6-886E88BD6043}" type="sibTrans" cxnId="{2973425B-E6F7-1640-B213-2BAFFF7CFBA7}">
      <dgm:prSet/>
      <dgm:spPr/>
      <dgm:t>
        <a:bodyPr/>
        <a:lstStyle/>
        <a:p>
          <a:endParaRPr lang="de-DE"/>
        </a:p>
      </dgm:t>
    </dgm:pt>
    <dgm:pt modelId="{C6D93F9C-AA7B-3F48-ABF5-579F2D6A6D6D}">
      <dgm:prSet phldrT="[Text]" custT="1"/>
      <dgm:spPr/>
      <dgm:t>
        <a:bodyPr/>
        <a:lstStyle/>
        <a:p>
          <a:r>
            <a:rPr lang="de-DE" sz="1800" b="0" i="0" dirty="0">
              <a:latin typeface="Calibri Light" panose="020F0302020204030204" pitchFamily="34" charset="0"/>
              <a:cs typeface="Calibri Light" panose="020F0302020204030204" pitchFamily="34" charset="0"/>
            </a:rPr>
            <a:t>Innovation</a:t>
          </a:r>
        </a:p>
      </dgm:t>
    </dgm:pt>
    <dgm:pt modelId="{FBF16D38-2307-6845-A7D6-53B7D9F63059}" type="parTrans" cxnId="{DDE2D55B-64FF-D943-B0FA-37CA621AC8A1}">
      <dgm:prSet/>
      <dgm:spPr/>
      <dgm:t>
        <a:bodyPr/>
        <a:lstStyle/>
        <a:p>
          <a:endParaRPr lang="de-DE"/>
        </a:p>
      </dgm:t>
    </dgm:pt>
    <dgm:pt modelId="{17105644-4B4C-134B-8676-8AB1D0F082C7}" type="sibTrans" cxnId="{DDE2D55B-64FF-D943-B0FA-37CA621AC8A1}">
      <dgm:prSet/>
      <dgm:spPr/>
      <dgm:t>
        <a:bodyPr/>
        <a:lstStyle/>
        <a:p>
          <a:endParaRPr lang="de-DE"/>
        </a:p>
      </dgm:t>
    </dgm:pt>
    <dgm:pt modelId="{3D4C85DD-E421-C546-872A-3A8644CCF9C4}">
      <dgm:prSet phldrT="[Text]" custT="1"/>
      <dgm:spPr/>
      <dgm:t>
        <a:bodyPr/>
        <a:lstStyle/>
        <a:p>
          <a:r>
            <a:rPr lang="de-DE" sz="1800" b="0" i="0" dirty="0" err="1">
              <a:latin typeface="Calibri Light" panose="020F0302020204030204" pitchFamily="34" charset="0"/>
              <a:cs typeface="Calibri Light" panose="020F0302020204030204" pitchFamily="34" charset="0"/>
            </a:rPr>
            <a:t>Nachhal-tigkeit</a:t>
          </a:r>
          <a:r>
            <a:rPr lang="de-DE" sz="1000" dirty="0"/>
            <a:t> </a:t>
          </a:r>
        </a:p>
      </dgm:t>
    </dgm:pt>
    <dgm:pt modelId="{67664D46-3111-5B45-BF2E-D6C8E99962E1}" type="parTrans" cxnId="{18B72D95-E695-DE4A-ABC6-2A34B0FD7766}">
      <dgm:prSet/>
      <dgm:spPr/>
      <dgm:t>
        <a:bodyPr/>
        <a:lstStyle/>
        <a:p>
          <a:endParaRPr lang="de-DE"/>
        </a:p>
      </dgm:t>
    </dgm:pt>
    <dgm:pt modelId="{31534BA6-B2E7-904C-BC65-00F032775A0F}" type="sibTrans" cxnId="{18B72D95-E695-DE4A-ABC6-2A34B0FD7766}">
      <dgm:prSet/>
      <dgm:spPr/>
      <dgm:t>
        <a:bodyPr/>
        <a:lstStyle/>
        <a:p>
          <a:endParaRPr lang="de-DE"/>
        </a:p>
      </dgm:t>
    </dgm:pt>
    <dgm:pt modelId="{AD02ED1D-4EE2-674C-8E4F-7DB6096A4E50}">
      <dgm:prSet phldrT="[Text]" custT="1"/>
      <dgm:spPr/>
      <dgm:t>
        <a:bodyPr/>
        <a:lstStyle/>
        <a:p>
          <a:r>
            <a:rPr lang="de-DE" sz="2500" b="0" i="0" dirty="0">
              <a:latin typeface="Calibri Light" panose="020F0302020204030204" pitchFamily="34" charset="0"/>
              <a:cs typeface="Calibri Light" panose="020F0302020204030204" pitchFamily="34" charset="0"/>
            </a:rPr>
            <a:t>Erfolgreiche nachhaltige Angebote freudvoll gestalten </a:t>
          </a:r>
        </a:p>
      </dgm:t>
    </dgm:pt>
    <dgm:pt modelId="{537322E2-CA60-364F-9C0B-2B7AA52233A8}" type="parTrans" cxnId="{B446ACC9-2866-5246-8AA8-553B5946B256}">
      <dgm:prSet/>
      <dgm:spPr/>
      <dgm:t>
        <a:bodyPr/>
        <a:lstStyle/>
        <a:p>
          <a:endParaRPr lang="de-DE"/>
        </a:p>
      </dgm:t>
    </dgm:pt>
    <dgm:pt modelId="{00E40CDD-7434-174B-B567-3CD93A5CBF05}" type="sibTrans" cxnId="{B446ACC9-2866-5246-8AA8-553B5946B256}">
      <dgm:prSet/>
      <dgm:spPr/>
      <dgm:t>
        <a:bodyPr/>
        <a:lstStyle/>
        <a:p>
          <a:endParaRPr lang="de-DE"/>
        </a:p>
      </dgm:t>
    </dgm:pt>
    <dgm:pt modelId="{C80C72F7-046D-0C46-8691-7B9277E9B37F}" type="pres">
      <dgm:prSet presAssocID="{28E7D816-BBFB-CA4E-B132-88BAC42C56E5}" presName="Name0" presStyleCnt="0">
        <dgm:presLayoutVars>
          <dgm:chMax val="4"/>
          <dgm:resizeHandles val="exact"/>
        </dgm:presLayoutVars>
      </dgm:prSet>
      <dgm:spPr/>
    </dgm:pt>
    <dgm:pt modelId="{6EB74D03-C199-994C-848F-FB780B539EEF}" type="pres">
      <dgm:prSet presAssocID="{28E7D816-BBFB-CA4E-B132-88BAC42C56E5}" presName="ellipse" presStyleLbl="trBgShp" presStyleIdx="0" presStyleCnt="1"/>
      <dgm:spPr/>
    </dgm:pt>
    <dgm:pt modelId="{DDD934EE-E5AA-684A-91D5-5D2D65CD99B4}" type="pres">
      <dgm:prSet presAssocID="{28E7D816-BBFB-CA4E-B132-88BAC42C56E5}" presName="arrow1" presStyleLbl="fgShp" presStyleIdx="0" presStyleCnt="1"/>
      <dgm:spPr/>
    </dgm:pt>
    <dgm:pt modelId="{F18FDD49-0893-8F4D-800B-2B4C355DE5D5}" type="pres">
      <dgm:prSet presAssocID="{28E7D816-BBFB-CA4E-B132-88BAC42C56E5}" presName="rectangle" presStyleLbl="revTx" presStyleIdx="0" presStyleCnt="1" custScaleX="165929" custLinFactNeighborY="11127">
        <dgm:presLayoutVars>
          <dgm:bulletEnabled val="1"/>
        </dgm:presLayoutVars>
      </dgm:prSet>
      <dgm:spPr/>
    </dgm:pt>
    <dgm:pt modelId="{F27B6886-35EE-824F-95B0-AF8137ED2916}" type="pres">
      <dgm:prSet presAssocID="{C6D93F9C-AA7B-3F48-ABF5-579F2D6A6D6D}" presName="item1" presStyleLbl="node1" presStyleIdx="0" presStyleCnt="3">
        <dgm:presLayoutVars>
          <dgm:bulletEnabled val="1"/>
        </dgm:presLayoutVars>
      </dgm:prSet>
      <dgm:spPr/>
    </dgm:pt>
    <dgm:pt modelId="{DCF28C89-3545-CC47-84B2-3C7D81D51FED}" type="pres">
      <dgm:prSet presAssocID="{3D4C85DD-E421-C546-872A-3A8644CCF9C4}" presName="item2" presStyleLbl="node1" presStyleIdx="1" presStyleCnt="3" custScaleX="122222" custScaleY="113890">
        <dgm:presLayoutVars>
          <dgm:bulletEnabled val="1"/>
        </dgm:presLayoutVars>
      </dgm:prSet>
      <dgm:spPr/>
    </dgm:pt>
    <dgm:pt modelId="{E8FBF2A8-E625-3F49-8037-2BFAA5831CF3}" type="pres">
      <dgm:prSet presAssocID="{AD02ED1D-4EE2-674C-8E4F-7DB6096A4E50}" presName="item3" presStyleLbl="node1" presStyleIdx="2" presStyleCnt="3">
        <dgm:presLayoutVars>
          <dgm:bulletEnabled val="1"/>
        </dgm:presLayoutVars>
      </dgm:prSet>
      <dgm:spPr/>
    </dgm:pt>
    <dgm:pt modelId="{1DA7615B-965B-7546-B0AA-523A2EBB2E16}" type="pres">
      <dgm:prSet presAssocID="{28E7D816-BBFB-CA4E-B132-88BAC42C56E5}" presName="funnel" presStyleLbl="trAlignAcc1" presStyleIdx="0" presStyleCnt="1"/>
      <dgm:spPr/>
    </dgm:pt>
  </dgm:ptLst>
  <dgm:cxnLst>
    <dgm:cxn modelId="{6C87870E-9602-2C4B-B16C-308314B3FFCB}" type="presOf" srcId="{AD02ED1D-4EE2-674C-8E4F-7DB6096A4E50}" destId="{F18FDD49-0893-8F4D-800B-2B4C355DE5D5}" srcOrd="0" destOrd="0" presId="urn:microsoft.com/office/officeart/2005/8/layout/funnel1"/>
    <dgm:cxn modelId="{57273B0F-779D-4646-AE44-B734D39E5A62}" type="presOf" srcId="{C6D93F9C-AA7B-3F48-ABF5-579F2D6A6D6D}" destId="{DCF28C89-3545-CC47-84B2-3C7D81D51FED}" srcOrd="0" destOrd="0" presId="urn:microsoft.com/office/officeart/2005/8/layout/funnel1"/>
    <dgm:cxn modelId="{9518501B-1B5F-2943-95DD-3FB2E3AD73E4}" type="presOf" srcId="{1F189D73-0EC9-5446-8A1E-764DE4722F0B}" destId="{E8FBF2A8-E625-3F49-8037-2BFAA5831CF3}" srcOrd="0" destOrd="0" presId="urn:microsoft.com/office/officeart/2005/8/layout/funnel1"/>
    <dgm:cxn modelId="{1CA3BA2D-7D2C-D14F-87B5-3F074D580E2C}" type="presOf" srcId="{28E7D816-BBFB-CA4E-B132-88BAC42C56E5}" destId="{C80C72F7-046D-0C46-8691-7B9277E9B37F}" srcOrd="0" destOrd="0" presId="urn:microsoft.com/office/officeart/2005/8/layout/funnel1"/>
    <dgm:cxn modelId="{2973425B-E6F7-1640-B213-2BAFFF7CFBA7}" srcId="{28E7D816-BBFB-CA4E-B132-88BAC42C56E5}" destId="{1F189D73-0EC9-5446-8A1E-764DE4722F0B}" srcOrd="0" destOrd="0" parTransId="{5D1B59DE-A717-EE4E-B034-9EF8DA8A28F0}" sibTransId="{BA52CE6D-20AE-F743-BAD6-886E88BD6043}"/>
    <dgm:cxn modelId="{DDE2D55B-64FF-D943-B0FA-37CA621AC8A1}" srcId="{28E7D816-BBFB-CA4E-B132-88BAC42C56E5}" destId="{C6D93F9C-AA7B-3F48-ABF5-579F2D6A6D6D}" srcOrd="1" destOrd="0" parTransId="{FBF16D38-2307-6845-A7D6-53B7D9F63059}" sibTransId="{17105644-4B4C-134B-8676-8AB1D0F082C7}"/>
    <dgm:cxn modelId="{18B72D95-E695-DE4A-ABC6-2A34B0FD7766}" srcId="{28E7D816-BBFB-CA4E-B132-88BAC42C56E5}" destId="{3D4C85DD-E421-C546-872A-3A8644CCF9C4}" srcOrd="2" destOrd="0" parTransId="{67664D46-3111-5B45-BF2E-D6C8E99962E1}" sibTransId="{31534BA6-B2E7-904C-BC65-00F032775A0F}"/>
    <dgm:cxn modelId="{B446ACC9-2866-5246-8AA8-553B5946B256}" srcId="{28E7D816-BBFB-CA4E-B132-88BAC42C56E5}" destId="{AD02ED1D-4EE2-674C-8E4F-7DB6096A4E50}" srcOrd="3" destOrd="0" parTransId="{537322E2-CA60-364F-9C0B-2B7AA52233A8}" sibTransId="{00E40CDD-7434-174B-B567-3CD93A5CBF05}"/>
    <dgm:cxn modelId="{9D7FA9E6-5BC0-C24E-AA3A-76270AA863E7}" type="presOf" srcId="{3D4C85DD-E421-C546-872A-3A8644CCF9C4}" destId="{F27B6886-35EE-824F-95B0-AF8137ED2916}" srcOrd="0" destOrd="0" presId="urn:microsoft.com/office/officeart/2005/8/layout/funnel1"/>
    <dgm:cxn modelId="{D098C982-8510-6F46-A8CB-AF0743E8644B}" type="presParOf" srcId="{C80C72F7-046D-0C46-8691-7B9277E9B37F}" destId="{6EB74D03-C199-994C-848F-FB780B539EEF}" srcOrd="0" destOrd="0" presId="urn:microsoft.com/office/officeart/2005/8/layout/funnel1"/>
    <dgm:cxn modelId="{34F5FE0F-4280-AD40-BAB4-EA02D24FCBE4}" type="presParOf" srcId="{C80C72F7-046D-0C46-8691-7B9277E9B37F}" destId="{DDD934EE-E5AA-684A-91D5-5D2D65CD99B4}" srcOrd="1" destOrd="0" presId="urn:microsoft.com/office/officeart/2005/8/layout/funnel1"/>
    <dgm:cxn modelId="{BBEBAE32-6AC3-1146-BBEF-5F7E137C29F1}" type="presParOf" srcId="{C80C72F7-046D-0C46-8691-7B9277E9B37F}" destId="{F18FDD49-0893-8F4D-800B-2B4C355DE5D5}" srcOrd="2" destOrd="0" presId="urn:microsoft.com/office/officeart/2005/8/layout/funnel1"/>
    <dgm:cxn modelId="{D1B4A47D-32FF-2E47-AF54-B780A0E2C081}" type="presParOf" srcId="{C80C72F7-046D-0C46-8691-7B9277E9B37F}" destId="{F27B6886-35EE-824F-95B0-AF8137ED2916}" srcOrd="3" destOrd="0" presId="urn:microsoft.com/office/officeart/2005/8/layout/funnel1"/>
    <dgm:cxn modelId="{8D3685B3-5478-E248-A9D1-7BD8061EEB5F}" type="presParOf" srcId="{C80C72F7-046D-0C46-8691-7B9277E9B37F}" destId="{DCF28C89-3545-CC47-84B2-3C7D81D51FED}" srcOrd="4" destOrd="0" presId="urn:microsoft.com/office/officeart/2005/8/layout/funnel1"/>
    <dgm:cxn modelId="{54A9E13C-74DB-3A40-BDED-FB9002FAEBD8}" type="presParOf" srcId="{C80C72F7-046D-0C46-8691-7B9277E9B37F}" destId="{E8FBF2A8-E625-3F49-8037-2BFAA5831CF3}" srcOrd="5" destOrd="0" presId="urn:microsoft.com/office/officeart/2005/8/layout/funnel1"/>
    <dgm:cxn modelId="{208270B7-0A55-4D46-806B-D1B1CA238EDB}" type="presParOf" srcId="{C80C72F7-046D-0C46-8691-7B9277E9B37F}" destId="{1DA7615B-965B-7546-B0AA-523A2EBB2E16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85C827-FD68-204F-AD43-2E9A011BE7F2}" type="doc">
      <dgm:prSet loTypeId="urn:microsoft.com/office/officeart/2005/8/layout/chevron2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A23667A0-58B7-6E47-BA0B-884C2515506E}">
      <dgm:prSet phldrT="[Text]" custT="1"/>
      <dgm:spPr/>
      <dgm:t>
        <a:bodyPr/>
        <a:lstStyle/>
        <a:p>
          <a:r>
            <a:rPr lang="de-DE" sz="1800" b="0" i="0" dirty="0">
              <a:latin typeface="Calibri Light" panose="020F0302020204030204" pitchFamily="34" charset="0"/>
              <a:cs typeface="Calibri Light" panose="020F0302020204030204" pitchFamily="34" charset="0"/>
            </a:rPr>
            <a:t>1. </a:t>
          </a:r>
        </a:p>
      </dgm:t>
    </dgm:pt>
    <dgm:pt modelId="{65EFD88C-470E-9843-9F8C-AAF97F16AAFF}" type="parTrans" cxnId="{34011EFD-C2ED-BD42-BEC4-9E94CA5C268D}">
      <dgm:prSet/>
      <dgm:spPr/>
      <dgm:t>
        <a:bodyPr/>
        <a:lstStyle/>
        <a:p>
          <a:endParaRPr lang="de-DE" sz="1800" b="0" i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3778A253-11E7-5644-86A2-B712A58C4321}" type="sibTrans" cxnId="{34011EFD-C2ED-BD42-BEC4-9E94CA5C268D}">
      <dgm:prSet/>
      <dgm:spPr/>
      <dgm:t>
        <a:bodyPr/>
        <a:lstStyle/>
        <a:p>
          <a:endParaRPr lang="de-DE" sz="1800" b="0" i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866BB295-219B-6D43-81EF-426A9ADFB2BC}">
      <dgm:prSet phldrT="[Text]" custT="1"/>
      <dgm:spPr/>
      <dgm:t>
        <a:bodyPr/>
        <a:lstStyle/>
        <a:p>
          <a:r>
            <a:rPr lang="de-DE" sz="1800" b="0" i="0" dirty="0">
              <a:latin typeface="Calibri Light" panose="020F0302020204030204" pitchFamily="34" charset="0"/>
              <a:cs typeface="Calibri Light" panose="020F0302020204030204" pitchFamily="34" charset="0"/>
            </a:rPr>
            <a:t>Organisatorische Voraussetzungen schaffen </a:t>
          </a:r>
        </a:p>
      </dgm:t>
    </dgm:pt>
    <dgm:pt modelId="{4FAF630A-9C2A-C645-B20E-BD3FEB1EDA68}" type="parTrans" cxnId="{07AEB648-263F-9246-B597-F096B39AFC82}">
      <dgm:prSet/>
      <dgm:spPr/>
      <dgm:t>
        <a:bodyPr/>
        <a:lstStyle/>
        <a:p>
          <a:endParaRPr lang="de-DE" sz="1800" b="0" i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F1FF62B8-931E-F244-82FB-3D7AC7665AFA}" type="sibTrans" cxnId="{07AEB648-263F-9246-B597-F096B39AFC82}">
      <dgm:prSet/>
      <dgm:spPr/>
      <dgm:t>
        <a:bodyPr/>
        <a:lstStyle/>
        <a:p>
          <a:endParaRPr lang="de-DE" sz="1800" b="0" i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AA825B86-64C3-874C-B2A8-EC1A7023786A}">
      <dgm:prSet phldrT="[Text]" custT="1"/>
      <dgm:spPr/>
      <dgm:t>
        <a:bodyPr/>
        <a:lstStyle/>
        <a:p>
          <a:r>
            <a:rPr lang="de-DE" sz="1800" b="0" i="0" dirty="0">
              <a:latin typeface="Calibri Light" panose="020F0302020204030204" pitchFamily="34" charset="0"/>
              <a:cs typeface="Calibri Light" panose="020F0302020204030204" pitchFamily="34" charset="0"/>
            </a:rPr>
            <a:t>2.</a:t>
          </a:r>
        </a:p>
      </dgm:t>
    </dgm:pt>
    <dgm:pt modelId="{88DE99F2-985B-6E4E-9A35-86DA9D152ED8}" type="parTrans" cxnId="{19E85693-DC03-0042-BF52-25DF6390FB04}">
      <dgm:prSet/>
      <dgm:spPr/>
      <dgm:t>
        <a:bodyPr/>
        <a:lstStyle/>
        <a:p>
          <a:endParaRPr lang="de-DE" sz="1800" b="0" i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7E8E45FA-BC77-1740-8395-2CA74713EB03}" type="sibTrans" cxnId="{19E85693-DC03-0042-BF52-25DF6390FB04}">
      <dgm:prSet/>
      <dgm:spPr/>
      <dgm:t>
        <a:bodyPr/>
        <a:lstStyle/>
        <a:p>
          <a:endParaRPr lang="de-DE" sz="1800" b="0" i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3EE94969-ED44-6248-8653-5495FCE5443C}">
      <dgm:prSet phldrT="[Text]" custT="1"/>
      <dgm:spPr/>
      <dgm:t>
        <a:bodyPr/>
        <a:lstStyle/>
        <a:p>
          <a:r>
            <a:rPr lang="de-DE" sz="1800" b="0" i="0" dirty="0">
              <a:latin typeface="Calibri Light" panose="020F0302020204030204" pitchFamily="34" charset="0"/>
              <a:cs typeface="Calibri Light" panose="020F0302020204030204" pitchFamily="34" charset="0"/>
            </a:rPr>
            <a:t>Analyse (Standortvoraussetzungen, bestehende Angebote, Leistungsträger, Nachfrage und strategische Analyse) </a:t>
          </a:r>
        </a:p>
      </dgm:t>
    </dgm:pt>
    <dgm:pt modelId="{85D43444-37AE-0749-A883-491FD0F2AA3E}" type="parTrans" cxnId="{AD3BB68A-C9B8-EB4A-BBC1-B4B795D850D7}">
      <dgm:prSet/>
      <dgm:spPr/>
      <dgm:t>
        <a:bodyPr/>
        <a:lstStyle/>
        <a:p>
          <a:endParaRPr lang="de-DE" sz="1800" b="0" i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A206FAFF-02FC-8C41-88BC-5846DE07EEAA}" type="sibTrans" cxnId="{AD3BB68A-C9B8-EB4A-BBC1-B4B795D850D7}">
      <dgm:prSet/>
      <dgm:spPr/>
      <dgm:t>
        <a:bodyPr/>
        <a:lstStyle/>
        <a:p>
          <a:endParaRPr lang="de-DE" sz="1800" b="0" i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2032A49A-2D78-A045-A833-13A08A11A3BF}">
      <dgm:prSet phldrT="[Text]" custT="1"/>
      <dgm:spPr/>
      <dgm:t>
        <a:bodyPr/>
        <a:lstStyle/>
        <a:p>
          <a:r>
            <a:rPr lang="de-DE" sz="1800" b="0" i="0" dirty="0">
              <a:latin typeface="Calibri Light" panose="020F0302020204030204" pitchFamily="34" charset="0"/>
              <a:cs typeface="Calibri Light" panose="020F0302020204030204" pitchFamily="34" charset="0"/>
            </a:rPr>
            <a:t>3.</a:t>
          </a:r>
        </a:p>
      </dgm:t>
    </dgm:pt>
    <dgm:pt modelId="{20FA9A4A-E931-B84F-B9F3-22631BCED15B}" type="parTrans" cxnId="{005FA4E1-E2EF-D04C-93F6-BA19D6D176E2}">
      <dgm:prSet/>
      <dgm:spPr/>
      <dgm:t>
        <a:bodyPr/>
        <a:lstStyle/>
        <a:p>
          <a:endParaRPr lang="de-DE" sz="1800" b="0" i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9EB17411-9475-C04E-9FE6-F9D79EA999DF}" type="sibTrans" cxnId="{005FA4E1-E2EF-D04C-93F6-BA19D6D176E2}">
      <dgm:prSet/>
      <dgm:spPr/>
      <dgm:t>
        <a:bodyPr/>
        <a:lstStyle/>
        <a:p>
          <a:endParaRPr lang="de-DE" sz="1800" b="0" i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D7A05979-5C5B-3A45-A6E5-7BBF6D7A7FCC}">
      <dgm:prSet phldrT="[Text]" custT="1"/>
      <dgm:spPr/>
      <dgm:t>
        <a:bodyPr/>
        <a:lstStyle/>
        <a:p>
          <a:r>
            <a:rPr lang="de-DE" sz="1800" b="0" i="0" dirty="0">
              <a:latin typeface="Calibri Light" panose="020F0302020204030204" pitchFamily="34" charset="0"/>
              <a:cs typeface="Calibri Light" panose="020F0302020204030204" pitchFamily="34" charset="0"/>
            </a:rPr>
            <a:t>Strategie</a:t>
          </a:r>
        </a:p>
      </dgm:t>
    </dgm:pt>
    <dgm:pt modelId="{C57934F6-BEC2-6A45-AEE2-791F6A99ED72}" type="parTrans" cxnId="{8763FB1E-BFFC-FE40-AF7D-F686F77FC6C5}">
      <dgm:prSet/>
      <dgm:spPr/>
      <dgm:t>
        <a:bodyPr/>
        <a:lstStyle/>
        <a:p>
          <a:endParaRPr lang="de-DE" sz="1800" b="0" i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1BAB13FC-394A-BD40-A597-A48CB8338755}" type="sibTrans" cxnId="{8763FB1E-BFFC-FE40-AF7D-F686F77FC6C5}">
      <dgm:prSet/>
      <dgm:spPr/>
      <dgm:t>
        <a:bodyPr/>
        <a:lstStyle/>
        <a:p>
          <a:endParaRPr lang="de-DE" sz="1800" b="0" i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031ACBE0-AFA2-1B45-B1F0-95D75D90108A}">
      <dgm:prSet phldrT="[Text]" custT="1"/>
      <dgm:spPr/>
      <dgm:t>
        <a:bodyPr/>
        <a:lstStyle/>
        <a:p>
          <a:r>
            <a:rPr lang="de-DE" sz="1800" b="0" i="0" dirty="0">
              <a:latin typeface="Calibri Light" panose="020F0302020204030204" pitchFamily="34" charset="0"/>
              <a:cs typeface="Calibri Light" panose="020F0302020204030204" pitchFamily="34" charset="0"/>
            </a:rPr>
            <a:t>4.</a:t>
          </a:r>
        </a:p>
      </dgm:t>
    </dgm:pt>
    <dgm:pt modelId="{532382C9-242B-C948-A1DB-D9F1E7F895D8}" type="parTrans" cxnId="{5B47873B-86DB-204C-BA6D-60E063B3D6DA}">
      <dgm:prSet/>
      <dgm:spPr/>
      <dgm:t>
        <a:bodyPr/>
        <a:lstStyle/>
        <a:p>
          <a:endParaRPr lang="de-DE" sz="1800" b="0" i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C05F6666-F9F0-BB45-A881-A6E444F0C6D7}" type="sibTrans" cxnId="{5B47873B-86DB-204C-BA6D-60E063B3D6DA}">
      <dgm:prSet/>
      <dgm:spPr/>
      <dgm:t>
        <a:bodyPr/>
        <a:lstStyle/>
        <a:p>
          <a:endParaRPr lang="de-DE" sz="1800" b="0" i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A1C6E389-0646-F44D-98DE-1AD555D2C87B}">
      <dgm:prSet phldrT="[Text]" custT="1"/>
      <dgm:spPr/>
      <dgm:t>
        <a:bodyPr/>
        <a:lstStyle/>
        <a:p>
          <a:r>
            <a:rPr lang="de-DE" sz="1800" b="0" i="0" dirty="0">
              <a:latin typeface="Calibri Light" panose="020F0302020204030204" pitchFamily="34" charset="0"/>
              <a:cs typeface="Calibri Light" panose="020F0302020204030204" pitchFamily="34" charset="0"/>
            </a:rPr>
            <a:t>Angebotsgestaltung</a:t>
          </a:r>
        </a:p>
      </dgm:t>
    </dgm:pt>
    <dgm:pt modelId="{B5C69316-9100-9142-B8C5-E3AB1A74BB31}" type="parTrans" cxnId="{D943DFA1-AEAF-AF4F-B08C-22A25CA49612}">
      <dgm:prSet/>
      <dgm:spPr/>
      <dgm:t>
        <a:bodyPr/>
        <a:lstStyle/>
        <a:p>
          <a:endParaRPr lang="de-DE" sz="1800" b="0" i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7B08C727-5F8D-3644-90E2-77AB1B9EAF78}" type="sibTrans" cxnId="{D943DFA1-AEAF-AF4F-B08C-22A25CA49612}">
      <dgm:prSet/>
      <dgm:spPr/>
      <dgm:t>
        <a:bodyPr/>
        <a:lstStyle/>
        <a:p>
          <a:endParaRPr lang="de-DE" sz="1800" b="0" i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FFF5CAAC-2003-EE48-81DA-9891CA22D5F4}">
      <dgm:prSet phldrT="[Text]" custT="1"/>
      <dgm:spPr/>
      <dgm:t>
        <a:bodyPr/>
        <a:lstStyle/>
        <a:p>
          <a:r>
            <a:rPr lang="de-DE" sz="1800" b="0" i="0" dirty="0">
              <a:latin typeface="Calibri Light" panose="020F0302020204030204" pitchFamily="34" charset="0"/>
              <a:cs typeface="Calibri Light" panose="020F0302020204030204" pitchFamily="34" charset="0"/>
            </a:rPr>
            <a:t>5.</a:t>
          </a:r>
        </a:p>
      </dgm:t>
    </dgm:pt>
    <dgm:pt modelId="{49B7601A-E75A-5848-8D05-E8B4E012242E}" type="parTrans" cxnId="{55FF1FCB-B89F-BB47-8F48-8746E905CC3D}">
      <dgm:prSet/>
      <dgm:spPr/>
      <dgm:t>
        <a:bodyPr/>
        <a:lstStyle/>
        <a:p>
          <a:endParaRPr lang="de-DE" sz="1800" b="0" i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18DD3D5F-9A48-2543-8398-8EBD2F028D55}" type="sibTrans" cxnId="{55FF1FCB-B89F-BB47-8F48-8746E905CC3D}">
      <dgm:prSet/>
      <dgm:spPr/>
      <dgm:t>
        <a:bodyPr/>
        <a:lstStyle/>
        <a:p>
          <a:endParaRPr lang="de-DE" sz="1800" b="0" i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86014F9B-B920-9143-8020-11860180A1F8}">
      <dgm:prSet phldrT="[Text]" custT="1"/>
      <dgm:spPr/>
      <dgm:t>
        <a:bodyPr/>
        <a:lstStyle/>
        <a:p>
          <a:r>
            <a:rPr lang="de-DE" sz="1800" b="0" i="0" dirty="0">
              <a:latin typeface="Calibri Light" panose="020F0302020204030204" pitchFamily="34" charset="0"/>
              <a:cs typeface="Calibri Light" panose="020F0302020204030204" pitchFamily="34" charset="0"/>
            </a:rPr>
            <a:t>Kommunikation</a:t>
          </a:r>
        </a:p>
      </dgm:t>
    </dgm:pt>
    <dgm:pt modelId="{AD40A2BE-5138-5441-B0F5-E159DFB51BB0}" type="parTrans" cxnId="{10D76678-009A-1F42-B3E1-4918F7EDC8FB}">
      <dgm:prSet/>
      <dgm:spPr/>
      <dgm:t>
        <a:bodyPr/>
        <a:lstStyle/>
        <a:p>
          <a:endParaRPr lang="de-DE" sz="1800" b="0" i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088506AC-D8B8-7649-BCA6-5F1A4E185EF1}" type="sibTrans" cxnId="{10D76678-009A-1F42-B3E1-4918F7EDC8FB}">
      <dgm:prSet/>
      <dgm:spPr/>
      <dgm:t>
        <a:bodyPr/>
        <a:lstStyle/>
        <a:p>
          <a:endParaRPr lang="de-DE" sz="1800" b="0" i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5339B3A3-F0C4-644A-8B51-F3BD2AB93022}">
      <dgm:prSet phldrT="[Text]" custT="1"/>
      <dgm:spPr/>
      <dgm:t>
        <a:bodyPr/>
        <a:lstStyle/>
        <a:p>
          <a:r>
            <a:rPr lang="de-DE" sz="1800" b="0" i="0">
              <a:latin typeface="Calibri Light" panose="020F0302020204030204" pitchFamily="34" charset="0"/>
              <a:cs typeface="Calibri Light" panose="020F0302020204030204" pitchFamily="34" charset="0"/>
            </a:rPr>
            <a:t>6. </a:t>
          </a:r>
          <a:endParaRPr lang="de-DE" sz="1800" b="0" i="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447DA409-1E91-324A-B129-E52FB7FB9E89}" type="parTrans" cxnId="{CD62B94A-E2ED-D440-81D7-ED47B6275E41}">
      <dgm:prSet/>
      <dgm:spPr/>
      <dgm:t>
        <a:bodyPr/>
        <a:lstStyle/>
        <a:p>
          <a:endParaRPr lang="de-DE" sz="1800" b="0" i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D0974510-FE0D-674A-B20C-B4688487D7CB}" type="sibTrans" cxnId="{CD62B94A-E2ED-D440-81D7-ED47B6275E41}">
      <dgm:prSet/>
      <dgm:spPr/>
      <dgm:t>
        <a:bodyPr/>
        <a:lstStyle/>
        <a:p>
          <a:endParaRPr lang="de-DE" sz="1800" b="0" i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E66E9451-545D-D84E-AF97-BD286009DCD4}">
      <dgm:prSet phldrT="[Text]" custT="1"/>
      <dgm:spPr/>
      <dgm:t>
        <a:bodyPr/>
        <a:lstStyle/>
        <a:p>
          <a:r>
            <a:rPr lang="de-DE" sz="1800" b="0" i="0" dirty="0">
              <a:latin typeface="Calibri Light" panose="020F0302020204030204" pitchFamily="34" charset="0"/>
              <a:cs typeface="Calibri Light" panose="020F0302020204030204" pitchFamily="34" charset="0"/>
            </a:rPr>
            <a:t>Wirkungsmessung </a:t>
          </a:r>
        </a:p>
      </dgm:t>
    </dgm:pt>
    <dgm:pt modelId="{51E88093-207C-0843-B195-1076D1F42D1D}" type="parTrans" cxnId="{B6CC9801-119F-C44F-9848-D13357A82225}">
      <dgm:prSet/>
      <dgm:spPr/>
      <dgm:t>
        <a:bodyPr/>
        <a:lstStyle/>
        <a:p>
          <a:endParaRPr lang="de-DE" sz="1800" b="0" i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2964EDFF-D98C-2C46-98D0-EA99DAC5187E}" type="sibTrans" cxnId="{B6CC9801-119F-C44F-9848-D13357A82225}">
      <dgm:prSet/>
      <dgm:spPr/>
      <dgm:t>
        <a:bodyPr/>
        <a:lstStyle/>
        <a:p>
          <a:endParaRPr lang="de-DE" sz="1800" b="0" i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B0E33EF4-3CD1-FD4A-B41A-C46E4A071709}" type="pres">
      <dgm:prSet presAssocID="{1785C827-FD68-204F-AD43-2E9A011BE7F2}" presName="linearFlow" presStyleCnt="0">
        <dgm:presLayoutVars>
          <dgm:dir/>
          <dgm:animLvl val="lvl"/>
          <dgm:resizeHandles val="exact"/>
        </dgm:presLayoutVars>
      </dgm:prSet>
      <dgm:spPr/>
    </dgm:pt>
    <dgm:pt modelId="{199B7D75-5F10-E94C-9551-EC4A1BA3EBE9}" type="pres">
      <dgm:prSet presAssocID="{A23667A0-58B7-6E47-BA0B-884C2515506E}" presName="composite" presStyleCnt="0"/>
      <dgm:spPr/>
    </dgm:pt>
    <dgm:pt modelId="{290C5662-FB48-3944-96BC-20A7054374CC}" type="pres">
      <dgm:prSet presAssocID="{A23667A0-58B7-6E47-BA0B-884C2515506E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B1CB8898-0F6C-3047-BEC5-394B7BCC3BF3}" type="pres">
      <dgm:prSet presAssocID="{A23667A0-58B7-6E47-BA0B-884C2515506E}" presName="descendantText" presStyleLbl="alignAcc1" presStyleIdx="0" presStyleCnt="6">
        <dgm:presLayoutVars>
          <dgm:bulletEnabled val="1"/>
        </dgm:presLayoutVars>
      </dgm:prSet>
      <dgm:spPr/>
    </dgm:pt>
    <dgm:pt modelId="{238A1CA9-D659-C244-B885-0586641FA522}" type="pres">
      <dgm:prSet presAssocID="{3778A253-11E7-5644-86A2-B712A58C4321}" presName="sp" presStyleCnt="0"/>
      <dgm:spPr/>
    </dgm:pt>
    <dgm:pt modelId="{99E4918B-61EE-1F45-8857-66B84BB747AE}" type="pres">
      <dgm:prSet presAssocID="{AA825B86-64C3-874C-B2A8-EC1A7023786A}" presName="composite" presStyleCnt="0"/>
      <dgm:spPr/>
    </dgm:pt>
    <dgm:pt modelId="{59C5E3A8-DDEE-664D-B6ED-9F1E129597F8}" type="pres">
      <dgm:prSet presAssocID="{AA825B86-64C3-874C-B2A8-EC1A7023786A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68468B95-396A-4749-B629-3FD3C6030D45}" type="pres">
      <dgm:prSet presAssocID="{AA825B86-64C3-874C-B2A8-EC1A7023786A}" presName="descendantText" presStyleLbl="alignAcc1" presStyleIdx="1" presStyleCnt="6">
        <dgm:presLayoutVars>
          <dgm:bulletEnabled val="1"/>
        </dgm:presLayoutVars>
      </dgm:prSet>
      <dgm:spPr/>
    </dgm:pt>
    <dgm:pt modelId="{D85C0A64-FADB-3D46-B095-6F0C4B4184E4}" type="pres">
      <dgm:prSet presAssocID="{7E8E45FA-BC77-1740-8395-2CA74713EB03}" presName="sp" presStyleCnt="0"/>
      <dgm:spPr/>
    </dgm:pt>
    <dgm:pt modelId="{175458D5-6D44-C64A-B183-3E248B1554CE}" type="pres">
      <dgm:prSet presAssocID="{2032A49A-2D78-A045-A833-13A08A11A3BF}" presName="composite" presStyleCnt="0"/>
      <dgm:spPr/>
    </dgm:pt>
    <dgm:pt modelId="{653F2B87-6FF6-7346-A9E4-E5599847F226}" type="pres">
      <dgm:prSet presAssocID="{2032A49A-2D78-A045-A833-13A08A11A3BF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8857CD55-4747-C14F-B49A-8E4A76186B6C}" type="pres">
      <dgm:prSet presAssocID="{2032A49A-2D78-A045-A833-13A08A11A3BF}" presName="descendantText" presStyleLbl="alignAcc1" presStyleIdx="2" presStyleCnt="6">
        <dgm:presLayoutVars>
          <dgm:bulletEnabled val="1"/>
        </dgm:presLayoutVars>
      </dgm:prSet>
      <dgm:spPr/>
    </dgm:pt>
    <dgm:pt modelId="{2A87AFF3-DBA2-E348-A226-918978ABB36D}" type="pres">
      <dgm:prSet presAssocID="{9EB17411-9475-C04E-9FE6-F9D79EA999DF}" presName="sp" presStyleCnt="0"/>
      <dgm:spPr/>
    </dgm:pt>
    <dgm:pt modelId="{E4B87279-A52B-EF47-88CE-EA7B71A17F78}" type="pres">
      <dgm:prSet presAssocID="{031ACBE0-AFA2-1B45-B1F0-95D75D90108A}" presName="composite" presStyleCnt="0"/>
      <dgm:spPr/>
    </dgm:pt>
    <dgm:pt modelId="{F79C348A-277B-FE4F-AB43-FDFD9EF1E330}" type="pres">
      <dgm:prSet presAssocID="{031ACBE0-AFA2-1B45-B1F0-95D75D90108A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6A001A41-08B1-4245-AE86-61F40CE0E251}" type="pres">
      <dgm:prSet presAssocID="{031ACBE0-AFA2-1B45-B1F0-95D75D90108A}" presName="descendantText" presStyleLbl="alignAcc1" presStyleIdx="3" presStyleCnt="6">
        <dgm:presLayoutVars>
          <dgm:bulletEnabled val="1"/>
        </dgm:presLayoutVars>
      </dgm:prSet>
      <dgm:spPr/>
    </dgm:pt>
    <dgm:pt modelId="{3CB3C3C7-8871-4441-A109-2503F834525E}" type="pres">
      <dgm:prSet presAssocID="{C05F6666-F9F0-BB45-A881-A6E444F0C6D7}" presName="sp" presStyleCnt="0"/>
      <dgm:spPr/>
    </dgm:pt>
    <dgm:pt modelId="{7904E580-A899-FA4F-9481-A573CEFD1EFD}" type="pres">
      <dgm:prSet presAssocID="{FFF5CAAC-2003-EE48-81DA-9891CA22D5F4}" presName="composite" presStyleCnt="0"/>
      <dgm:spPr/>
    </dgm:pt>
    <dgm:pt modelId="{1B54AFF1-371B-DA4F-BF08-BF972D063138}" type="pres">
      <dgm:prSet presAssocID="{FFF5CAAC-2003-EE48-81DA-9891CA22D5F4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40502A72-F080-2D4F-A70E-A23C9E211274}" type="pres">
      <dgm:prSet presAssocID="{FFF5CAAC-2003-EE48-81DA-9891CA22D5F4}" presName="descendantText" presStyleLbl="alignAcc1" presStyleIdx="4" presStyleCnt="6">
        <dgm:presLayoutVars>
          <dgm:bulletEnabled val="1"/>
        </dgm:presLayoutVars>
      </dgm:prSet>
      <dgm:spPr/>
    </dgm:pt>
    <dgm:pt modelId="{DACFA6B8-E14A-D44F-9B59-DBCC7C292580}" type="pres">
      <dgm:prSet presAssocID="{18DD3D5F-9A48-2543-8398-8EBD2F028D55}" presName="sp" presStyleCnt="0"/>
      <dgm:spPr/>
    </dgm:pt>
    <dgm:pt modelId="{E20A6BBD-1E27-3A49-8F1D-C372821C5C39}" type="pres">
      <dgm:prSet presAssocID="{5339B3A3-F0C4-644A-8B51-F3BD2AB93022}" presName="composite" presStyleCnt="0"/>
      <dgm:spPr/>
    </dgm:pt>
    <dgm:pt modelId="{947EF84C-47B4-8C4D-8B4E-F3F8329117D7}" type="pres">
      <dgm:prSet presAssocID="{5339B3A3-F0C4-644A-8B51-F3BD2AB93022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853A2145-5585-8245-A91C-2BE6A29EE7B0}" type="pres">
      <dgm:prSet presAssocID="{5339B3A3-F0C4-644A-8B51-F3BD2AB93022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DEACBB00-1B7D-E34B-B048-245E22AE3961}" type="presOf" srcId="{D7A05979-5C5B-3A45-A6E5-7BBF6D7A7FCC}" destId="{8857CD55-4747-C14F-B49A-8E4A76186B6C}" srcOrd="0" destOrd="0" presId="urn:microsoft.com/office/officeart/2005/8/layout/chevron2"/>
    <dgm:cxn modelId="{B6CC9801-119F-C44F-9848-D13357A82225}" srcId="{5339B3A3-F0C4-644A-8B51-F3BD2AB93022}" destId="{E66E9451-545D-D84E-AF97-BD286009DCD4}" srcOrd="0" destOrd="0" parTransId="{51E88093-207C-0843-B195-1076D1F42D1D}" sibTransId="{2964EDFF-D98C-2C46-98D0-EA99DAC5187E}"/>
    <dgm:cxn modelId="{DBD21E0C-8D65-B943-8A77-2CF77C75ECEB}" type="presOf" srcId="{AA825B86-64C3-874C-B2A8-EC1A7023786A}" destId="{59C5E3A8-DDEE-664D-B6ED-9F1E129597F8}" srcOrd="0" destOrd="0" presId="urn:microsoft.com/office/officeart/2005/8/layout/chevron2"/>
    <dgm:cxn modelId="{27EC611A-756D-DC42-A744-72464B67CEA5}" type="presOf" srcId="{FFF5CAAC-2003-EE48-81DA-9891CA22D5F4}" destId="{1B54AFF1-371B-DA4F-BF08-BF972D063138}" srcOrd="0" destOrd="0" presId="urn:microsoft.com/office/officeart/2005/8/layout/chevron2"/>
    <dgm:cxn modelId="{8763FB1E-BFFC-FE40-AF7D-F686F77FC6C5}" srcId="{2032A49A-2D78-A045-A833-13A08A11A3BF}" destId="{D7A05979-5C5B-3A45-A6E5-7BBF6D7A7FCC}" srcOrd="0" destOrd="0" parTransId="{C57934F6-BEC2-6A45-AEE2-791F6A99ED72}" sibTransId="{1BAB13FC-394A-BD40-A597-A48CB8338755}"/>
    <dgm:cxn modelId="{E1711832-40BC-8640-B659-6179B5CE51B4}" type="presOf" srcId="{3EE94969-ED44-6248-8653-5495FCE5443C}" destId="{68468B95-396A-4749-B629-3FD3C6030D45}" srcOrd="0" destOrd="0" presId="urn:microsoft.com/office/officeart/2005/8/layout/chevron2"/>
    <dgm:cxn modelId="{45118534-4945-084B-978B-57EB045F4C40}" type="presOf" srcId="{A1C6E389-0646-F44D-98DE-1AD555D2C87B}" destId="{6A001A41-08B1-4245-AE86-61F40CE0E251}" srcOrd="0" destOrd="0" presId="urn:microsoft.com/office/officeart/2005/8/layout/chevron2"/>
    <dgm:cxn modelId="{5B47873B-86DB-204C-BA6D-60E063B3D6DA}" srcId="{1785C827-FD68-204F-AD43-2E9A011BE7F2}" destId="{031ACBE0-AFA2-1B45-B1F0-95D75D90108A}" srcOrd="3" destOrd="0" parTransId="{532382C9-242B-C948-A1DB-D9F1E7F895D8}" sibTransId="{C05F6666-F9F0-BB45-A881-A6E444F0C6D7}"/>
    <dgm:cxn modelId="{07AEB648-263F-9246-B597-F096B39AFC82}" srcId="{A23667A0-58B7-6E47-BA0B-884C2515506E}" destId="{866BB295-219B-6D43-81EF-426A9ADFB2BC}" srcOrd="0" destOrd="0" parTransId="{4FAF630A-9C2A-C645-B20E-BD3FEB1EDA68}" sibTransId="{F1FF62B8-931E-F244-82FB-3D7AC7665AFA}"/>
    <dgm:cxn modelId="{CD62B94A-E2ED-D440-81D7-ED47B6275E41}" srcId="{1785C827-FD68-204F-AD43-2E9A011BE7F2}" destId="{5339B3A3-F0C4-644A-8B51-F3BD2AB93022}" srcOrd="5" destOrd="0" parTransId="{447DA409-1E91-324A-B129-E52FB7FB9E89}" sibTransId="{D0974510-FE0D-674A-B20C-B4688487D7CB}"/>
    <dgm:cxn modelId="{63B34C55-030C-5D46-AAFF-7FD67F6E7C0E}" type="presOf" srcId="{031ACBE0-AFA2-1B45-B1F0-95D75D90108A}" destId="{F79C348A-277B-FE4F-AB43-FDFD9EF1E330}" srcOrd="0" destOrd="0" presId="urn:microsoft.com/office/officeart/2005/8/layout/chevron2"/>
    <dgm:cxn modelId="{90A12F5B-68AE-4C47-9E02-6140464DF099}" type="presOf" srcId="{E66E9451-545D-D84E-AF97-BD286009DCD4}" destId="{853A2145-5585-8245-A91C-2BE6A29EE7B0}" srcOrd="0" destOrd="0" presId="urn:microsoft.com/office/officeart/2005/8/layout/chevron2"/>
    <dgm:cxn modelId="{10D76678-009A-1F42-B3E1-4918F7EDC8FB}" srcId="{FFF5CAAC-2003-EE48-81DA-9891CA22D5F4}" destId="{86014F9B-B920-9143-8020-11860180A1F8}" srcOrd="0" destOrd="0" parTransId="{AD40A2BE-5138-5441-B0F5-E159DFB51BB0}" sibTransId="{088506AC-D8B8-7649-BCA6-5F1A4E185EF1}"/>
    <dgm:cxn modelId="{AD3BB68A-C9B8-EB4A-BBC1-B4B795D850D7}" srcId="{AA825B86-64C3-874C-B2A8-EC1A7023786A}" destId="{3EE94969-ED44-6248-8653-5495FCE5443C}" srcOrd="0" destOrd="0" parTransId="{85D43444-37AE-0749-A883-491FD0F2AA3E}" sibTransId="{A206FAFF-02FC-8C41-88BC-5846DE07EEAA}"/>
    <dgm:cxn modelId="{2A773591-BD9E-E145-9C17-6010549E1117}" type="presOf" srcId="{86014F9B-B920-9143-8020-11860180A1F8}" destId="{40502A72-F080-2D4F-A70E-A23C9E211274}" srcOrd="0" destOrd="0" presId="urn:microsoft.com/office/officeart/2005/8/layout/chevron2"/>
    <dgm:cxn modelId="{19E85693-DC03-0042-BF52-25DF6390FB04}" srcId="{1785C827-FD68-204F-AD43-2E9A011BE7F2}" destId="{AA825B86-64C3-874C-B2A8-EC1A7023786A}" srcOrd="1" destOrd="0" parTransId="{88DE99F2-985B-6E4E-9A35-86DA9D152ED8}" sibTransId="{7E8E45FA-BC77-1740-8395-2CA74713EB03}"/>
    <dgm:cxn modelId="{5287E094-7685-C14E-B52D-483D5BB1C564}" type="presOf" srcId="{5339B3A3-F0C4-644A-8B51-F3BD2AB93022}" destId="{947EF84C-47B4-8C4D-8B4E-F3F8329117D7}" srcOrd="0" destOrd="0" presId="urn:microsoft.com/office/officeart/2005/8/layout/chevron2"/>
    <dgm:cxn modelId="{D943DFA1-AEAF-AF4F-B08C-22A25CA49612}" srcId="{031ACBE0-AFA2-1B45-B1F0-95D75D90108A}" destId="{A1C6E389-0646-F44D-98DE-1AD555D2C87B}" srcOrd="0" destOrd="0" parTransId="{B5C69316-9100-9142-B8C5-E3AB1A74BB31}" sibTransId="{7B08C727-5F8D-3644-90E2-77AB1B9EAF78}"/>
    <dgm:cxn modelId="{D66F3DC0-C10C-CE4D-90FB-D616A37790FB}" type="presOf" srcId="{A23667A0-58B7-6E47-BA0B-884C2515506E}" destId="{290C5662-FB48-3944-96BC-20A7054374CC}" srcOrd="0" destOrd="0" presId="urn:microsoft.com/office/officeart/2005/8/layout/chevron2"/>
    <dgm:cxn modelId="{55FF1FCB-B89F-BB47-8F48-8746E905CC3D}" srcId="{1785C827-FD68-204F-AD43-2E9A011BE7F2}" destId="{FFF5CAAC-2003-EE48-81DA-9891CA22D5F4}" srcOrd="4" destOrd="0" parTransId="{49B7601A-E75A-5848-8D05-E8B4E012242E}" sibTransId="{18DD3D5F-9A48-2543-8398-8EBD2F028D55}"/>
    <dgm:cxn modelId="{CD6CFDCC-6810-E143-B5EE-E8AEF610D3D3}" type="presOf" srcId="{2032A49A-2D78-A045-A833-13A08A11A3BF}" destId="{653F2B87-6FF6-7346-A9E4-E5599847F226}" srcOrd="0" destOrd="0" presId="urn:microsoft.com/office/officeart/2005/8/layout/chevron2"/>
    <dgm:cxn modelId="{58D03ED3-3E2F-434A-8997-82818555BA8C}" type="presOf" srcId="{1785C827-FD68-204F-AD43-2E9A011BE7F2}" destId="{B0E33EF4-3CD1-FD4A-B41A-C46E4A071709}" srcOrd="0" destOrd="0" presId="urn:microsoft.com/office/officeart/2005/8/layout/chevron2"/>
    <dgm:cxn modelId="{005FA4E1-E2EF-D04C-93F6-BA19D6D176E2}" srcId="{1785C827-FD68-204F-AD43-2E9A011BE7F2}" destId="{2032A49A-2D78-A045-A833-13A08A11A3BF}" srcOrd="2" destOrd="0" parTransId="{20FA9A4A-E931-B84F-B9F3-22631BCED15B}" sibTransId="{9EB17411-9475-C04E-9FE6-F9D79EA999DF}"/>
    <dgm:cxn modelId="{90C795F3-1AE6-CB43-8CED-7A6D98D91CA2}" type="presOf" srcId="{866BB295-219B-6D43-81EF-426A9ADFB2BC}" destId="{B1CB8898-0F6C-3047-BEC5-394B7BCC3BF3}" srcOrd="0" destOrd="0" presId="urn:microsoft.com/office/officeart/2005/8/layout/chevron2"/>
    <dgm:cxn modelId="{34011EFD-C2ED-BD42-BEC4-9E94CA5C268D}" srcId="{1785C827-FD68-204F-AD43-2E9A011BE7F2}" destId="{A23667A0-58B7-6E47-BA0B-884C2515506E}" srcOrd="0" destOrd="0" parTransId="{65EFD88C-470E-9843-9F8C-AAF97F16AAFF}" sibTransId="{3778A253-11E7-5644-86A2-B712A58C4321}"/>
    <dgm:cxn modelId="{053DE0F3-8456-CC43-9B35-69DBFCA4A741}" type="presParOf" srcId="{B0E33EF4-3CD1-FD4A-B41A-C46E4A071709}" destId="{199B7D75-5F10-E94C-9551-EC4A1BA3EBE9}" srcOrd="0" destOrd="0" presId="urn:microsoft.com/office/officeart/2005/8/layout/chevron2"/>
    <dgm:cxn modelId="{A5CE9425-9C8E-1946-B89F-DC42F511F105}" type="presParOf" srcId="{199B7D75-5F10-E94C-9551-EC4A1BA3EBE9}" destId="{290C5662-FB48-3944-96BC-20A7054374CC}" srcOrd="0" destOrd="0" presId="urn:microsoft.com/office/officeart/2005/8/layout/chevron2"/>
    <dgm:cxn modelId="{7CBDCED3-1DD3-1F42-ABD0-7829D0570CE5}" type="presParOf" srcId="{199B7D75-5F10-E94C-9551-EC4A1BA3EBE9}" destId="{B1CB8898-0F6C-3047-BEC5-394B7BCC3BF3}" srcOrd="1" destOrd="0" presId="urn:microsoft.com/office/officeart/2005/8/layout/chevron2"/>
    <dgm:cxn modelId="{104F3BE5-D4F7-6448-8927-5D9E138F6D8B}" type="presParOf" srcId="{B0E33EF4-3CD1-FD4A-B41A-C46E4A071709}" destId="{238A1CA9-D659-C244-B885-0586641FA522}" srcOrd="1" destOrd="0" presId="urn:microsoft.com/office/officeart/2005/8/layout/chevron2"/>
    <dgm:cxn modelId="{8CA1B75C-359D-4049-83B1-A005C37AF96A}" type="presParOf" srcId="{B0E33EF4-3CD1-FD4A-B41A-C46E4A071709}" destId="{99E4918B-61EE-1F45-8857-66B84BB747AE}" srcOrd="2" destOrd="0" presId="urn:microsoft.com/office/officeart/2005/8/layout/chevron2"/>
    <dgm:cxn modelId="{FB2E0418-E382-4748-8E1B-6A685E2A6800}" type="presParOf" srcId="{99E4918B-61EE-1F45-8857-66B84BB747AE}" destId="{59C5E3A8-DDEE-664D-B6ED-9F1E129597F8}" srcOrd="0" destOrd="0" presId="urn:microsoft.com/office/officeart/2005/8/layout/chevron2"/>
    <dgm:cxn modelId="{1D380914-0C25-7F4B-948F-EE94929D3DC9}" type="presParOf" srcId="{99E4918B-61EE-1F45-8857-66B84BB747AE}" destId="{68468B95-396A-4749-B629-3FD3C6030D45}" srcOrd="1" destOrd="0" presId="urn:microsoft.com/office/officeart/2005/8/layout/chevron2"/>
    <dgm:cxn modelId="{ACE1396F-4E8F-1D4C-B510-6C469C58E7AF}" type="presParOf" srcId="{B0E33EF4-3CD1-FD4A-B41A-C46E4A071709}" destId="{D85C0A64-FADB-3D46-B095-6F0C4B4184E4}" srcOrd="3" destOrd="0" presId="urn:microsoft.com/office/officeart/2005/8/layout/chevron2"/>
    <dgm:cxn modelId="{0405ABA0-B20E-A34A-A677-6F8665E9522F}" type="presParOf" srcId="{B0E33EF4-3CD1-FD4A-B41A-C46E4A071709}" destId="{175458D5-6D44-C64A-B183-3E248B1554CE}" srcOrd="4" destOrd="0" presId="urn:microsoft.com/office/officeart/2005/8/layout/chevron2"/>
    <dgm:cxn modelId="{EC2229E2-DAA3-C54E-9A60-884A10031897}" type="presParOf" srcId="{175458D5-6D44-C64A-B183-3E248B1554CE}" destId="{653F2B87-6FF6-7346-A9E4-E5599847F226}" srcOrd="0" destOrd="0" presId="urn:microsoft.com/office/officeart/2005/8/layout/chevron2"/>
    <dgm:cxn modelId="{EDDDD185-5411-2242-9FA8-CF7E689B878C}" type="presParOf" srcId="{175458D5-6D44-C64A-B183-3E248B1554CE}" destId="{8857CD55-4747-C14F-B49A-8E4A76186B6C}" srcOrd="1" destOrd="0" presId="urn:microsoft.com/office/officeart/2005/8/layout/chevron2"/>
    <dgm:cxn modelId="{28F59143-751D-1141-A778-853026CA87A3}" type="presParOf" srcId="{B0E33EF4-3CD1-FD4A-B41A-C46E4A071709}" destId="{2A87AFF3-DBA2-E348-A226-918978ABB36D}" srcOrd="5" destOrd="0" presId="urn:microsoft.com/office/officeart/2005/8/layout/chevron2"/>
    <dgm:cxn modelId="{56991924-0C87-314B-A09A-E1A6D3B081F4}" type="presParOf" srcId="{B0E33EF4-3CD1-FD4A-B41A-C46E4A071709}" destId="{E4B87279-A52B-EF47-88CE-EA7B71A17F78}" srcOrd="6" destOrd="0" presId="urn:microsoft.com/office/officeart/2005/8/layout/chevron2"/>
    <dgm:cxn modelId="{003D3EA0-859E-DD46-A1FA-1077296BB1A5}" type="presParOf" srcId="{E4B87279-A52B-EF47-88CE-EA7B71A17F78}" destId="{F79C348A-277B-FE4F-AB43-FDFD9EF1E330}" srcOrd="0" destOrd="0" presId="urn:microsoft.com/office/officeart/2005/8/layout/chevron2"/>
    <dgm:cxn modelId="{9D10C26D-3026-8B48-8872-B687D11BE6EA}" type="presParOf" srcId="{E4B87279-A52B-EF47-88CE-EA7B71A17F78}" destId="{6A001A41-08B1-4245-AE86-61F40CE0E251}" srcOrd="1" destOrd="0" presId="urn:microsoft.com/office/officeart/2005/8/layout/chevron2"/>
    <dgm:cxn modelId="{330B29E3-A2D7-F34A-9AD7-41B67747059C}" type="presParOf" srcId="{B0E33EF4-3CD1-FD4A-B41A-C46E4A071709}" destId="{3CB3C3C7-8871-4441-A109-2503F834525E}" srcOrd="7" destOrd="0" presId="urn:microsoft.com/office/officeart/2005/8/layout/chevron2"/>
    <dgm:cxn modelId="{9FFE99DB-80B6-1043-85B6-2757CC681FF1}" type="presParOf" srcId="{B0E33EF4-3CD1-FD4A-B41A-C46E4A071709}" destId="{7904E580-A899-FA4F-9481-A573CEFD1EFD}" srcOrd="8" destOrd="0" presId="urn:microsoft.com/office/officeart/2005/8/layout/chevron2"/>
    <dgm:cxn modelId="{647E98BF-EBA9-7140-8764-E0AAA04E6CCD}" type="presParOf" srcId="{7904E580-A899-FA4F-9481-A573CEFD1EFD}" destId="{1B54AFF1-371B-DA4F-BF08-BF972D063138}" srcOrd="0" destOrd="0" presId="urn:microsoft.com/office/officeart/2005/8/layout/chevron2"/>
    <dgm:cxn modelId="{0E227B7B-C85B-0A43-A2BF-5D9F758ACDC2}" type="presParOf" srcId="{7904E580-A899-FA4F-9481-A573CEFD1EFD}" destId="{40502A72-F080-2D4F-A70E-A23C9E211274}" srcOrd="1" destOrd="0" presId="urn:microsoft.com/office/officeart/2005/8/layout/chevron2"/>
    <dgm:cxn modelId="{F053E3C0-B179-184A-928D-FFE3CC0E827F}" type="presParOf" srcId="{B0E33EF4-3CD1-FD4A-B41A-C46E4A071709}" destId="{DACFA6B8-E14A-D44F-9B59-DBCC7C292580}" srcOrd="9" destOrd="0" presId="urn:microsoft.com/office/officeart/2005/8/layout/chevron2"/>
    <dgm:cxn modelId="{85A27EEB-BEAB-364F-8C34-AC1345532B39}" type="presParOf" srcId="{B0E33EF4-3CD1-FD4A-B41A-C46E4A071709}" destId="{E20A6BBD-1E27-3A49-8F1D-C372821C5C39}" srcOrd="10" destOrd="0" presId="urn:microsoft.com/office/officeart/2005/8/layout/chevron2"/>
    <dgm:cxn modelId="{8563D690-81EF-1C47-A0D8-468CAACB41C1}" type="presParOf" srcId="{E20A6BBD-1E27-3A49-8F1D-C372821C5C39}" destId="{947EF84C-47B4-8C4D-8B4E-F3F8329117D7}" srcOrd="0" destOrd="0" presId="urn:microsoft.com/office/officeart/2005/8/layout/chevron2"/>
    <dgm:cxn modelId="{B2162646-3897-E04B-833A-83518BD2C3B5}" type="presParOf" srcId="{E20A6BBD-1E27-3A49-8F1D-C372821C5C39}" destId="{853A2145-5585-8245-A91C-2BE6A29EE7B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5AFBC5-1EBA-134D-ACC0-401E51A8DA7C}">
      <dsp:nvSpPr>
        <dsp:cNvPr id="0" name=""/>
        <dsp:cNvSpPr/>
      </dsp:nvSpPr>
      <dsp:spPr>
        <a:xfrm>
          <a:off x="2981095" y="673"/>
          <a:ext cx="1710173" cy="1710173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latin typeface="Calibri" panose="020F0502020204030204" pitchFamily="34" charset="0"/>
              <a:cs typeface="Calibri" panose="020F0502020204030204" pitchFamily="34" charset="0"/>
            </a:rPr>
            <a:t>viele Leistungs-träger</a:t>
          </a:r>
        </a:p>
      </dsp:txBody>
      <dsp:txXfrm>
        <a:off x="3231544" y="251122"/>
        <a:ext cx="1209275" cy="1209275"/>
      </dsp:txXfrm>
    </dsp:sp>
    <dsp:sp modelId="{BC1E3A04-1522-4043-A532-7EA8C35CF182}">
      <dsp:nvSpPr>
        <dsp:cNvPr id="0" name=""/>
        <dsp:cNvSpPr/>
      </dsp:nvSpPr>
      <dsp:spPr>
        <a:xfrm rot="3600000">
          <a:off x="4244383" y="1668775"/>
          <a:ext cx="455625" cy="577183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600" kern="1200"/>
        </a:p>
      </dsp:txBody>
      <dsp:txXfrm>
        <a:off x="4278555" y="1725025"/>
        <a:ext cx="318938" cy="346309"/>
      </dsp:txXfrm>
    </dsp:sp>
    <dsp:sp modelId="{1BEC62CD-94A6-604E-952E-B4C4E7B89C45}">
      <dsp:nvSpPr>
        <dsp:cNvPr id="0" name=""/>
        <dsp:cNvSpPr/>
      </dsp:nvSpPr>
      <dsp:spPr>
        <a:xfrm>
          <a:off x="4266017" y="2226223"/>
          <a:ext cx="1710173" cy="1710173"/>
        </a:xfrm>
        <a:prstGeom prst="ellipse">
          <a:avLst/>
        </a:prstGeom>
        <a:solidFill>
          <a:srgbClr val="94209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i="0" kern="1200" dirty="0">
              <a:latin typeface="Calibri Light" panose="020F0302020204030204" pitchFamily="34" charset="0"/>
              <a:cs typeface="Calibri Light" panose="020F0302020204030204" pitchFamily="34" charset="0"/>
            </a:rPr>
            <a:t>schwer messbare Ziele</a:t>
          </a:r>
        </a:p>
      </dsp:txBody>
      <dsp:txXfrm>
        <a:off x="4516466" y="2476672"/>
        <a:ext cx="1209275" cy="1209275"/>
      </dsp:txXfrm>
    </dsp:sp>
    <dsp:sp modelId="{08EC344B-D534-8D44-8A54-4C83035938FA}">
      <dsp:nvSpPr>
        <dsp:cNvPr id="0" name=""/>
        <dsp:cNvSpPr/>
      </dsp:nvSpPr>
      <dsp:spPr>
        <a:xfrm rot="10800000">
          <a:off x="3621264" y="2792718"/>
          <a:ext cx="455625" cy="577183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600" kern="1200"/>
        </a:p>
      </dsp:txBody>
      <dsp:txXfrm rot="10800000">
        <a:off x="3757951" y="2908155"/>
        <a:ext cx="318938" cy="346309"/>
      </dsp:txXfrm>
    </dsp:sp>
    <dsp:sp modelId="{E4E8A6FB-9A01-C749-B77F-BD3449889038}">
      <dsp:nvSpPr>
        <dsp:cNvPr id="0" name=""/>
        <dsp:cNvSpPr/>
      </dsp:nvSpPr>
      <dsp:spPr>
        <a:xfrm>
          <a:off x="1696174" y="2226223"/>
          <a:ext cx="1710173" cy="1710173"/>
        </a:xfrm>
        <a:prstGeom prst="ellipse">
          <a:avLst/>
        </a:prstGeom>
        <a:solidFill>
          <a:srgbClr val="008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i="0" kern="1200" dirty="0">
              <a:latin typeface="Calibri Light" panose="020F0302020204030204" pitchFamily="34" charset="0"/>
              <a:cs typeface="Calibri Light" panose="020F0302020204030204" pitchFamily="34" charset="0"/>
            </a:rPr>
            <a:t>≠ Nachhaltig-</a:t>
          </a:r>
          <a:r>
            <a:rPr lang="de-DE" sz="1800" b="0" i="0" kern="1200" dirty="0" err="1">
              <a:latin typeface="Calibri Light" panose="020F0302020204030204" pitchFamily="34" charset="0"/>
              <a:cs typeface="Calibri Light" panose="020F0302020204030204" pitchFamily="34" charset="0"/>
            </a:rPr>
            <a:t>keits</a:t>
          </a:r>
          <a:r>
            <a:rPr lang="de-DE" sz="1800" b="0" i="0" kern="1200" dirty="0">
              <a:latin typeface="Calibri Light" panose="020F0302020204030204" pitchFamily="34" charset="0"/>
              <a:cs typeface="Calibri Light" panose="020F0302020204030204" pitchFamily="34" charset="0"/>
            </a:rPr>
            <a:t>-verständnis</a:t>
          </a:r>
        </a:p>
      </dsp:txBody>
      <dsp:txXfrm>
        <a:off x="1946623" y="2476672"/>
        <a:ext cx="1209275" cy="1209275"/>
      </dsp:txXfrm>
    </dsp:sp>
    <dsp:sp modelId="{B37FF22B-3CAC-164F-B1B4-7CA0DFCD0121}">
      <dsp:nvSpPr>
        <dsp:cNvPr id="0" name=""/>
        <dsp:cNvSpPr/>
      </dsp:nvSpPr>
      <dsp:spPr>
        <a:xfrm rot="18000000">
          <a:off x="2959461" y="1691110"/>
          <a:ext cx="455625" cy="577183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600" kern="1200"/>
        </a:p>
      </dsp:txBody>
      <dsp:txXfrm>
        <a:off x="2993633" y="1865734"/>
        <a:ext cx="318938" cy="3463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B74D03-C199-994C-848F-FB780B539EEF}">
      <dsp:nvSpPr>
        <dsp:cNvPr id="0" name=""/>
        <dsp:cNvSpPr/>
      </dsp:nvSpPr>
      <dsp:spPr>
        <a:xfrm>
          <a:off x="2246886" y="183351"/>
          <a:ext cx="3638818" cy="1263713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D934EE-E5AA-684A-91D5-5D2D65CD99B4}">
      <dsp:nvSpPr>
        <dsp:cNvPr id="0" name=""/>
        <dsp:cNvSpPr/>
      </dsp:nvSpPr>
      <dsp:spPr>
        <a:xfrm>
          <a:off x="3719338" y="3277757"/>
          <a:ext cx="705197" cy="451326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8FDD49-0893-8F4D-800B-2B4C355DE5D5}">
      <dsp:nvSpPr>
        <dsp:cNvPr id="0" name=""/>
        <dsp:cNvSpPr/>
      </dsp:nvSpPr>
      <dsp:spPr>
        <a:xfrm>
          <a:off x="1263632" y="3667026"/>
          <a:ext cx="5616609" cy="846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b="0" i="0" kern="1200" dirty="0">
              <a:latin typeface="Calibri Light" panose="020F0302020204030204" pitchFamily="34" charset="0"/>
              <a:cs typeface="Calibri Light" panose="020F0302020204030204" pitchFamily="34" charset="0"/>
            </a:rPr>
            <a:t>Erfolgreiche nachhaltige Angebote freudvoll gestalten </a:t>
          </a:r>
        </a:p>
      </dsp:txBody>
      <dsp:txXfrm>
        <a:off x="1263632" y="3667026"/>
        <a:ext cx="5616609" cy="846236"/>
      </dsp:txXfrm>
    </dsp:sp>
    <dsp:sp modelId="{F27B6886-35EE-824F-95B0-AF8137ED2916}">
      <dsp:nvSpPr>
        <dsp:cNvPr id="0" name=""/>
        <dsp:cNvSpPr/>
      </dsp:nvSpPr>
      <dsp:spPr>
        <a:xfrm>
          <a:off x="3569836" y="1544664"/>
          <a:ext cx="1269355" cy="126935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i="0" kern="1200" dirty="0" err="1">
              <a:latin typeface="Calibri Light" panose="020F0302020204030204" pitchFamily="34" charset="0"/>
              <a:cs typeface="Calibri Light" panose="020F0302020204030204" pitchFamily="34" charset="0"/>
            </a:rPr>
            <a:t>Nachhal-tigkeit</a:t>
          </a:r>
          <a:r>
            <a:rPr lang="de-DE" sz="1000" kern="1200" dirty="0"/>
            <a:t> </a:t>
          </a:r>
        </a:p>
      </dsp:txBody>
      <dsp:txXfrm>
        <a:off x="3755729" y="1730557"/>
        <a:ext cx="897569" cy="897569"/>
      </dsp:txXfrm>
    </dsp:sp>
    <dsp:sp modelId="{DCF28C89-3545-CC47-84B2-3C7D81D51FED}">
      <dsp:nvSpPr>
        <dsp:cNvPr id="0" name=""/>
        <dsp:cNvSpPr/>
      </dsp:nvSpPr>
      <dsp:spPr>
        <a:xfrm>
          <a:off x="2520504" y="504209"/>
          <a:ext cx="1551431" cy="1445668"/>
        </a:xfrm>
        <a:prstGeom prst="ellipse">
          <a:avLst/>
        </a:prstGeom>
        <a:gradFill rotWithShape="0">
          <a:gsLst>
            <a:gs pos="0">
              <a:schemeClr val="accent2">
                <a:hueOff val="-7200000"/>
                <a:satOff val="-25001"/>
                <a:lumOff val="30001"/>
                <a:alphaOff val="0"/>
                <a:shade val="51000"/>
                <a:satMod val="130000"/>
              </a:schemeClr>
            </a:gs>
            <a:gs pos="80000">
              <a:schemeClr val="accent2">
                <a:hueOff val="-7200000"/>
                <a:satOff val="-25001"/>
                <a:lumOff val="30001"/>
                <a:alphaOff val="0"/>
                <a:shade val="93000"/>
                <a:satMod val="130000"/>
              </a:schemeClr>
            </a:gs>
            <a:gs pos="100000">
              <a:schemeClr val="accent2">
                <a:hueOff val="-7200000"/>
                <a:satOff val="-25001"/>
                <a:lumOff val="30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i="0" kern="1200" dirty="0">
              <a:latin typeface="Calibri Light" panose="020F0302020204030204" pitchFamily="34" charset="0"/>
              <a:cs typeface="Calibri Light" panose="020F0302020204030204" pitchFamily="34" charset="0"/>
            </a:rPr>
            <a:t>Innovation</a:t>
          </a:r>
        </a:p>
      </dsp:txBody>
      <dsp:txXfrm>
        <a:off x="2747706" y="715922"/>
        <a:ext cx="1097027" cy="1022242"/>
      </dsp:txXfrm>
    </dsp:sp>
    <dsp:sp modelId="{E8FBF2A8-E625-3F49-8037-2BFAA5831CF3}">
      <dsp:nvSpPr>
        <dsp:cNvPr id="0" name=""/>
        <dsp:cNvSpPr/>
      </dsp:nvSpPr>
      <dsp:spPr>
        <a:xfrm>
          <a:off x="3959105" y="285463"/>
          <a:ext cx="1269355" cy="1269355"/>
        </a:xfrm>
        <a:prstGeom prst="ellipse">
          <a:avLst/>
        </a:prstGeom>
        <a:gradFill rotWithShape="0">
          <a:gsLst>
            <a:gs pos="0">
              <a:schemeClr val="accent2">
                <a:hueOff val="-14400000"/>
                <a:satOff val="-50003"/>
                <a:lumOff val="60001"/>
                <a:alphaOff val="0"/>
                <a:shade val="51000"/>
                <a:satMod val="130000"/>
              </a:schemeClr>
            </a:gs>
            <a:gs pos="80000">
              <a:schemeClr val="accent2">
                <a:hueOff val="-14400000"/>
                <a:satOff val="-50003"/>
                <a:lumOff val="60001"/>
                <a:alphaOff val="0"/>
                <a:shade val="93000"/>
                <a:satMod val="130000"/>
              </a:schemeClr>
            </a:gs>
            <a:gs pos="100000">
              <a:schemeClr val="accent2">
                <a:hueOff val="-14400000"/>
                <a:satOff val="-50003"/>
                <a:lumOff val="60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i="0" kern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Erlebnis</a:t>
          </a:r>
        </a:p>
      </dsp:txBody>
      <dsp:txXfrm>
        <a:off x="4144998" y="471356"/>
        <a:ext cx="897569" cy="897569"/>
      </dsp:txXfrm>
    </dsp:sp>
    <dsp:sp modelId="{1DA7615B-965B-7546-B0AA-523A2EBB2E16}">
      <dsp:nvSpPr>
        <dsp:cNvPr id="0" name=""/>
        <dsp:cNvSpPr/>
      </dsp:nvSpPr>
      <dsp:spPr>
        <a:xfrm>
          <a:off x="2097384" y="28207"/>
          <a:ext cx="3949105" cy="315928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0C5662-FB48-3944-96BC-20A7054374CC}">
      <dsp:nvSpPr>
        <dsp:cNvPr id="0" name=""/>
        <dsp:cNvSpPr/>
      </dsp:nvSpPr>
      <dsp:spPr>
        <a:xfrm rot="5400000">
          <a:off x="-124995" y="128983"/>
          <a:ext cx="833301" cy="583311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i="0" kern="1200" dirty="0">
              <a:latin typeface="Calibri Light" panose="020F0302020204030204" pitchFamily="34" charset="0"/>
              <a:cs typeface="Calibri Light" panose="020F0302020204030204" pitchFamily="34" charset="0"/>
            </a:rPr>
            <a:t>1. </a:t>
          </a:r>
        </a:p>
      </dsp:txBody>
      <dsp:txXfrm rot="-5400000">
        <a:off x="1" y="295644"/>
        <a:ext cx="583311" cy="249990"/>
      </dsp:txXfrm>
    </dsp:sp>
    <dsp:sp modelId="{B1CB8898-0F6C-3047-BEC5-394B7BCC3BF3}">
      <dsp:nvSpPr>
        <dsp:cNvPr id="0" name=""/>
        <dsp:cNvSpPr/>
      </dsp:nvSpPr>
      <dsp:spPr>
        <a:xfrm rot="5400000">
          <a:off x="4092627" y="-3505328"/>
          <a:ext cx="541930" cy="75605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b="0" i="0" kern="1200" dirty="0">
              <a:latin typeface="Calibri Light" panose="020F0302020204030204" pitchFamily="34" charset="0"/>
              <a:cs typeface="Calibri Light" panose="020F0302020204030204" pitchFamily="34" charset="0"/>
            </a:rPr>
            <a:t>Organisatorische Voraussetzungen schaffen </a:t>
          </a:r>
        </a:p>
      </dsp:txBody>
      <dsp:txXfrm rot="-5400000">
        <a:off x="583311" y="30443"/>
        <a:ext cx="7534108" cy="489020"/>
      </dsp:txXfrm>
    </dsp:sp>
    <dsp:sp modelId="{59C5E3A8-DDEE-664D-B6ED-9F1E129597F8}">
      <dsp:nvSpPr>
        <dsp:cNvPr id="0" name=""/>
        <dsp:cNvSpPr/>
      </dsp:nvSpPr>
      <dsp:spPr>
        <a:xfrm rot="5400000">
          <a:off x="-124995" y="863380"/>
          <a:ext cx="833301" cy="583311"/>
        </a:xfrm>
        <a:prstGeom prst="chevron">
          <a:avLst/>
        </a:prstGeom>
        <a:solidFill>
          <a:schemeClr val="accent5">
            <a:hueOff val="651405"/>
            <a:satOff val="2239"/>
            <a:lumOff val="-10745"/>
            <a:alphaOff val="0"/>
          </a:schemeClr>
        </a:solidFill>
        <a:ln w="25400" cap="flat" cmpd="sng" algn="ctr">
          <a:solidFill>
            <a:schemeClr val="accent5">
              <a:hueOff val="651405"/>
              <a:satOff val="2239"/>
              <a:lumOff val="-10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i="0" kern="1200" dirty="0">
              <a:latin typeface="Calibri Light" panose="020F0302020204030204" pitchFamily="34" charset="0"/>
              <a:cs typeface="Calibri Light" panose="020F0302020204030204" pitchFamily="34" charset="0"/>
            </a:rPr>
            <a:t>2.</a:t>
          </a:r>
        </a:p>
      </dsp:txBody>
      <dsp:txXfrm rot="-5400000">
        <a:off x="1" y="1030041"/>
        <a:ext cx="583311" cy="249990"/>
      </dsp:txXfrm>
    </dsp:sp>
    <dsp:sp modelId="{68468B95-396A-4749-B629-3FD3C6030D45}">
      <dsp:nvSpPr>
        <dsp:cNvPr id="0" name=""/>
        <dsp:cNvSpPr/>
      </dsp:nvSpPr>
      <dsp:spPr>
        <a:xfrm rot="5400000">
          <a:off x="4092770" y="-2771073"/>
          <a:ext cx="541646" cy="75605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651405"/>
              <a:satOff val="2239"/>
              <a:lumOff val="-10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b="0" i="0" kern="1200" dirty="0">
              <a:latin typeface="Calibri Light" panose="020F0302020204030204" pitchFamily="34" charset="0"/>
              <a:cs typeface="Calibri Light" panose="020F0302020204030204" pitchFamily="34" charset="0"/>
            </a:rPr>
            <a:t>Analyse (Standortvoraussetzungen, bestehende Angebote, Leistungsträger, Nachfrage und strategische Analyse) </a:t>
          </a:r>
        </a:p>
      </dsp:txBody>
      <dsp:txXfrm rot="-5400000">
        <a:off x="583312" y="764826"/>
        <a:ext cx="7534122" cy="488764"/>
      </dsp:txXfrm>
    </dsp:sp>
    <dsp:sp modelId="{653F2B87-6FF6-7346-A9E4-E5599847F226}">
      <dsp:nvSpPr>
        <dsp:cNvPr id="0" name=""/>
        <dsp:cNvSpPr/>
      </dsp:nvSpPr>
      <dsp:spPr>
        <a:xfrm rot="5400000">
          <a:off x="-124995" y="1597777"/>
          <a:ext cx="833301" cy="583311"/>
        </a:xfrm>
        <a:prstGeom prst="chevron">
          <a:avLst/>
        </a:prstGeom>
        <a:solidFill>
          <a:schemeClr val="accent5">
            <a:hueOff val="1302810"/>
            <a:satOff val="4478"/>
            <a:lumOff val="-21490"/>
            <a:alphaOff val="0"/>
          </a:schemeClr>
        </a:solidFill>
        <a:ln w="25400" cap="flat" cmpd="sng" algn="ctr">
          <a:solidFill>
            <a:schemeClr val="accent5">
              <a:hueOff val="1302810"/>
              <a:satOff val="4478"/>
              <a:lumOff val="-214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i="0" kern="1200" dirty="0">
              <a:latin typeface="Calibri Light" panose="020F0302020204030204" pitchFamily="34" charset="0"/>
              <a:cs typeface="Calibri Light" panose="020F0302020204030204" pitchFamily="34" charset="0"/>
            </a:rPr>
            <a:t>3.</a:t>
          </a:r>
        </a:p>
      </dsp:txBody>
      <dsp:txXfrm rot="-5400000">
        <a:off x="1" y="1764438"/>
        <a:ext cx="583311" cy="249990"/>
      </dsp:txXfrm>
    </dsp:sp>
    <dsp:sp modelId="{8857CD55-4747-C14F-B49A-8E4A76186B6C}">
      <dsp:nvSpPr>
        <dsp:cNvPr id="0" name=""/>
        <dsp:cNvSpPr/>
      </dsp:nvSpPr>
      <dsp:spPr>
        <a:xfrm rot="5400000">
          <a:off x="4092770" y="-2036676"/>
          <a:ext cx="541646" cy="75605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1302810"/>
              <a:satOff val="4478"/>
              <a:lumOff val="-214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b="0" i="0" kern="1200" dirty="0">
              <a:latin typeface="Calibri Light" panose="020F0302020204030204" pitchFamily="34" charset="0"/>
              <a:cs typeface="Calibri Light" panose="020F0302020204030204" pitchFamily="34" charset="0"/>
            </a:rPr>
            <a:t>Strategie</a:t>
          </a:r>
        </a:p>
      </dsp:txBody>
      <dsp:txXfrm rot="-5400000">
        <a:off x="583312" y="1499223"/>
        <a:ext cx="7534122" cy="488764"/>
      </dsp:txXfrm>
    </dsp:sp>
    <dsp:sp modelId="{F79C348A-277B-FE4F-AB43-FDFD9EF1E330}">
      <dsp:nvSpPr>
        <dsp:cNvPr id="0" name=""/>
        <dsp:cNvSpPr/>
      </dsp:nvSpPr>
      <dsp:spPr>
        <a:xfrm rot="5400000">
          <a:off x="-124995" y="2332174"/>
          <a:ext cx="833301" cy="583311"/>
        </a:xfrm>
        <a:prstGeom prst="chevron">
          <a:avLst/>
        </a:prstGeom>
        <a:solidFill>
          <a:schemeClr val="accent5">
            <a:hueOff val="1954216"/>
            <a:satOff val="6718"/>
            <a:lumOff val="-32236"/>
            <a:alphaOff val="0"/>
          </a:schemeClr>
        </a:solidFill>
        <a:ln w="25400" cap="flat" cmpd="sng" algn="ctr">
          <a:solidFill>
            <a:schemeClr val="accent5">
              <a:hueOff val="1954216"/>
              <a:satOff val="6718"/>
              <a:lumOff val="-322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i="0" kern="1200" dirty="0">
              <a:latin typeface="Calibri Light" panose="020F0302020204030204" pitchFamily="34" charset="0"/>
              <a:cs typeface="Calibri Light" panose="020F0302020204030204" pitchFamily="34" charset="0"/>
            </a:rPr>
            <a:t>4.</a:t>
          </a:r>
        </a:p>
      </dsp:txBody>
      <dsp:txXfrm rot="-5400000">
        <a:off x="1" y="2498835"/>
        <a:ext cx="583311" cy="249990"/>
      </dsp:txXfrm>
    </dsp:sp>
    <dsp:sp modelId="{6A001A41-08B1-4245-AE86-61F40CE0E251}">
      <dsp:nvSpPr>
        <dsp:cNvPr id="0" name=""/>
        <dsp:cNvSpPr/>
      </dsp:nvSpPr>
      <dsp:spPr>
        <a:xfrm rot="5400000">
          <a:off x="4092770" y="-1302279"/>
          <a:ext cx="541646" cy="75605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1954216"/>
              <a:satOff val="6718"/>
              <a:lumOff val="-322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b="0" i="0" kern="1200" dirty="0">
              <a:latin typeface="Calibri Light" panose="020F0302020204030204" pitchFamily="34" charset="0"/>
              <a:cs typeface="Calibri Light" panose="020F0302020204030204" pitchFamily="34" charset="0"/>
            </a:rPr>
            <a:t>Angebotsgestaltung</a:t>
          </a:r>
        </a:p>
      </dsp:txBody>
      <dsp:txXfrm rot="-5400000">
        <a:off x="583312" y="2233620"/>
        <a:ext cx="7534122" cy="488764"/>
      </dsp:txXfrm>
    </dsp:sp>
    <dsp:sp modelId="{1B54AFF1-371B-DA4F-BF08-BF972D063138}">
      <dsp:nvSpPr>
        <dsp:cNvPr id="0" name=""/>
        <dsp:cNvSpPr/>
      </dsp:nvSpPr>
      <dsp:spPr>
        <a:xfrm rot="5400000">
          <a:off x="-124995" y="3066571"/>
          <a:ext cx="833301" cy="583311"/>
        </a:xfrm>
        <a:prstGeom prst="chevron">
          <a:avLst/>
        </a:prstGeom>
        <a:solidFill>
          <a:schemeClr val="accent5">
            <a:hueOff val="2605621"/>
            <a:satOff val="8957"/>
            <a:lumOff val="-42981"/>
            <a:alphaOff val="0"/>
          </a:schemeClr>
        </a:solidFill>
        <a:ln w="25400" cap="flat" cmpd="sng" algn="ctr">
          <a:solidFill>
            <a:schemeClr val="accent5">
              <a:hueOff val="2605621"/>
              <a:satOff val="8957"/>
              <a:lumOff val="-429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i="0" kern="1200" dirty="0">
              <a:latin typeface="Calibri Light" panose="020F0302020204030204" pitchFamily="34" charset="0"/>
              <a:cs typeface="Calibri Light" panose="020F0302020204030204" pitchFamily="34" charset="0"/>
            </a:rPr>
            <a:t>5.</a:t>
          </a:r>
        </a:p>
      </dsp:txBody>
      <dsp:txXfrm rot="-5400000">
        <a:off x="1" y="3233232"/>
        <a:ext cx="583311" cy="249990"/>
      </dsp:txXfrm>
    </dsp:sp>
    <dsp:sp modelId="{40502A72-F080-2D4F-A70E-A23C9E211274}">
      <dsp:nvSpPr>
        <dsp:cNvPr id="0" name=""/>
        <dsp:cNvSpPr/>
      </dsp:nvSpPr>
      <dsp:spPr>
        <a:xfrm rot="5400000">
          <a:off x="4092770" y="-567882"/>
          <a:ext cx="541646" cy="75605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2605621"/>
              <a:satOff val="8957"/>
              <a:lumOff val="-429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b="0" i="0" kern="1200" dirty="0">
              <a:latin typeface="Calibri Light" panose="020F0302020204030204" pitchFamily="34" charset="0"/>
              <a:cs typeface="Calibri Light" panose="020F0302020204030204" pitchFamily="34" charset="0"/>
            </a:rPr>
            <a:t>Kommunikation</a:t>
          </a:r>
        </a:p>
      </dsp:txBody>
      <dsp:txXfrm rot="-5400000">
        <a:off x="583312" y="2968017"/>
        <a:ext cx="7534122" cy="488764"/>
      </dsp:txXfrm>
    </dsp:sp>
    <dsp:sp modelId="{947EF84C-47B4-8C4D-8B4E-F3F8329117D7}">
      <dsp:nvSpPr>
        <dsp:cNvPr id="0" name=""/>
        <dsp:cNvSpPr/>
      </dsp:nvSpPr>
      <dsp:spPr>
        <a:xfrm rot="5400000">
          <a:off x="-124995" y="3800968"/>
          <a:ext cx="833301" cy="583311"/>
        </a:xfrm>
        <a:prstGeom prst="chevron">
          <a:avLst/>
        </a:prstGeom>
        <a:solidFill>
          <a:schemeClr val="accent5">
            <a:hueOff val="3257026"/>
            <a:satOff val="11196"/>
            <a:lumOff val="-53726"/>
            <a:alphaOff val="0"/>
          </a:schemeClr>
        </a:solidFill>
        <a:ln w="25400" cap="flat" cmpd="sng" algn="ctr">
          <a:solidFill>
            <a:schemeClr val="accent5">
              <a:hueOff val="3257026"/>
              <a:satOff val="11196"/>
              <a:lumOff val="-537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i="0" kern="1200">
              <a:latin typeface="Calibri Light" panose="020F0302020204030204" pitchFamily="34" charset="0"/>
              <a:cs typeface="Calibri Light" panose="020F0302020204030204" pitchFamily="34" charset="0"/>
            </a:rPr>
            <a:t>6. </a:t>
          </a:r>
          <a:endParaRPr lang="de-DE" sz="1800" b="0" i="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 rot="-5400000">
        <a:off x="1" y="3967629"/>
        <a:ext cx="583311" cy="249990"/>
      </dsp:txXfrm>
    </dsp:sp>
    <dsp:sp modelId="{853A2145-5585-8245-A91C-2BE6A29EE7B0}">
      <dsp:nvSpPr>
        <dsp:cNvPr id="0" name=""/>
        <dsp:cNvSpPr/>
      </dsp:nvSpPr>
      <dsp:spPr>
        <a:xfrm rot="5400000">
          <a:off x="4092770" y="166514"/>
          <a:ext cx="541646" cy="75605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3257026"/>
              <a:satOff val="11196"/>
              <a:lumOff val="-537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b="0" i="0" kern="1200" dirty="0">
              <a:latin typeface="Calibri Light" panose="020F0302020204030204" pitchFamily="34" charset="0"/>
              <a:cs typeface="Calibri Light" panose="020F0302020204030204" pitchFamily="34" charset="0"/>
            </a:rPr>
            <a:t>Wirkungsmessung </a:t>
          </a:r>
        </a:p>
      </dsp:txBody>
      <dsp:txXfrm rot="-5400000">
        <a:off x="583312" y="3702414"/>
        <a:ext cx="7534122" cy="4887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917" cy="512058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0725" y="0"/>
            <a:ext cx="3076917" cy="512058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CCB876A4-04E8-4EB1-A92B-6415A6138D0F}" type="datetimeFigureOut">
              <a:rPr lang="de-DE" smtClean="0"/>
              <a:pPr/>
              <a:t>11.07.21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0919"/>
            <a:ext cx="3076917" cy="512058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0725" y="9720919"/>
            <a:ext cx="3076917" cy="512058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BFB4BEF8-97C9-4EFD-89C9-84DA5D21866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7813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5" y="3"/>
            <a:ext cx="3076363" cy="511731"/>
          </a:xfrm>
          <a:prstGeom prst="rect">
            <a:avLst/>
          </a:prstGeom>
        </p:spPr>
        <p:txBody>
          <a:bodyPr vert="horz" lIns="94739" tIns="47369" rIns="94739" bIns="47369" rtlCol="0"/>
          <a:lstStyle>
            <a:lvl1pPr algn="l">
              <a:defRPr sz="12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9" y="3"/>
            <a:ext cx="3076363" cy="511731"/>
          </a:xfrm>
          <a:prstGeom prst="rect">
            <a:avLst/>
          </a:prstGeom>
        </p:spPr>
        <p:txBody>
          <a:bodyPr vert="horz" lIns="94739" tIns="47369" rIns="94739" bIns="47369" rtlCol="0"/>
          <a:lstStyle>
            <a:lvl1pPr algn="r">
              <a:defRPr sz="1200"/>
            </a:lvl1pPr>
          </a:lstStyle>
          <a:p>
            <a:pPr>
              <a:defRPr/>
            </a:pPr>
            <a:fld id="{4D462420-43B8-4FA9-8326-DB2080A689C0}" type="datetimeFigureOut">
              <a:rPr lang="de-DE"/>
              <a:pPr>
                <a:defRPr/>
              </a:pPr>
              <a:t>11.07.21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39" tIns="47369" rIns="94739" bIns="47369" rtlCol="0" anchor="ctr"/>
          <a:lstStyle/>
          <a:p>
            <a:pPr lv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1" y="4861444"/>
            <a:ext cx="5679440" cy="4605576"/>
          </a:xfrm>
          <a:prstGeom prst="rect">
            <a:avLst/>
          </a:prstGeom>
        </p:spPr>
        <p:txBody>
          <a:bodyPr vert="horz" lIns="94739" tIns="47369" rIns="94739" bIns="47369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5" y="9721109"/>
            <a:ext cx="3076363" cy="511731"/>
          </a:xfrm>
          <a:prstGeom prst="rect">
            <a:avLst/>
          </a:prstGeom>
        </p:spPr>
        <p:txBody>
          <a:bodyPr vert="horz" lIns="94739" tIns="47369" rIns="94739" bIns="4736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9" y="9721109"/>
            <a:ext cx="3076363" cy="511731"/>
          </a:xfrm>
          <a:prstGeom prst="rect">
            <a:avLst/>
          </a:prstGeom>
        </p:spPr>
        <p:txBody>
          <a:bodyPr vert="horz" lIns="94739" tIns="47369" rIns="94739" bIns="47369" rtlCol="0" anchor="b"/>
          <a:lstStyle>
            <a:lvl1pPr algn="r">
              <a:defRPr sz="1200"/>
            </a:lvl1pPr>
          </a:lstStyle>
          <a:p>
            <a:pPr>
              <a:defRPr/>
            </a:pPr>
            <a:fld id="{07ABD55C-990F-4A30-8420-9E307F3D9E5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74961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Begrüßung + Dank</a:t>
            </a: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Beschäftigung m. Nachhaltigkeit = mehr Resilienz! Jetzt wichtig. </a:t>
            </a: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Austausch und Zusammenarbeit ebenso</a:t>
            </a: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Kurz zu mir:</a:t>
            </a: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Seit 15 Jahren = Nachhaltigkeit im unternehmerischen Kontext, ausgehend vom Tourismus. </a:t>
            </a: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Agentur für Veranstaltungen, Tourismus + Kultur. </a:t>
            </a: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 Jahre touristische Ausbildung. </a:t>
            </a: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Lizenznehmerin Umweltzeichen Green Meetings + Events, Beraterin UZ Museen </a:t>
            </a: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Ausblick</a:t>
            </a: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kurzer theoretischer Einblick = Basis für Diskussion</a:t>
            </a: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Gute Angebot = nachhaltige Angebote: tun Gästen, Einheimischen, Leistungsträgern + DMOs gut </a:t>
            </a: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Nachhaltigkeit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itchFamily="2" charset="2"/>
              </a:rPr>
              <a:t>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Begriff entspannt sehen, es geht um den Inhalt </a:t>
            </a: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Orientierung am Leitfaden des Instituts f. Tourismus der Hochschule Luzern</a:t>
            </a: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AT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ABD55C-990F-4A30-8420-9E307F3D9E5C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Zusätzlich zu allgemeinen Regeln der Kommunikation folgendes wichtig: </a:t>
            </a: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Aktiv und sichtbar die Nachhaltigkeit kommunizieren. </a:t>
            </a: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Umfassende Transparenz bei allen Nachhaltigkeitsmaßnahmen ≠ Green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Washing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Passende Kanäle wählen </a:t>
            </a: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Gäste auch in der Destination immer wieder mit dem Thema in Kontakt bringen ABER ohne Moralkeule! </a:t>
            </a: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Gut überlegte, innovative und überraschende Aktionen mit einbauen (Kurvenprämie, Arosa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Bänkle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Zürich, etc.) </a:t>
            </a: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endParaRPr lang="de-DE" dirty="0">
              <a:sym typeface="Wingdings" pitchFamily="2" charset="2"/>
            </a:endParaRPr>
          </a:p>
          <a:p>
            <a:pPr marL="228600" indent="-228600">
              <a:buAutoNum type="arabicPeriod"/>
            </a:pPr>
            <a:endParaRPr lang="de-DE" dirty="0">
              <a:sym typeface="Wingdings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ABD55C-990F-4A30-8420-9E307F3D9E5C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74435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Wirkungsmessung gleich zu Beginn mit einplanen und KPIs überlegen </a:t>
            </a: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KPI-Messung sollte aber dennoch praktikabel bleiben und nicht in Bürokratie ausarten (Ressourcenangepasst) </a:t>
            </a: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Qualitative Messziele mit bedenken. </a:t>
            </a: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Regelmäßige Evaluierung der Angebote (jährlich)</a:t>
            </a: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Tx/>
              <a:buChar char="-"/>
            </a:pPr>
            <a:endParaRPr lang="de-DE" dirty="0"/>
          </a:p>
          <a:p>
            <a:pPr marL="628650" lvl="1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ABD55C-990F-4A30-8420-9E307F3D9E5C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71512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Gute Angebot passen zur Strategie und zum Gesamtbild. Sie unterstützen einen zukunftsfähigen Tourismus für uns alle! </a:t>
            </a: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Vielen Dank! </a:t>
            </a:r>
            <a:b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Verständnisfragen gerne jetzt. Diskussion dann in den Gruppen. </a:t>
            </a: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AT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ABD55C-990F-4A30-8420-9E307F3D9E5C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45780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Gute Angebot passen zur Strategie und zum Gesamtbild. Sie unterstützen einen zukunftsfähigen Tourismus für uns alle! </a:t>
            </a: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Vielen Dank! </a:t>
            </a:r>
            <a:b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Verständnisfragen gerne jetzt. Diskussion dann in den Gruppen. </a:t>
            </a: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de-DE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de-DE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12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5EA066D-E376-4BA4-B3C7-30E682BB8FC3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4224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 geht immer um das 3 Säulen Modell. </a:t>
            </a: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Keine Säule kann losgelöst stehen, es braucht immer ein Zusammenspiel. </a:t>
            </a: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Gesellschaft = Soziales und Kultur bzw. gesellschaftliche Solidarität </a:t>
            </a: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itchFamily="2" charset="2"/>
              </a:rPr>
              <a:t>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ein paar Schlagworte herausnehmen: </a:t>
            </a: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Ökologie: </a:t>
            </a: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Schutz der Biodiversität</a:t>
            </a: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ÖV Angebote</a:t>
            </a: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CO2-Vermeidung</a:t>
            </a: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Gesellschaft: </a:t>
            </a: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faire Arbeitsbedingungen</a:t>
            </a: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Ortsbild aufrechterhalten,</a:t>
            </a: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Bedürfnisse der Bevölkerung respektieren </a:t>
            </a: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Frau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Kühhas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wird da noch mehr Einblick geben</a:t>
            </a: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Ökonomie (WICHTIG): </a:t>
            </a: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langfristiger Unternehmenserfolg</a:t>
            </a: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langfristige regionale Wertschöpfung</a:t>
            </a: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Bitte nie vergessen, bei allen Nachhaltigkeitsbestrebungen. 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itchFamily="2" charset="2"/>
              </a:rPr>
              <a:t>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war früher leider nicht immer so! Früher hat man sich oft dafür geschämt oder das wirtschaftliche Potenzial nicht in den Vordergrund gerückt. </a:t>
            </a: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ABD55C-990F-4A30-8420-9E307F3D9E5C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3459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Sie wissen, wie man Angebot erstellt, besser als ich! ABER es gibt hier 3 Faktoren die herausfordernd sind: </a:t>
            </a: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 müssen viele am gleichen Strang ziehen! = SDG 17 = heute wichtiger denn je! </a:t>
            </a: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Nachhaltigkeitsverständnis angleichen = alle müssen vom selben reden. </a:t>
            </a: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Qualitative Messgrößen stehen im Vordergrund. </a:t>
            </a: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ABD55C-990F-4A30-8420-9E307F3D9E5C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93720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Nachhaltigkeit allein reicht nicht! Aber natürlich wesentlich! </a:t>
            </a: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Negative Auswirkungen auf 3 Ebenen minimieren </a:t>
            </a: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geeignete Nachhaltigkeitsaspekte wählen + aktiv thematisieren</a:t>
            </a: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spezifische NEUE Maßnahmen planen und umsetzen </a:t>
            </a: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Innovationskraft kombiniert mit Mut Ausdauer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itchFamily="2" charset="2"/>
              </a:rPr>
              <a:t>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Beispiel Bärenpark Arosa</a:t>
            </a: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Erlebnischarakter, Begeisterung der Gäste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itchFamily="2" charset="2"/>
              </a:rPr>
              <a:t>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KEINE Moralkeule!! </a:t>
            </a: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ABD55C-990F-4A30-8420-9E307F3D9E5C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64012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Nochmal die wichtigsten Erfolgsfaktoren auf einen Blick</a:t>
            </a: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Immer einen Satz dazugeben (spontan) </a:t>
            </a: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ABD55C-990F-4A30-8420-9E307F3D9E5C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7891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 wesentliche Schritte sind notwendig: </a:t>
            </a: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Dazu zählt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Commitment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Ressourcen bereitstellen, Leistungsträger informieren </a:t>
            </a: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Eine gute Analyse ist für den Erfolg notwendig. </a:t>
            </a: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Angebotsinventar machen = Angebote prüfen und listen </a:t>
            </a: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Standortvoraussetzungen z.B. Rahmenbedingungen, Destinationsart, Gäste…</a:t>
            </a: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Leistungsträger abholen </a:t>
            </a: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Nachfrage evaluieren </a:t>
            </a: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Strategie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itchFamily="2" charset="2"/>
              </a:rPr>
              <a:t>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wenn notwendig anpassen, erweitern, Nachhaltigkeit integrieren</a:t>
            </a: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Angebotsgestaltung</a:t>
            </a: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Hängt stark mit Angebotsanalyse zusammen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itchFamily="2" charset="2"/>
              </a:rPr>
              <a:t>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nachfolgend ident dargestellt</a:t>
            </a: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Aktive Berücksichtigung von Nachhaltigkeit </a:t>
            </a: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Inspiration holen </a:t>
            </a: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Leistungsträger befähigen und einbeziehen </a:t>
            </a: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Kommunikaiton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Angebot ist nur so gut wie seine Kommunikation</a:t>
            </a: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Wirkungsmessung = extrem wichtig für Erfolg, nur machbar mit guter Analyse und Vorarbeit </a:t>
            </a: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Wingdings" pitchFamily="2" charset="2"/>
              <a:buChar char="à"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ABD55C-990F-4A30-8420-9E307F3D9E5C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5356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 muss ich nun genau bei einem nachhaltigen Angebot beachten? Gilt als Basis für Analyse und Gestaltung und Bewerbung. </a:t>
            </a: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 Kriterien werden angewandt </a:t>
            </a: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WICHTIG: Alle Dimensionen müssen berücksichtigt werden, es sind aber Ausprägungen möglich! </a:t>
            </a: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Kurze Erklärung einzelner Begriffe: </a:t>
            </a: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Management übergeordnet</a:t>
            </a: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NH-Management: systematische Berücksichtigung des NH-Gedankens, Wirkungsmessung, Evaluierung</a:t>
            </a: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Wirtschaftlichkeit: Aufwand steht im positiven Verhältnis zu wirtschaftlichen Effekt</a:t>
            </a: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Kundennutzen: Wettbewerbsfähigkeit wird durch Angebot erhöht</a:t>
            </a: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Berücksichtigung spezifischer Gästebedürfnisse = integrativer Ansatz </a:t>
            </a: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Arbeitsbedingungen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itchFamily="2" charset="2"/>
              </a:rPr>
              <a:t>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wieder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hinweis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auf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Kühhas</a:t>
            </a: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Umweltzeichen setzt beim schonenden Umgang mit Umweltressourcen an </a:t>
            </a: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WICHTIG: Tourismus lebt von einer intakten UMWELT! Gerade in Österreich! </a:t>
            </a: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ABD55C-990F-4A30-8420-9E307F3D9E5C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1955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Praktisches pragmatisches Tool zur Selbsteinschätzung</a:t>
            </a: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Arbeite sehr gerne damit. </a:t>
            </a: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Auch auf Leistungsträger anwendbar</a:t>
            </a: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Auswertung ergibt Einteilung in 4 Kategorien</a:t>
            </a: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= Top Angebote (6-7 Pt.), B = schon sehr gut (4,5-5,99Pt.),</a:t>
            </a: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 = noch Potenzial (3-4,99 Pt.), D = noch keine NH Kriterien (1-2,99 Pt)</a:t>
            </a: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>
              <a:sym typeface="Wingdings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ABD55C-990F-4A30-8420-9E307F3D9E5C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62393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vorallem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auch für Wirkungsmessung nutzbar, da Entwicklung absehbar. </a:t>
            </a: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Arbeit mit Cockpit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itchFamily="2" charset="2"/>
              </a:rPr>
              <a:t>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KPI’s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können definiert werden</a:t>
            </a: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ABD55C-990F-4A30-8420-9E307F3D9E5C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1415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>
            <a:lvl1pPr>
              <a:defRPr sz="2954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1846">
                <a:solidFill>
                  <a:schemeClr val="bg1"/>
                </a:solidFill>
                <a:latin typeface="Calibri" pitchFamily="34" charset="0"/>
              </a:defRPr>
            </a:lvl1pPr>
            <a:lvl2pPr marL="422041" indent="0" algn="ctr">
              <a:buNone/>
              <a:defRPr/>
            </a:lvl2pPr>
            <a:lvl3pPr marL="844083" indent="0" algn="ctr">
              <a:buNone/>
              <a:defRPr/>
            </a:lvl3pPr>
            <a:lvl4pPr marL="1266124" indent="0" algn="ctr">
              <a:buNone/>
              <a:defRPr/>
            </a:lvl4pPr>
            <a:lvl5pPr marL="1688165" indent="0" algn="ctr">
              <a:buNone/>
              <a:defRPr/>
            </a:lvl5pPr>
            <a:lvl6pPr marL="2110207" indent="0" algn="ctr">
              <a:buNone/>
              <a:defRPr/>
            </a:lvl6pPr>
            <a:lvl7pPr marL="2532248" indent="0" algn="ctr">
              <a:buNone/>
              <a:defRPr/>
            </a:lvl7pPr>
            <a:lvl8pPr marL="2954289" indent="0" algn="ctr">
              <a:buNone/>
              <a:defRPr/>
            </a:lvl8pPr>
            <a:lvl9pPr marL="3376331" indent="0" algn="ctr">
              <a:buNone/>
              <a:defRPr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pic>
        <p:nvPicPr>
          <p:cNvPr id="3" name="Bild 2" descr="Logo-transparen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0462" y="2498"/>
            <a:ext cx="2813538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703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35" y="857232"/>
            <a:ext cx="8143932" cy="714380"/>
          </a:xfrm>
        </p:spPr>
        <p:txBody>
          <a:bodyPr/>
          <a:lstStyle>
            <a:lvl1pPr algn="l">
              <a:defRPr sz="2585" b="1">
                <a:latin typeface="Calibri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0035" y="1844824"/>
            <a:ext cx="8143932" cy="4513134"/>
          </a:xfrm>
        </p:spPr>
        <p:txBody>
          <a:bodyPr/>
          <a:lstStyle>
            <a:lvl1pPr>
              <a:buFont typeface="Symbol" pitchFamily="18" charset="2"/>
              <a:buChar char="-"/>
              <a:defRPr sz="2215">
                <a:latin typeface="Calibri" pitchFamily="34" charset="0"/>
              </a:defRPr>
            </a:lvl1pPr>
            <a:lvl2pPr>
              <a:buFont typeface="Courier New" pitchFamily="49" charset="0"/>
              <a:buChar char="o"/>
              <a:defRPr sz="1846">
                <a:latin typeface="Calibri" pitchFamily="34" charset="0"/>
              </a:defRPr>
            </a:lvl2pPr>
            <a:lvl3pPr>
              <a:buFont typeface="Wingdings" pitchFamily="2" charset="2"/>
              <a:buChar char="Ø"/>
              <a:defRPr sz="1477">
                <a:latin typeface="Calibri" pitchFamily="34" charset="0"/>
              </a:defRPr>
            </a:lvl3pPr>
            <a:lvl4pPr>
              <a:buFont typeface="Arial" pitchFamily="34" charset="0"/>
              <a:buChar char="•"/>
              <a:defRPr sz="1477">
                <a:latin typeface="Calibri" pitchFamily="34" charset="0"/>
              </a:defRPr>
            </a:lvl4pPr>
            <a:lvl5pPr>
              <a:defRPr sz="1477">
                <a:latin typeface="Calibri" pitchFamily="34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r>
              <a:rPr lang="de-DE" noProof="0" dirty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3568" y="198884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2" name="Bild 1" descr="Logo-transparent.png"/>
          <p:cNvPicPr>
            <a:picLocks noChangeAspect="1"/>
          </p:cNvPicPr>
          <p:nvPr userDrawn="1"/>
        </p:nvPicPr>
        <p:blipFill>
          <a:blip r:embed="rId12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33227"/>
            <a:ext cx="1619672" cy="31254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58" r:id="rId8"/>
    <p:sldLayoutId id="2147483659" r:id="rId9"/>
    <p:sldLayoutId id="2147483660" r:id="rId10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62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Calibri" pitchFamily="34" charset="0"/>
          <a:ea typeface="ヒラギノ角ゴ Pro W3" pitchFamily="-4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Calibri" pitchFamily="34" charset="0"/>
          <a:ea typeface="ヒラギノ角ゴ Pro W3" pitchFamily="-4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Calibri" pitchFamily="34" charset="0"/>
          <a:ea typeface="ヒラギノ角ゴ Pro W3" pitchFamily="-4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Calibri" pitchFamily="34" charset="0"/>
          <a:ea typeface="ヒラギノ角ゴ Pro W3" pitchFamily="-44" charset="-128"/>
        </a:defRPr>
      </a:lvl5pPr>
      <a:lvl6pPr marL="422041" algn="ctr" rtl="0" eaLnBrk="1" fontAlgn="base" hangingPunct="1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  <a:ea typeface="ヒラギノ角ゴ Pro W3" pitchFamily="-44" charset="-128"/>
        </a:defRPr>
      </a:lvl6pPr>
      <a:lvl7pPr marL="844083" algn="ctr" rtl="0" eaLnBrk="1" fontAlgn="base" hangingPunct="1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  <a:ea typeface="ヒラギノ角ゴ Pro W3" pitchFamily="-44" charset="-128"/>
        </a:defRPr>
      </a:lvl7pPr>
      <a:lvl8pPr marL="1266124" algn="ctr" rtl="0" eaLnBrk="1" fontAlgn="base" hangingPunct="1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  <a:ea typeface="ヒラギノ角ゴ Pro W3" pitchFamily="-44" charset="-128"/>
        </a:defRPr>
      </a:lvl8pPr>
      <a:lvl9pPr marL="1688165" algn="ctr" rtl="0" eaLnBrk="1" fontAlgn="base" hangingPunct="1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  <a:ea typeface="ヒラギノ角ゴ Pro W3" pitchFamily="-44" charset="-128"/>
        </a:defRPr>
      </a:lvl9pPr>
    </p:titleStyle>
    <p:bodyStyle>
      <a:lvl1pPr marL="316531" indent="-316531" algn="l" rtl="0" eaLnBrk="1" fontAlgn="base" hangingPunct="1">
        <a:spcBef>
          <a:spcPct val="20000"/>
        </a:spcBef>
        <a:spcAft>
          <a:spcPct val="0"/>
        </a:spcAft>
        <a:buChar char="•"/>
        <a:defRPr sz="2215">
          <a:solidFill>
            <a:schemeClr val="bg1"/>
          </a:solidFill>
          <a:latin typeface="Calibri" pitchFamily="34" charset="0"/>
          <a:ea typeface="+mn-ea"/>
          <a:cs typeface="+mn-cs"/>
        </a:defRPr>
      </a:lvl1pPr>
      <a:lvl2pPr marL="685817" indent="-263776" algn="l" rtl="0" eaLnBrk="1" fontAlgn="base" hangingPunct="1">
        <a:spcBef>
          <a:spcPct val="20000"/>
        </a:spcBef>
        <a:spcAft>
          <a:spcPct val="0"/>
        </a:spcAft>
        <a:buChar char="–"/>
        <a:defRPr sz="2215">
          <a:solidFill>
            <a:schemeClr val="bg1"/>
          </a:solidFill>
          <a:latin typeface="Calibri" pitchFamily="34" charset="0"/>
          <a:ea typeface="+mn-ea"/>
        </a:defRPr>
      </a:lvl2pPr>
      <a:lvl3pPr marL="1055103" indent="-211021" algn="l" rtl="0" eaLnBrk="1" fontAlgn="base" hangingPunct="1">
        <a:spcBef>
          <a:spcPct val="20000"/>
        </a:spcBef>
        <a:spcAft>
          <a:spcPct val="0"/>
        </a:spcAft>
        <a:buChar char="•"/>
        <a:defRPr sz="1846">
          <a:solidFill>
            <a:schemeClr val="bg1"/>
          </a:solidFill>
          <a:latin typeface="Calibri" pitchFamily="34" charset="0"/>
          <a:ea typeface="+mn-ea"/>
        </a:defRPr>
      </a:lvl3pPr>
      <a:lvl4pPr marL="1477145" indent="-211021" algn="l" rtl="0" eaLnBrk="1" fontAlgn="base" hangingPunct="1">
        <a:spcBef>
          <a:spcPct val="20000"/>
        </a:spcBef>
        <a:spcAft>
          <a:spcPct val="0"/>
        </a:spcAft>
        <a:buChar char="–"/>
        <a:defRPr sz="1662">
          <a:solidFill>
            <a:schemeClr val="bg1"/>
          </a:solidFill>
          <a:latin typeface="Calibri" pitchFamily="34" charset="0"/>
          <a:ea typeface="+mn-ea"/>
        </a:defRPr>
      </a:lvl4pPr>
      <a:lvl5pPr marL="1899186" indent="-211021" algn="l" rtl="0" eaLnBrk="1" fontAlgn="base" hangingPunct="1">
        <a:spcBef>
          <a:spcPct val="20000"/>
        </a:spcBef>
        <a:spcAft>
          <a:spcPct val="0"/>
        </a:spcAft>
        <a:buChar char="»"/>
        <a:defRPr sz="1662">
          <a:solidFill>
            <a:schemeClr val="bg1"/>
          </a:solidFill>
          <a:latin typeface="Calibri" pitchFamily="34" charset="0"/>
          <a:ea typeface="+mn-ea"/>
        </a:defRPr>
      </a:lvl5pPr>
      <a:lvl6pPr marL="2321227" indent="-211021" algn="l" rtl="0" eaLnBrk="1" fontAlgn="base" hangingPunct="1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  <a:ea typeface="+mn-ea"/>
        </a:defRPr>
      </a:lvl6pPr>
      <a:lvl7pPr marL="2743269" indent="-211021" algn="l" rtl="0" eaLnBrk="1" fontAlgn="base" hangingPunct="1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  <a:ea typeface="+mn-ea"/>
        </a:defRPr>
      </a:lvl7pPr>
      <a:lvl8pPr marL="3165310" indent="-211021" algn="l" rtl="0" eaLnBrk="1" fontAlgn="base" hangingPunct="1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  <a:ea typeface="+mn-ea"/>
        </a:defRPr>
      </a:lvl8pPr>
      <a:lvl9pPr marL="3587351" indent="-211021" algn="l" rtl="0" eaLnBrk="1" fontAlgn="base" hangingPunct="1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julia.weger@weg-weiser.at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eg-weiser.a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40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GUTE ANGEBOTE FÜR GUTEN TOURISMUS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39C02CB-E72E-744B-9BF9-2B3508662B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9" name="Grafik 8" descr="Ein Bild, das Gras, draußen, Himmel, Berg enthält.&#10;&#10;Automatisch generierte Beschreibung">
            <a:extLst>
              <a:ext uri="{FF2B5EF4-FFF2-40B4-BE49-F238E27FC236}">
                <a16:creationId xmlns:a16="http://schemas.microsoft.com/office/drawing/2014/main" id="{B623A3EF-16A5-BD4C-98E8-CA38D21313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5"/>
          <a:stretch/>
        </p:blipFill>
        <p:spPr>
          <a:xfrm>
            <a:off x="-1" y="4150675"/>
            <a:ext cx="2499911" cy="1800000"/>
          </a:xfrm>
          <a:prstGeom prst="rect">
            <a:avLst/>
          </a:prstGeom>
        </p:spPr>
      </p:pic>
      <p:pic>
        <p:nvPicPr>
          <p:cNvPr id="13" name="Grafik 12" descr="Ein Bild, das Himmel, draußen, Spur, Fahrt enthält.&#10;&#10;Automatisch generierte Beschreibung">
            <a:extLst>
              <a:ext uri="{FF2B5EF4-FFF2-40B4-BE49-F238E27FC236}">
                <a16:creationId xmlns:a16="http://schemas.microsoft.com/office/drawing/2014/main" id="{1569151E-4779-DC4C-B15D-89C7A18AD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491" y="4150675"/>
            <a:ext cx="2704918" cy="1800000"/>
          </a:xfrm>
          <a:prstGeom prst="rect">
            <a:avLst/>
          </a:prstGeom>
        </p:spPr>
      </p:pic>
      <p:pic>
        <p:nvPicPr>
          <p:cNvPr id="15" name="Grafik 14" descr="Ein Bild, das Berg, Himmel, Gras, draußen enthält.&#10;&#10;Automatisch generierte Beschreibung">
            <a:extLst>
              <a:ext uri="{FF2B5EF4-FFF2-40B4-BE49-F238E27FC236}">
                <a16:creationId xmlns:a16="http://schemas.microsoft.com/office/drawing/2014/main" id="{80B5D6A3-68A8-8B45-AB91-96FD58A8191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6" t="-4428" r="-19774" b="4428"/>
          <a:stretch/>
        </p:blipFill>
        <p:spPr>
          <a:xfrm>
            <a:off x="4764032" y="4069915"/>
            <a:ext cx="2993884" cy="1880760"/>
          </a:xfrm>
          <a:prstGeom prst="rect">
            <a:avLst/>
          </a:prstGeom>
        </p:spPr>
      </p:pic>
      <p:pic>
        <p:nvPicPr>
          <p:cNvPr id="17" name="Grafik 16" descr="Ein Bild, das Himmel, Natur, Berg, Wasser enthält.&#10;&#10;Automatisch generierte Beschreibung">
            <a:extLst>
              <a:ext uri="{FF2B5EF4-FFF2-40B4-BE49-F238E27FC236}">
                <a16:creationId xmlns:a16="http://schemas.microsoft.com/office/drawing/2014/main" id="{36EDA566-443C-AE46-9E07-157014B7BDA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8" r="20527"/>
          <a:stretch/>
        </p:blipFill>
        <p:spPr>
          <a:xfrm>
            <a:off x="6931697" y="4150675"/>
            <a:ext cx="2208456" cy="1800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EB145D5-5105-0444-95A0-B28FA1919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2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Die nachhaltige Kommunikation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E3E42A8-66FA-D54A-938A-31C72CE5A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DE" sz="25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„Ohne Kommunikation ist alles nichts!“</a:t>
            </a:r>
          </a:p>
          <a:p>
            <a:pPr marL="0" indent="0" algn="ctr">
              <a:buNone/>
            </a:pPr>
            <a:endParaRPr lang="de-DE" sz="25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de-DE" sz="25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„Widersprüche vermeiden und Transparenz leben“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1A464AE-AE29-BD49-A465-70B17A135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748" y="3356992"/>
            <a:ext cx="3374504" cy="337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403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EB145D5-5105-0444-95A0-B28FA1919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2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Die Wirkungsmessung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4EEBFB-E181-5143-8FCC-327DFA25F7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de-DE" sz="25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„Nur was ich messen kann, kann ich steuern!“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5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Mögliche </a:t>
            </a:r>
            <a:r>
              <a:rPr lang="de-DE" sz="25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KPI‘s</a:t>
            </a:r>
            <a:r>
              <a:rPr lang="de-DE" sz="25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sind: </a:t>
            </a:r>
          </a:p>
          <a:p>
            <a:pPr>
              <a:lnSpc>
                <a:spcPct val="150000"/>
              </a:lnSpc>
            </a:pPr>
            <a:r>
              <a:rPr lang="de-DE" sz="25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Anzahl der Angebot (Verhältnis </a:t>
            </a:r>
            <a:r>
              <a:rPr lang="de-DE" sz="25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nachhaltig:konventionell</a:t>
            </a:r>
            <a:r>
              <a:rPr lang="de-DE" sz="25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 </a:t>
            </a:r>
          </a:p>
          <a:p>
            <a:pPr>
              <a:lnSpc>
                <a:spcPct val="150000"/>
              </a:lnSpc>
            </a:pPr>
            <a:r>
              <a:rPr lang="de-DE" sz="25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Anzahl verkaufter Angebote (je Nachhaltigkeitskategorie) </a:t>
            </a:r>
          </a:p>
          <a:p>
            <a:pPr>
              <a:lnSpc>
                <a:spcPct val="150000"/>
              </a:lnSpc>
            </a:pPr>
            <a:r>
              <a:rPr lang="de-DE" sz="25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Nachhaltigkeitsbewertung der Angebote (Entwicklung) </a:t>
            </a:r>
          </a:p>
          <a:p>
            <a:pPr>
              <a:lnSpc>
                <a:spcPct val="150000"/>
              </a:lnSpc>
            </a:pPr>
            <a:r>
              <a:rPr lang="de-DE" sz="25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Bewertung der Leistungsträger</a:t>
            </a:r>
          </a:p>
          <a:p>
            <a:pPr>
              <a:lnSpc>
                <a:spcPct val="150000"/>
              </a:lnSpc>
            </a:pPr>
            <a:r>
              <a:rPr lang="de-DE" sz="25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Umsatz </a:t>
            </a:r>
            <a:r>
              <a:rPr lang="de-DE" sz="25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konventionell:nachhaltig</a:t>
            </a:r>
            <a:r>
              <a:rPr lang="de-DE" sz="25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7471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40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GUTE ANGEBOTE FÜR GUTEN TOURISMUS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39C02CB-E72E-744B-9BF9-2B3508662B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9" name="Grafik 8" descr="Ein Bild, das Gras, draußen, Himmel, Berg enthält.&#10;&#10;Automatisch generierte Beschreibung">
            <a:extLst>
              <a:ext uri="{FF2B5EF4-FFF2-40B4-BE49-F238E27FC236}">
                <a16:creationId xmlns:a16="http://schemas.microsoft.com/office/drawing/2014/main" id="{B623A3EF-16A5-BD4C-98E8-CA38D21313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5"/>
          <a:stretch/>
        </p:blipFill>
        <p:spPr>
          <a:xfrm>
            <a:off x="-1" y="4150675"/>
            <a:ext cx="2499911" cy="1800000"/>
          </a:xfrm>
          <a:prstGeom prst="rect">
            <a:avLst/>
          </a:prstGeom>
        </p:spPr>
      </p:pic>
      <p:pic>
        <p:nvPicPr>
          <p:cNvPr id="13" name="Grafik 12" descr="Ein Bild, das Himmel, draußen, Spur, Fahrt enthält.&#10;&#10;Automatisch generierte Beschreibung">
            <a:extLst>
              <a:ext uri="{FF2B5EF4-FFF2-40B4-BE49-F238E27FC236}">
                <a16:creationId xmlns:a16="http://schemas.microsoft.com/office/drawing/2014/main" id="{1569151E-4779-DC4C-B15D-89C7A18AD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491" y="4150675"/>
            <a:ext cx="2704918" cy="1800000"/>
          </a:xfrm>
          <a:prstGeom prst="rect">
            <a:avLst/>
          </a:prstGeom>
        </p:spPr>
      </p:pic>
      <p:pic>
        <p:nvPicPr>
          <p:cNvPr id="15" name="Grafik 14" descr="Ein Bild, das Berg, Himmel, Gras, draußen enthält.&#10;&#10;Automatisch generierte Beschreibung">
            <a:extLst>
              <a:ext uri="{FF2B5EF4-FFF2-40B4-BE49-F238E27FC236}">
                <a16:creationId xmlns:a16="http://schemas.microsoft.com/office/drawing/2014/main" id="{80B5D6A3-68A8-8B45-AB91-96FD58A8191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6" t="-4428" r="-19774" b="4428"/>
          <a:stretch/>
        </p:blipFill>
        <p:spPr>
          <a:xfrm>
            <a:off x="4764032" y="4069915"/>
            <a:ext cx="2993884" cy="1880760"/>
          </a:xfrm>
          <a:prstGeom prst="rect">
            <a:avLst/>
          </a:prstGeom>
        </p:spPr>
      </p:pic>
      <p:pic>
        <p:nvPicPr>
          <p:cNvPr id="17" name="Grafik 16" descr="Ein Bild, das Himmel, Natur, Berg, Wasser enthält.&#10;&#10;Automatisch generierte Beschreibung">
            <a:extLst>
              <a:ext uri="{FF2B5EF4-FFF2-40B4-BE49-F238E27FC236}">
                <a16:creationId xmlns:a16="http://schemas.microsoft.com/office/drawing/2014/main" id="{36EDA566-443C-AE46-9E07-157014B7BDA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8" r="20527"/>
          <a:stretch/>
        </p:blipFill>
        <p:spPr>
          <a:xfrm>
            <a:off x="6931697" y="4150675"/>
            <a:ext cx="2208456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957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3"/>
          <p:cNvSpPr>
            <a:spLocks noGrp="1"/>
          </p:cNvSpPr>
          <p:nvPr>
            <p:ph idx="1"/>
          </p:nvPr>
        </p:nvSpPr>
        <p:spPr>
          <a:xfrm>
            <a:off x="500035" y="2054725"/>
            <a:ext cx="8143932" cy="4165970"/>
          </a:xfrm>
        </p:spPr>
        <p:txBody>
          <a:bodyPr/>
          <a:lstStyle/>
          <a:p>
            <a:pPr marL="0" indent="0">
              <a:buNone/>
            </a:pPr>
            <a:r>
              <a:rPr lang="de-AT" sz="25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WEGWEISER – Büro für nachhaltige Ideen</a:t>
            </a:r>
          </a:p>
          <a:p>
            <a:pPr marL="0" indent="0">
              <a:buNone/>
            </a:pPr>
            <a:r>
              <a:rPr lang="de-AT" sz="25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Mag. Julia Weger </a:t>
            </a:r>
          </a:p>
          <a:p>
            <a:pPr marL="0" indent="0">
              <a:buNone/>
            </a:pPr>
            <a:r>
              <a:rPr lang="de-AT" sz="25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Hof 651a/11, 6867 Schwarzenberg</a:t>
            </a:r>
          </a:p>
          <a:p>
            <a:pPr marL="0" indent="0">
              <a:buNone/>
            </a:pPr>
            <a:r>
              <a:rPr lang="de-AT" sz="25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</a:p>
          <a:p>
            <a:pPr marL="0" indent="0">
              <a:buNone/>
            </a:pPr>
            <a:r>
              <a:rPr lang="de-AT" sz="25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 +43 664 11 17 465</a:t>
            </a:r>
          </a:p>
          <a:p>
            <a:pPr marL="0" indent="0">
              <a:buNone/>
            </a:pPr>
            <a:r>
              <a:rPr lang="de-AT" sz="25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 </a:t>
            </a:r>
            <a:r>
              <a:rPr lang="de-AT" sz="25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3" tooltip="mailto:julia.weger@weg-weiser.a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julia.weger@weg-weiser.at</a:t>
            </a:r>
            <a:endParaRPr lang="de-AT" sz="25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de-AT" sz="25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 </a:t>
            </a:r>
            <a:r>
              <a:rPr lang="de-AT" sz="25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www.weg-weiser.at</a:t>
            </a:r>
            <a:r>
              <a:rPr lang="de-AT" sz="25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</a:p>
          <a:p>
            <a:pPr>
              <a:lnSpc>
                <a:spcPct val="150000"/>
              </a:lnSpc>
            </a:pPr>
            <a:endParaRPr lang="de-DE" sz="2500" dirty="0">
              <a:solidFill>
                <a:prstClr val="black"/>
              </a:solidFill>
              <a:latin typeface="Cronos Pro" panose="020C0502030403090304" pitchFamily="34" charset="0"/>
              <a:sym typeface="Wingdings" pitchFamily="2" charset="2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b="0" dirty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Kontakt</a:t>
            </a:r>
            <a:r>
              <a:rPr lang="de-DE" sz="3500" dirty="0">
                <a:solidFill>
                  <a:prstClr val="black">
                    <a:lumMod val="85000"/>
                    <a:lumOff val="15000"/>
                  </a:prstClr>
                </a:solidFill>
                <a:latin typeface="Cronos Pro" panose="020C0502030403090304" pitchFamily="34" charset="0"/>
              </a:rPr>
              <a:t> </a:t>
            </a:r>
            <a:endParaRPr lang="de-DE" sz="3500" dirty="0">
              <a:solidFill>
                <a:srgbClr val="000000"/>
              </a:solidFill>
              <a:latin typeface="Cronos Pro" panose="020C050203040309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226380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EB145D5-5105-0444-95A0-B28FA1919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2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Nachhaltigkeit im Tourismus – was ist das? 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709AF86D-ED2E-B845-9640-9BED3FC2DA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32716" y="1571612"/>
            <a:ext cx="5478567" cy="5023517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578FA364-2157-3443-B70D-E8BE7B912E1A}"/>
              </a:ext>
            </a:extLst>
          </p:cNvPr>
          <p:cNvSpPr txBox="1"/>
          <p:nvPr/>
        </p:nvSpPr>
        <p:spPr>
          <a:xfrm>
            <a:off x="500035" y="6599689"/>
            <a:ext cx="67362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Quelle: Hochschule Luzern (2015), Nachhaltige Entwicklung im Tourismus: Die Luzerner Perspektive</a:t>
            </a:r>
          </a:p>
        </p:txBody>
      </p:sp>
    </p:spTree>
    <p:extLst>
      <p:ext uri="{BB962C8B-B14F-4D97-AF65-F5344CB8AC3E}">
        <p14:creationId xmlns:p14="http://schemas.microsoft.com/office/powerpoint/2010/main" val="4058066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8FD1061-80C6-E04E-A758-4CBE5E7EC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34" y="836712"/>
            <a:ext cx="8143932" cy="714380"/>
          </a:xfrm>
        </p:spPr>
        <p:txBody>
          <a:bodyPr/>
          <a:lstStyle/>
          <a:p>
            <a:pPr algn="ctr"/>
            <a:r>
              <a:rPr lang="de-DE" sz="2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Die Herausforderungen</a:t>
            </a:r>
          </a:p>
        </p:txBody>
      </p:sp>
      <p:graphicFrame>
        <p:nvGraphicFramePr>
          <p:cNvPr id="9" name="Inhaltsplatzhalter 8">
            <a:extLst>
              <a:ext uri="{FF2B5EF4-FFF2-40B4-BE49-F238E27FC236}">
                <a16:creationId xmlns:a16="http://schemas.microsoft.com/office/drawing/2014/main" id="{8D77122A-AE2B-A14D-904F-89F6128DD6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6607735"/>
              </p:ext>
            </p:extLst>
          </p:nvPr>
        </p:nvGraphicFramePr>
        <p:xfrm>
          <a:off x="735817" y="2420888"/>
          <a:ext cx="7672365" cy="3937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Grafik 10">
            <a:extLst>
              <a:ext uri="{FF2B5EF4-FFF2-40B4-BE49-F238E27FC236}">
                <a16:creationId xmlns:a16="http://schemas.microsoft.com/office/drawing/2014/main" id="{BD647CC6-729D-AB4E-811D-09ABC57363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51187" y="2420888"/>
            <a:ext cx="1592780" cy="1592780"/>
          </a:xfrm>
          <a:prstGeom prst="rect">
            <a:avLst/>
          </a:prstGeom>
        </p:spPr>
      </p:pic>
      <p:sp>
        <p:nvSpPr>
          <p:cNvPr id="12" name="Pfeil nach rechts 11">
            <a:extLst>
              <a:ext uri="{FF2B5EF4-FFF2-40B4-BE49-F238E27FC236}">
                <a16:creationId xmlns:a16="http://schemas.microsoft.com/office/drawing/2014/main" id="{8F26E5A0-F8AC-ED4F-95ED-4B07841AC96E}"/>
              </a:ext>
            </a:extLst>
          </p:cNvPr>
          <p:cNvSpPr/>
          <p:nvPr/>
        </p:nvSpPr>
        <p:spPr bwMode="auto">
          <a:xfrm>
            <a:off x="5580112" y="2979054"/>
            <a:ext cx="1296144" cy="44994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4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127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EB145D5-5105-0444-95A0-B28FA1919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2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Die Erfolgsfaktoren</a:t>
            </a:r>
          </a:p>
        </p:txBody>
      </p:sp>
      <p:graphicFrame>
        <p:nvGraphicFramePr>
          <p:cNvPr id="10" name="Inhaltsplatzhalter 9">
            <a:extLst>
              <a:ext uri="{FF2B5EF4-FFF2-40B4-BE49-F238E27FC236}">
                <a16:creationId xmlns:a16="http://schemas.microsoft.com/office/drawing/2014/main" id="{A6EAE0D2-F848-A548-9E8A-E0AAD7B48A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2370160"/>
              </p:ext>
            </p:extLst>
          </p:nvPr>
        </p:nvGraphicFramePr>
        <p:xfrm>
          <a:off x="500063" y="1844675"/>
          <a:ext cx="8143875" cy="4513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83062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EB145D5-5105-0444-95A0-B28FA1919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2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Die Erfolgsfaktoren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4EEBFB-E181-5143-8FCC-327DFA25F7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e-DE" sz="25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Konformität von Angebot und Gesamtstrategie</a:t>
            </a:r>
          </a:p>
          <a:p>
            <a:pPr>
              <a:lnSpc>
                <a:spcPct val="150000"/>
              </a:lnSpc>
            </a:pPr>
            <a:r>
              <a:rPr lang="de-DE" sz="25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Erlebniswert &amp; Innovationsgrad</a:t>
            </a:r>
          </a:p>
          <a:p>
            <a:pPr>
              <a:lnSpc>
                <a:spcPct val="150000"/>
              </a:lnSpc>
            </a:pPr>
            <a:r>
              <a:rPr lang="de-DE" sz="25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Komfort wird nicht weniger und Kosten nicht höher </a:t>
            </a:r>
          </a:p>
          <a:p>
            <a:pPr>
              <a:lnSpc>
                <a:spcPct val="150000"/>
              </a:lnSpc>
            </a:pPr>
            <a:r>
              <a:rPr lang="de-DE" sz="25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Alle Leistungsträger offen mit einbinden </a:t>
            </a:r>
          </a:p>
          <a:p>
            <a:pPr>
              <a:lnSpc>
                <a:spcPct val="150000"/>
              </a:lnSpc>
            </a:pPr>
            <a:r>
              <a:rPr lang="de-DE" sz="25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Mehrwert für den Kunden </a:t>
            </a:r>
          </a:p>
          <a:p>
            <a:pPr>
              <a:lnSpc>
                <a:spcPct val="150000"/>
              </a:lnSpc>
            </a:pPr>
            <a:r>
              <a:rPr lang="de-DE" sz="25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Transparente und glaubwürdige Kommunikation </a:t>
            </a:r>
          </a:p>
        </p:txBody>
      </p:sp>
    </p:spTree>
    <p:extLst>
      <p:ext uri="{BB962C8B-B14F-4D97-AF65-F5344CB8AC3E}">
        <p14:creationId xmlns:p14="http://schemas.microsoft.com/office/powerpoint/2010/main" val="365675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EB145D5-5105-0444-95A0-B28FA1919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2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Der Weg zum nachhaltigen Angebot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78FA364-2157-3443-B70D-E8BE7B912E1A}"/>
              </a:ext>
            </a:extLst>
          </p:cNvPr>
          <p:cNvSpPr txBox="1"/>
          <p:nvPr/>
        </p:nvSpPr>
        <p:spPr>
          <a:xfrm>
            <a:off x="500035" y="6479630"/>
            <a:ext cx="8143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Quelle: Hochschule Luzern (2016), Nachhaltige Tourismusangebote, Leitfaden zur erfolgreichen Entwicklung und Vermarktung nachhaltiger Angebote in Tourismusdestinationen</a:t>
            </a:r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74E808C5-6C56-7E4E-B3AE-751F49EC7D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0032079"/>
              </p:ext>
            </p:extLst>
          </p:nvPr>
        </p:nvGraphicFramePr>
        <p:xfrm>
          <a:off x="500063" y="1844675"/>
          <a:ext cx="8143875" cy="4513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38845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EB145D5-5105-0444-95A0-B28FA1919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2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Die Inhalte eines nachhaltigen Angebotes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78FA364-2157-3443-B70D-E8BE7B912E1A}"/>
              </a:ext>
            </a:extLst>
          </p:cNvPr>
          <p:cNvSpPr txBox="1"/>
          <p:nvPr/>
        </p:nvSpPr>
        <p:spPr>
          <a:xfrm>
            <a:off x="500035" y="6479630"/>
            <a:ext cx="8143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Quelle: Hochschule Luzern (2016), Nachhaltige Tourismusangebote, Leitfaden zur erfolgreichen Entwicklung und Vermarktung nachhaltiger Angebote in Tourismusdestinationen</a:t>
            </a:r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EBF5773C-BB69-0849-90E2-B552CAA1AF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6429" t="6385" r="9334"/>
          <a:stretch/>
        </p:blipFill>
        <p:spPr>
          <a:xfrm>
            <a:off x="2087696" y="1539738"/>
            <a:ext cx="4968552" cy="502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713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EB145D5-5105-0444-95A0-B28FA1919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2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Die Angebotsanalyse und -bewertung </a:t>
            </a:r>
          </a:p>
        </p:txBody>
      </p:sp>
      <p:graphicFrame>
        <p:nvGraphicFramePr>
          <p:cNvPr id="10" name="Inhaltsplatzhalter 9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0025628"/>
              </p:ext>
            </p:extLst>
          </p:nvPr>
        </p:nvGraphicFramePr>
        <p:xfrm>
          <a:off x="500090" y="1530014"/>
          <a:ext cx="8143875" cy="5327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19221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EB145D5-5105-0444-95A0-B28FA1919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2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Angebotsanalyse und –</a:t>
            </a:r>
            <a:r>
              <a:rPr lang="de-DE" sz="28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bewertung</a:t>
            </a:r>
            <a:r>
              <a:rPr lang="de-DE" sz="2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E3E42A8-66FA-D54A-938A-31C72CE5A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248878"/>
              </p:ext>
            </p:extLst>
          </p:nvPr>
        </p:nvGraphicFramePr>
        <p:xfrm>
          <a:off x="500033" y="1268760"/>
          <a:ext cx="8382410" cy="5471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41468605"/>
      </p:ext>
    </p:extLst>
  </p:cSld>
  <p:clrMapOvr>
    <a:masterClrMapping/>
  </p:clrMapOvr>
</p:sld>
</file>

<file path=ppt/theme/theme1.xml><?xml version="1.0" encoding="utf-8"?>
<a:theme xmlns:a="http://schemas.openxmlformats.org/drawingml/2006/main" name="PPT Vorlage Beamer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4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44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Vorlage Beamer</Template>
  <TotalTime>0</TotalTime>
  <Words>1071</Words>
  <Application>Microsoft Macintosh PowerPoint</Application>
  <PresentationFormat>Bildschirmpräsentation (4:3)</PresentationFormat>
  <Paragraphs>175</Paragraphs>
  <Slides>13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Courier New</vt:lpstr>
      <vt:lpstr>Cronos Pro</vt:lpstr>
      <vt:lpstr>Symbol</vt:lpstr>
      <vt:lpstr>Wingdings</vt:lpstr>
      <vt:lpstr>PPT Vorlage Beamer</vt:lpstr>
      <vt:lpstr>GUTE ANGEBOTE FÜR GUTEN TOURISMUS </vt:lpstr>
      <vt:lpstr>Nachhaltigkeit im Tourismus – was ist das? </vt:lpstr>
      <vt:lpstr>Die Herausforderungen</vt:lpstr>
      <vt:lpstr>Die Erfolgsfaktoren</vt:lpstr>
      <vt:lpstr>Die Erfolgsfaktoren </vt:lpstr>
      <vt:lpstr>Der Weg zum nachhaltigen Angebot </vt:lpstr>
      <vt:lpstr>Die Inhalte eines nachhaltigen Angebotes </vt:lpstr>
      <vt:lpstr>Die Angebotsanalyse und -bewertung </vt:lpstr>
      <vt:lpstr>Angebotsanalyse und –bewertung </vt:lpstr>
      <vt:lpstr>Die nachhaltige Kommunikation</vt:lpstr>
      <vt:lpstr>Die Wirkungsmessung </vt:lpstr>
      <vt:lpstr>GUTE ANGEBOTE FÜR GUTEN TOURISMUS </vt:lpstr>
      <vt:lpstr>Kontakt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Martina Rüscher</dc:creator>
  <cp:lastModifiedBy>Julia Weger</cp:lastModifiedBy>
  <cp:revision>590</cp:revision>
  <cp:lastPrinted>2018-04-24T06:38:52Z</cp:lastPrinted>
  <dcterms:created xsi:type="dcterms:W3CDTF">2010-06-09T06:12:41Z</dcterms:created>
  <dcterms:modified xsi:type="dcterms:W3CDTF">2021-07-11T13:53:06Z</dcterms:modified>
</cp:coreProperties>
</file>