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charts/chart1.xml" ContentType="application/vnd.openxmlformats-officedocument.drawingml.chart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726" r:id="rId2"/>
  </p:sldMasterIdLst>
  <p:notesMasterIdLst>
    <p:notesMasterId r:id="rId60"/>
  </p:notesMasterIdLst>
  <p:handoutMasterIdLst>
    <p:handoutMasterId r:id="rId61"/>
  </p:handoutMasterIdLst>
  <p:sldIdLst>
    <p:sldId id="648" r:id="rId3"/>
    <p:sldId id="740" r:id="rId4"/>
    <p:sldId id="742" r:id="rId5"/>
    <p:sldId id="743" r:id="rId6"/>
    <p:sldId id="744" r:id="rId7"/>
    <p:sldId id="745" r:id="rId8"/>
    <p:sldId id="746" r:id="rId9"/>
    <p:sldId id="783" r:id="rId10"/>
    <p:sldId id="784" r:id="rId11"/>
    <p:sldId id="747" r:id="rId12"/>
    <p:sldId id="748" r:id="rId13"/>
    <p:sldId id="749" r:id="rId14"/>
    <p:sldId id="750" r:id="rId15"/>
    <p:sldId id="751" r:id="rId16"/>
    <p:sldId id="752" r:id="rId17"/>
    <p:sldId id="753" r:id="rId18"/>
    <p:sldId id="754" r:id="rId19"/>
    <p:sldId id="755" r:id="rId20"/>
    <p:sldId id="756" r:id="rId21"/>
    <p:sldId id="797" r:id="rId22"/>
    <p:sldId id="757" r:id="rId23"/>
    <p:sldId id="758" r:id="rId24"/>
    <p:sldId id="759" r:id="rId25"/>
    <p:sldId id="760" r:id="rId26"/>
    <p:sldId id="761" r:id="rId27"/>
    <p:sldId id="762" r:id="rId28"/>
    <p:sldId id="763" r:id="rId29"/>
    <p:sldId id="764" r:id="rId30"/>
    <p:sldId id="765" r:id="rId31"/>
    <p:sldId id="766" r:id="rId32"/>
    <p:sldId id="767" r:id="rId33"/>
    <p:sldId id="768" r:id="rId34"/>
    <p:sldId id="769" r:id="rId35"/>
    <p:sldId id="770" r:id="rId36"/>
    <p:sldId id="771" r:id="rId37"/>
    <p:sldId id="772" r:id="rId38"/>
    <p:sldId id="773" r:id="rId39"/>
    <p:sldId id="774" r:id="rId40"/>
    <p:sldId id="798" r:id="rId41"/>
    <p:sldId id="782" r:id="rId42"/>
    <p:sldId id="781" r:id="rId43"/>
    <p:sldId id="793" r:id="rId44"/>
    <p:sldId id="799" r:id="rId45"/>
    <p:sldId id="792" r:id="rId46"/>
    <p:sldId id="791" r:id="rId47"/>
    <p:sldId id="787" r:id="rId48"/>
    <p:sldId id="795" r:id="rId49"/>
    <p:sldId id="785" r:id="rId50"/>
    <p:sldId id="794" r:id="rId51"/>
    <p:sldId id="789" r:id="rId52"/>
    <p:sldId id="790" r:id="rId53"/>
    <p:sldId id="775" r:id="rId54"/>
    <p:sldId id="776" r:id="rId55"/>
    <p:sldId id="777" r:id="rId56"/>
    <p:sldId id="778" r:id="rId57"/>
    <p:sldId id="796" r:id="rId58"/>
    <p:sldId id="318" r:id="rId59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8000"/>
    <a:srgbClr val="CC3300"/>
    <a:srgbClr val="CC0000"/>
    <a:srgbClr val="3366FF"/>
    <a:srgbClr val="339933"/>
    <a:srgbClr val="CCFF33"/>
    <a:srgbClr val="CCFF99"/>
    <a:srgbClr val="66CC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800" autoAdjust="0"/>
    <p:restoredTop sz="78250" autoAdjust="0"/>
  </p:normalViewPr>
  <p:slideViewPr>
    <p:cSldViewPr snapToGrid="0">
      <p:cViewPr varScale="1">
        <p:scale>
          <a:sx n="89" d="100"/>
          <a:sy n="89" d="100"/>
        </p:scale>
        <p:origin x="2406" y="84"/>
      </p:cViewPr>
      <p:guideLst>
        <p:guide orient="horz" pos="2160"/>
        <p:guide pos="2864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1938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108\UntersuchungenU$\Projekte\UZ-RICHTLINIEN\Uz301_Schulen_&amp;_PH_(UZSP)\FEEDBACK_Evaluation_2018-2005\!_2022-21_Evaluation_Uz301\AUSWERTUNG-ROHDATEN_Wirkungen_Uz301-Schulen_2021-11(2022-07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AT" sz="1600" baseline="0" dirty="0">
                <a:latin typeface="Arial" panose="020B0604020202020204" pitchFamily="34" charset="0"/>
              </a:rPr>
              <a:t>Wirkungen des Österreichischen Umweltzeichens in Schulen / PH - 2022</a:t>
            </a:r>
          </a:p>
        </c:rich>
      </c:tx>
      <c:layout>
        <c:manualLayout>
          <c:xMode val="edge"/>
          <c:yMode val="edge"/>
          <c:x val="0.1022949988910381"/>
          <c:y val="2.5528375998363752E-2"/>
        </c:manualLayout>
      </c:layout>
      <c:overlay val="0"/>
      <c:spPr>
        <a:ln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30721728079104765"/>
          <c:y val="0.11919610989065238"/>
          <c:w val="0.6177030710429724"/>
          <c:h val="0.8113606277385805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'GRAFIK-Daten 2022'!$B$1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dLbls>
            <c:dLbl>
              <c:idx val="0"/>
              <c:layout>
                <c:manualLayout>
                  <c:x val="5.134788189987162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463-4230-B927-22DB277390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50" kern="0" spc="200" normalizeH="0" baseline="0">
                    <a:solidFill>
                      <a:schemeClr val="bg1"/>
                    </a:solidFill>
                    <a:latin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'GRAFIK-Daten 2022'!$A$2:$A$16</c:f>
              <c:strCache>
                <c:ptCount val="15"/>
                <c:pt idx="0">
                  <c:v>mehr Fahrgemeinschaften ** 40 %</c:v>
                </c:pt>
                <c:pt idx="1">
                  <c:v>Einsparung an Wasser 54 %</c:v>
                </c:pt>
                <c:pt idx="2">
                  <c:v>bessere Zusammenarbeit m. d. Schulerhalter 59 %</c:v>
                </c:pt>
                <c:pt idx="3">
                  <c:v>Senkung des Energieverbrauchs 61 %</c:v>
                </c:pt>
                <c:pt idx="4">
                  <c:v>ein besseres Klima an der Schule 65 %</c:v>
                </c:pt>
                <c:pt idx="5">
                  <c:v>Einsparung an Restmüll 65 %</c:v>
                </c:pt>
                <c:pt idx="6">
                  <c:v>mehr "aktive Bewegung" (zu Fuß, Rad) 68 %</c:v>
                </c:pt>
                <c:pt idx="7">
                  <c:v>mehr Qualität im Unterricht 70 %</c:v>
                </c:pt>
                <c:pt idx="8">
                  <c:v>mehr "bewegter Unterricht" 72 %</c:v>
                </c:pt>
                <c:pt idx="9">
                  <c:v>Einsparung an Papier 76 %</c:v>
                </c:pt>
                <c:pt idx="10">
                  <c:v>mehr Teamarbeit 82 %</c:v>
                </c:pt>
                <c:pt idx="11">
                  <c:v>Veränderung der Verpflegung 82 %</c:v>
                </c:pt>
                <c:pt idx="12">
                  <c:v>mehr regionale / biologische Lebensmittel 84 %</c:v>
                </c:pt>
                <c:pt idx="13">
                  <c:v>mehr Projektarbeit 91 %</c:v>
                </c:pt>
                <c:pt idx="14">
                  <c:v>mehr Bewusstsein für BNE * 96 %</c:v>
                </c:pt>
              </c:strCache>
            </c:strRef>
          </c:cat>
          <c:val>
            <c:numRef>
              <c:f>'GRAFIK-Daten 2022'!$B$2:$B$16</c:f>
              <c:numCache>
                <c:formatCode>0.0%</c:formatCode>
                <c:ptCount val="15"/>
                <c:pt idx="0">
                  <c:v>5.2631578947368418E-2</c:v>
                </c:pt>
                <c:pt idx="1">
                  <c:v>9.2105263157894732E-2</c:v>
                </c:pt>
                <c:pt idx="2">
                  <c:v>0.14473684210526316</c:v>
                </c:pt>
                <c:pt idx="3">
                  <c:v>0.11842105263157894</c:v>
                </c:pt>
                <c:pt idx="4">
                  <c:v>0.13157894736842105</c:v>
                </c:pt>
                <c:pt idx="5">
                  <c:v>0.22368421052631579</c:v>
                </c:pt>
                <c:pt idx="6">
                  <c:v>0.23684210526315788</c:v>
                </c:pt>
                <c:pt idx="7">
                  <c:v>0.14473684210526316</c:v>
                </c:pt>
                <c:pt idx="8">
                  <c:v>0.21052631578947367</c:v>
                </c:pt>
                <c:pt idx="9">
                  <c:v>0.22368421052631579</c:v>
                </c:pt>
                <c:pt idx="10">
                  <c:v>0.13157894736842105</c:v>
                </c:pt>
                <c:pt idx="11">
                  <c:v>0.31578947368421051</c:v>
                </c:pt>
                <c:pt idx="12">
                  <c:v>0.34210526315789475</c:v>
                </c:pt>
                <c:pt idx="13">
                  <c:v>0.32894736842105265</c:v>
                </c:pt>
                <c:pt idx="14">
                  <c:v>0.57894736842105265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63-4230-B927-22DB277390F4}"/>
            </c:ext>
          </c:extLst>
        </c:ser>
        <c:ser>
          <c:idx val="1"/>
          <c:order val="1"/>
          <c:tx>
            <c:strRef>
              <c:f>'GRAFIK-Daten 2022'!$C$1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00CC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50" spc="100" baseline="0">
                    <a:latin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'GRAFIK-Daten 2022'!$A$2:$A$16</c:f>
              <c:strCache>
                <c:ptCount val="15"/>
                <c:pt idx="0">
                  <c:v>mehr Fahrgemeinschaften ** 40 %</c:v>
                </c:pt>
                <c:pt idx="1">
                  <c:v>Einsparung an Wasser 54 %</c:v>
                </c:pt>
                <c:pt idx="2">
                  <c:v>bessere Zusammenarbeit m. d. Schulerhalter 59 %</c:v>
                </c:pt>
                <c:pt idx="3">
                  <c:v>Senkung des Energieverbrauchs 61 %</c:v>
                </c:pt>
                <c:pt idx="4">
                  <c:v>ein besseres Klima an der Schule 65 %</c:v>
                </c:pt>
                <c:pt idx="5">
                  <c:v>Einsparung an Restmüll 65 %</c:v>
                </c:pt>
                <c:pt idx="6">
                  <c:v>mehr "aktive Bewegung" (zu Fuß, Rad) 68 %</c:v>
                </c:pt>
                <c:pt idx="7">
                  <c:v>mehr Qualität im Unterricht 70 %</c:v>
                </c:pt>
                <c:pt idx="8">
                  <c:v>mehr "bewegter Unterricht" 72 %</c:v>
                </c:pt>
                <c:pt idx="9">
                  <c:v>Einsparung an Papier 76 %</c:v>
                </c:pt>
                <c:pt idx="10">
                  <c:v>mehr Teamarbeit 82 %</c:v>
                </c:pt>
                <c:pt idx="11">
                  <c:v>Veränderung der Verpflegung 82 %</c:v>
                </c:pt>
                <c:pt idx="12">
                  <c:v>mehr regionale / biologische Lebensmittel 84 %</c:v>
                </c:pt>
                <c:pt idx="13">
                  <c:v>mehr Projektarbeit 91 %</c:v>
                </c:pt>
                <c:pt idx="14">
                  <c:v>mehr Bewusstsein für BNE * 96 %</c:v>
                </c:pt>
              </c:strCache>
            </c:strRef>
          </c:cat>
          <c:val>
            <c:numRef>
              <c:f>'GRAFIK-Daten 2022'!$C$2:$C$16</c:f>
              <c:numCache>
                <c:formatCode>0.0%</c:formatCode>
                <c:ptCount val="15"/>
                <c:pt idx="0">
                  <c:v>0.10526315789473684</c:v>
                </c:pt>
                <c:pt idx="1">
                  <c:v>0.26315789473684209</c:v>
                </c:pt>
                <c:pt idx="2">
                  <c:v>0.19736842105263158</c:v>
                </c:pt>
                <c:pt idx="3">
                  <c:v>0.25</c:v>
                </c:pt>
                <c:pt idx="4">
                  <c:v>0.27631578947368424</c:v>
                </c:pt>
                <c:pt idx="5">
                  <c:v>0.23684210526315788</c:v>
                </c:pt>
                <c:pt idx="6">
                  <c:v>0.21052631578947367</c:v>
                </c:pt>
                <c:pt idx="7">
                  <c:v>0.27631578947368424</c:v>
                </c:pt>
                <c:pt idx="8">
                  <c:v>0.23684210526315788</c:v>
                </c:pt>
                <c:pt idx="9">
                  <c:v>0.30263157894736842</c:v>
                </c:pt>
                <c:pt idx="10">
                  <c:v>0.47368421052631576</c:v>
                </c:pt>
                <c:pt idx="11">
                  <c:v>0.28947368421052633</c:v>
                </c:pt>
                <c:pt idx="12">
                  <c:v>0.28947368421052633</c:v>
                </c:pt>
                <c:pt idx="13">
                  <c:v>0.35526315789473684</c:v>
                </c:pt>
                <c:pt idx="14">
                  <c:v>0.32894736842105265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63-4230-B927-22DB277390F4}"/>
            </c:ext>
          </c:extLst>
        </c:ser>
        <c:ser>
          <c:idx val="2"/>
          <c:order val="2"/>
          <c:tx>
            <c:strRef>
              <c:f>'GRAFIK-Daten 2022'!$D$1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99FF6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50" baseline="0">
                    <a:latin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'GRAFIK-Daten 2022'!$A$2:$A$16</c:f>
              <c:strCache>
                <c:ptCount val="15"/>
                <c:pt idx="0">
                  <c:v>mehr Fahrgemeinschaften ** 40 %</c:v>
                </c:pt>
                <c:pt idx="1">
                  <c:v>Einsparung an Wasser 54 %</c:v>
                </c:pt>
                <c:pt idx="2">
                  <c:v>bessere Zusammenarbeit m. d. Schulerhalter 59 %</c:v>
                </c:pt>
                <c:pt idx="3">
                  <c:v>Senkung des Energieverbrauchs 61 %</c:v>
                </c:pt>
                <c:pt idx="4">
                  <c:v>ein besseres Klima an der Schule 65 %</c:v>
                </c:pt>
                <c:pt idx="5">
                  <c:v>Einsparung an Restmüll 65 %</c:v>
                </c:pt>
                <c:pt idx="6">
                  <c:v>mehr "aktive Bewegung" (zu Fuß, Rad) 68 %</c:v>
                </c:pt>
                <c:pt idx="7">
                  <c:v>mehr Qualität im Unterricht 70 %</c:v>
                </c:pt>
                <c:pt idx="8">
                  <c:v>mehr "bewegter Unterricht" 72 %</c:v>
                </c:pt>
                <c:pt idx="9">
                  <c:v>Einsparung an Papier 76 %</c:v>
                </c:pt>
                <c:pt idx="10">
                  <c:v>mehr Teamarbeit 82 %</c:v>
                </c:pt>
                <c:pt idx="11">
                  <c:v>Veränderung der Verpflegung 82 %</c:v>
                </c:pt>
                <c:pt idx="12">
                  <c:v>mehr regionale / biologische Lebensmittel 84 %</c:v>
                </c:pt>
                <c:pt idx="13">
                  <c:v>mehr Projektarbeit 91 %</c:v>
                </c:pt>
                <c:pt idx="14">
                  <c:v>mehr Bewusstsein für BNE * 96 %</c:v>
                </c:pt>
              </c:strCache>
            </c:strRef>
          </c:cat>
          <c:val>
            <c:numRef>
              <c:f>'GRAFIK-Daten 2022'!$D$2:$D$16</c:f>
              <c:numCache>
                <c:formatCode>0.0%</c:formatCode>
                <c:ptCount val="15"/>
                <c:pt idx="0">
                  <c:v>0.23684210526315788</c:v>
                </c:pt>
                <c:pt idx="1">
                  <c:v>0.18421052631578946</c:v>
                </c:pt>
                <c:pt idx="2">
                  <c:v>0.25</c:v>
                </c:pt>
                <c:pt idx="3">
                  <c:v>0.23684210526315788</c:v>
                </c:pt>
                <c:pt idx="4">
                  <c:v>0.23684210526315788</c:v>
                </c:pt>
                <c:pt idx="5">
                  <c:v>0.18421052631578946</c:v>
                </c:pt>
                <c:pt idx="6">
                  <c:v>0.23684210526315788</c:v>
                </c:pt>
                <c:pt idx="7">
                  <c:v>0.27631578947368424</c:v>
                </c:pt>
                <c:pt idx="8">
                  <c:v>0.27631578947368424</c:v>
                </c:pt>
                <c:pt idx="9">
                  <c:v>0.23684210526315788</c:v>
                </c:pt>
                <c:pt idx="10">
                  <c:v>0.21052631578947367</c:v>
                </c:pt>
                <c:pt idx="11">
                  <c:v>0.21052631578947367</c:v>
                </c:pt>
                <c:pt idx="12">
                  <c:v>0.21052631578947367</c:v>
                </c:pt>
                <c:pt idx="13">
                  <c:v>0.22368421052631579</c:v>
                </c:pt>
                <c:pt idx="14">
                  <c:v>5.2631578947368418E-2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463-4230-B927-22DB277390F4}"/>
            </c:ext>
          </c:extLst>
        </c:ser>
        <c:ser>
          <c:idx val="3"/>
          <c:order val="3"/>
          <c:tx>
            <c:strRef>
              <c:f>'GRAFIK-Daten 2022'!$E$1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FF9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50" baseline="0">
                    <a:latin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'GRAFIK-Daten 2022'!$A$2:$A$16</c:f>
              <c:strCache>
                <c:ptCount val="15"/>
                <c:pt idx="0">
                  <c:v>mehr Fahrgemeinschaften ** 40 %</c:v>
                </c:pt>
                <c:pt idx="1">
                  <c:v>Einsparung an Wasser 54 %</c:v>
                </c:pt>
                <c:pt idx="2">
                  <c:v>bessere Zusammenarbeit m. d. Schulerhalter 59 %</c:v>
                </c:pt>
                <c:pt idx="3">
                  <c:v>Senkung des Energieverbrauchs 61 %</c:v>
                </c:pt>
                <c:pt idx="4">
                  <c:v>ein besseres Klima an der Schule 65 %</c:v>
                </c:pt>
                <c:pt idx="5">
                  <c:v>Einsparung an Restmüll 65 %</c:v>
                </c:pt>
                <c:pt idx="6">
                  <c:v>mehr "aktive Bewegung" (zu Fuß, Rad) 68 %</c:v>
                </c:pt>
                <c:pt idx="7">
                  <c:v>mehr Qualität im Unterricht 70 %</c:v>
                </c:pt>
                <c:pt idx="8">
                  <c:v>mehr "bewegter Unterricht" 72 %</c:v>
                </c:pt>
                <c:pt idx="9">
                  <c:v>Einsparung an Papier 76 %</c:v>
                </c:pt>
                <c:pt idx="10">
                  <c:v>mehr Teamarbeit 82 %</c:v>
                </c:pt>
                <c:pt idx="11">
                  <c:v>Veränderung der Verpflegung 82 %</c:v>
                </c:pt>
                <c:pt idx="12">
                  <c:v>mehr regionale / biologische Lebensmittel 84 %</c:v>
                </c:pt>
                <c:pt idx="13">
                  <c:v>mehr Projektarbeit 91 %</c:v>
                </c:pt>
                <c:pt idx="14">
                  <c:v>mehr Bewusstsein für BNE * 96 %</c:v>
                </c:pt>
              </c:strCache>
            </c:strRef>
          </c:cat>
          <c:val>
            <c:numRef>
              <c:f>'GRAFIK-Daten 2022'!$E$2:$E$16</c:f>
              <c:numCache>
                <c:formatCode>0.0%</c:formatCode>
                <c:ptCount val="15"/>
                <c:pt idx="0">
                  <c:v>0.19736842105263158</c:v>
                </c:pt>
                <c:pt idx="1">
                  <c:v>0.11842105263157894</c:v>
                </c:pt>
                <c:pt idx="2">
                  <c:v>0.13157894736842105</c:v>
                </c:pt>
                <c:pt idx="3">
                  <c:v>6.5789473684210523E-2</c:v>
                </c:pt>
                <c:pt idx="4">
                  <c:v>9.2105263157894732E-2</c:v>
                </c:pt>
                <c:pt idx="5">
                  <c:v>0.10526315789473684</c:v>
                </c:pt>
                <c:pt idx="6">
                  <c:v>0.15789473684210525</c:v>
                </c:pt>
                <c:pt idx="7">
                  <c:v>9.2105263157894732E-2</c:v>
                </c:pt>
                <c:pt idx="8">
                  <c:v>0.11842105263157894</c:v>
                </c:pt>
                <c:pt idx="9">
                  <c:v>5.2631578947368418E-2</c:v>
                </c:pt>
                <c:pt idx="10">
                  <c:v>5.2631578947368418E-2</c:v>
                </c:pt>
                <c:pt idx="11">
                  <c:v>6.5789473684210523E-2</c:v>
                </c:pt>
                <c:pt idx="12">
                  <c:v>5.2631578947368418E-2</c:v>
                </c:pt>
                <c:pt idx="13">
                  <c:v>9.2105263157894732E-2</c:v>
                </c:pt>
                <c:pt idx="14">
                  <c:v>2.6315789473684209E-2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463-4230-B927-22DB277390F4}"/>
            </c:ext>
          </c:extLst>
        </c:ser>
        <c:ser>
          <c:idx val="4"/>
          <c:order val="4"/>
          <c:tx>
            <c:strRef>
              <c:f>'GRAFIK-Daten 2022'!$F$1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FFCC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50" baseline="0">
                    <a:latin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'GRAFIK-Daten 2022'!$A$2:$A$16</c:f>
              <c:strCache>
                <c:ptCount val="15"/>
                <c:pt idx="0">
                  <c:v>mehr Fahrgemeinschaften ** 40 %</c:v>
                </c:pt>
                <c:pt idx="1">
                  <c:v>Einsparung an Wasser 54 %</c:v>
                </c:pt>
                <c:pt idx="2">
                  <c:v>bessere Zusammenarbeit m. d. Schulerhalter 59 %</c:v>
                </c:pt>
                <c:pt idx="3">
                  <c:v>Senkung des Energieverbrauchs 61 %</c:v>
                </c:pt>
                <c:pt idx="4">
                  <c:v>ein besseres Klima an der Schule 65 %</c:v>
                </c:pt>
                <c:pt idx="5">
                  <c:v>Einsparung an Restmüll 65 %</c:v>
                </c:pt>
                <c:pt idx="6">
                  <c:v>mehr "aktive Bewegung" (zu Fuß, Rad) 68 %</c:v>
                </c:pt>
                <c:pt idx="7">
                  <c:v>mehr Qualität im Unterricht 70 %</c:v>
                </c:pt>
                <c:pt idx="8">
                  <c:v>mehr "bewegter Unterricht" 72 %</c:v>
                </c:pt>
                <c:pt idx="9">
                  <c:v>Einsparung an Papier 76 %</c:v>
                </c:pt>
                <c:pt idx="10">
                  <c:v>mehr Teamarbeit 82 %</c:v>
                </c:pt>
                <c:pt idx="11">
                  <c:v>Veränderung der Verpflegung 82 %</c:v>
                </c:pt>
                <c:pt idx="12">
                  <c:v>mehr regionale / biologische Lebensmittel 84 %</c:v>
                </c:pt>
                <c:pt idx="13">
                  <c:v>mehr Projektarbeit 91 %</c:v>
                </c:pt>
                <c:pt idx="14">
                  <c:v>mehr Bewusstsein für BNE * 96 %</c:v>
                </c:pt>
              </c:strCache>
            </c:strRef>
          </c:cat>
          <c:val>
            <c:numRef>
              <c:f>'GRAFIK-Daten 2022'!$F$2:$F$16</c:f>
              <c:numCache>
                <c:formatCode>0.0%</c:formatCode>
                <c:ptCount val="15"/>
                <c:pt idx="0">
                  <c:v>7.8947368421052627E-2</c:v>
                </c:pt>
                <c:pt idx="1">
                  <c:v>2.6315789473684209E-2</c:v>
                </c:pt>
                <c:pt idx="2">
                  <c:v>3.9473684210526314E-2</c:v>
                </c:pt>
                <c:pt idx="3">
                  <c:v>2.6315789473684209E-2</c:v>
                </c:pt>
                <c:pt idx="4">
                  <c:v>3.9473684210526314E-2</c:v>
                </c:pt>
                <c:pt idx="5">
                  <c:v>2.6315789473684209E-2</c:v>
                </c:pt>
                <c:pt idx="6">
                  <c:v>5.2631578947368418E-2</c:v>
                </c:pt>
                <c:pt idx="7">
                  <c:v>6.5789473684210523E-2</c:v>
                </c:pt>
                <c:pt idx="8">
                  <c:v>3.9473684210526314E-2</c:v>
                </c:pt>
                <c:pt idx="9">
                  <c:v>3.9473684210526314E-2</c:v>
                </c:pt>
                <c:pt idx="10">
                  <c:v>9.2105263157894732E-2</c:v>
                </c:pt>
                <c:pt idx="11">
                  <c:v>2.6315789473684209E-2</c:v>
                </c:pt>
                <c:pt idx="12">
                  <c:v>1.3157894736842105E-2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463-4230-B927-22DB277390F4}"/>
            </c:ext>
          </c:extLst>
        </c:ser>
        <c:ser>
          <c:idx val="5"/>
          <c:order val="5"/>
          <c:tx>
            <c:strRef>
              <c:f>'GRAFIK-Daten 2022'!$G$1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rgbClr val="FF3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50" baseline="0">
                    <a:latin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'GRAFIK-Daten 2022'!$A$2:$A$16</c:f>
              <c:strCache>
                <c:ptCount val="15"/>
                <c:pt idx="0">
                  <c:v>mehr Fahrgemeinschaften ** 40 %</c:v>
                </c:pt>
                <c:pt idx="1">
                  <c:v>Einsparung an Wasser 54 %</c:v>
                </c:pt>
                <c:pt idx="2">
                  <c:v>bessere Zusammenarbeit m. d. Schulerhalter 59 %</c:v>
                </c:pt>
                <c:pt idx="3">
                  <c:v>Senkung des Energieverbrauchs 61 %</c:v>
                </c:pt>
                <c:pt idx="4">
                  <c:v>ein besseres Klima an der Schule 65 %</c:v>
                </c:pt>
                <c:pt idx="5">
                  <c:v>Einsparung an Restmüll 65 %</c:v>
                </c:pt>
                <c:pt idx="6">
                  <c:v>mehr "aktive Bewegung" (zu Fuß, Rad) 68 %</c:v>
                </c:pt>
                <c:pt idx="7">
                  <c:v>mehr Qualität im Unterricht 70 %</c:v>
                </c:pt>
                <c:pt idx="8">
                  <c:v>mehr "bewegter Unterricht" 72 %</c:v>
                </c:pt>
                <c:pt idx="9">
                  <c:v>Einsparung an Papier 76 %</c:v>
                </c:pt>
                <c:pt idx="10">
                  <c:v>mehr Teamarbeit 82 %</c:v>
                </c:pt>
                <c:pt idx="11">
                  <c:v>Veränderung der Verpflegung 82 %</c:v>
                </c:pt>
                <c:pt idx="12">
                  <c:v>mehr regionale / biologische Lebensmittel 84 %</c:v>
                </c:pt>
                <c:pt idx="13">
                  <c:v>mehr Projektarbeit 91 %</c:v>
                </c:pt>
                <c:pt idx="14">
                  <c:v>mehr Bewusstsein für BNE * 96 %</c:v>
                </c:pt>
              </c:strCache>
            </c:strRef>
          </c:cat>
          <c:val>
            <c:numRef>
              <c:f>'GRAFIK-Daten 2022'!$G$2:$G$16</c:f>
              <c:numCache>
                <c:formatCode>0.0%</c:formatCode>
                <c:ptCount val="15"/>
                <c:pt idx="0">
                  <c:v>7.8947368421052627E-2</c:v>
                </c:pt>
                <c:pt idx="1">
                  <c:v>6.5789473684210523E-2</c:v>
                </c:pt>
                <c:pt idx="2">
                  <c:v>7.8947368421052627E-2</c:v>
                </c:pt>
                <c:pt idx="3">
                  <c:v>6.5789473684210523E-2</c:v>
                </c:pt>
                <c:pt idx="4">
                  <c:v>3.9473684210526314E-2</c:v>
                </c:pt>
                <c:pt idx="5">
                  <c:v>6.5789473684210523E-2</c:v>
                </c:pt>
                <c:pt idx="6">
                  <c:v>2.6315789473684209E-2</c:v>
                </c:pt>
                <c:pt idx="7">
                  <c:v>2.6315789473684209E-2</c:v>
                </c:pt>
                <c:pt idx="8">
                  <c:v>6.5789473684210523E-2</c:v>
                </c:pt>
                <c:pt idx="9">
                  <c:v>2.6315789473684209E-2</c:v>
                </c:pt>
                <c:pt idx="10">
                  <c:v>1.3157894736842105E-2</c:v>
                </c:pt>
                <c:pt idx="11">
                  <c:v>5.2631578947368418E-2</c:v>
                </c:pt>
                <c:pt idx="12">
                  <c:v>3.9473684210526314E-2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463-4230-B927-22DB277390F4}"/>
            </c:ext>
          </c:extLst>
        </c:ser>
        <c:ser>
          <c:idx val="6"/>
          <c:order val="6"/>
          <c:tx>
            <c:strRef>
              <c:f>'GRAFIK-Daten 2022'!$H$1</c:f>
              <c:strCache>
                <c:ptCount val="1"/>
                <c:pt idx="0">
                  <c:v>weiß nicht</c:v>
                </c:pt>
              </c:strCache>
            </c:strRef>
          </c:tx>
          <c:spPr>
            <a:solidFill>
              <a:srgbClr val="FFFFFF"/>
            </a:solidFill>
            <a:ln w="3175">
              <a:solidFill>
                <a:schemeClr val="bg1">
                  <a:lumMod val="50000"/>
                </a:schemeClr>
              </a:solidFill>
              <a:prstDash val="solid"/>
            </a:ln>
          </c:spPr>
          <c:invertIfNegative val="0"/>
          <c:dLbls>
            <c:dLbl>
              <c:idx val="6"/>
              <c:layout>
                <c:manualLayout>
                  <c:x val="2.567629490660146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463-4230-B927-22DB277390F4}"/>
                </c:ext>
              </c:extLst>
            </c:dLbl>
            <c:dLbl>
              <c:idx val="8"/>
              <c:layout>
                <c:manualLayout>
                  <c:x val="2.5676294906601467E-3"/>
                  <c:y val="4.559262586478388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463-4230-B927-22DB277390F4}"/>
                </c:ext>
              </c:extLst>
            </c:dLbl>
            <c:spPr>
              <a:ln w="1270">
                <a:noFill/>
              </a:ln>
            </c:spPr>
            <c:txPr>
              <a:bodyPr/>
              <a:lstStyle/>
              <a:p>
                <a:pPr>
                  <a:defRPr sz="750" baseline="0">
                    <a:latin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'GRAFIK-Daten 2022'!$A$2:$A$16</c:f>
              <c:strCache>
                <c:ptCount val="15"/>
                <c:pt idx="0">
                  <c:v>mehr Fahrgemeinschaften ** 40 %</c:v>
                </c:pt>
                <c:pt idx="1">
                  <c:v>Einsparung an Wasser 54 %</c:v>
                </c:pt>
                <c:pt idx="2">
                  <c:v>bessere Zusammenarbeit m. d. Schulerhalter 59 %</c:v>
                </c:pt>
                <c:pt idx="3">
                  <c:v>Senkung des Energieverbrauchs 61 %</c:v>
                </c:pt>
                <c:pt idx="4">
                  <c:v>ein besseres Klima an der Schule 65 %</c:v>
                </c:pt>
                <c:pt idx="5">
                  <c:v>Einsparung an Restmüll 65 %</c:v>
                </c:pt>
                <c:pt idx="6">
                  <c:v>mehr "aktive Bewegung" (zu Fuß, Rad) 68 %</c:v>
                </c:pt>
                <c:pt idx="7">
                  <c:v>mehr Qualität im Unterricht 70 %</c:v>
                </c:pt>
                <c:pt idx="8">
                  <c:v>mehr "bewegter Unterricht" 72 %</c:v>
                </c:pt>
                <c:pt idx="9">
                  <c:v>Einsparung an Papier 76 %</c:v>
                </c:pt>
                <c:pt idx="10">
                  <c:v>mehr Teamarbeit 82 %</c:v>
                </c:pt>
                <c:pt idx="11">
                  <c:v>Veränderung der Verpflegung 82 %</c:v>
                </c:pt>
                <c:pt idx="12">
                  <c:v>mehr regionale / biologische Lebensmittel 84 %</c:v>
                </c:pt>
                <c:pt idx="13">
                  <c:v>mehr Projektarbeit 91 %</c:v>
                </c:pt>
                <c:pt idx="14">
                  <c:v>mehr Bewusstsein für BNE * 96 %</c:v>
                </c:pt>
              </c:strCache>
            </c:strRef>
          </c:cat>
          <c:val>
            <c:numRef>
              <c:f>'GRAFIK-Daten 2022'!$H$2:$H$16</c:f>
              <c:numCache>
                <c:formatCode>0.0%</c:formatCode>
                <c:ptCount val="15"/>
                <c:pt idx="0">
                  <c:v>0.25</c:v>
                </c:pt>
                <c:pt idx="1">
                  <c:v>0.25</c:v>
                </c:pt>
                <c:pt idx="2">
                  <c:v>0.15789473684210525</c:v>
                </c:pt>
                <c:pt idx="3">
                  <c:v>0.23684210526315788</c:v>
                </c:pt>
                <c:pt idx="4">
                  <c:v>0.18421052631578946</c:v>
                </c:pt>
                <c:pt idx="5">
                  <c:v>0.15789473684210525</c:v>
                </c:pt>
                <c:pt idx="6">
                  <c:v>7.8947368421052627E-2</c:v>
                </c:pt>
                <c:pt idx="7">
                  <c:v>0.11842105263157894</c:v>
                </c:pt>
                <c:pt idx="8">
                  <c:v>5.2631578947368418E-2</c:v>
                </c:pt>
                <c:pt idx="9">
                  <c:v>0.11842105263157894</c:v>
                </c:pt>
                <c:pt idx="10">
                  <c:v>2.6315789473684209E-2</c:v>
                </c:pt>
                <c:pt idx="11">
                  <c:v>3.9473684210526314E-2</c:v>
                </c:pt>
                <c:pt idx="12">
                  <c:v>5.2631578947368418E-2</c:v>
                </c:pt>
                <c:pt idx="13">
                  <c:v>0</c:v>
                </c:pt>
                <c:pt idx="14">
                  <c:v>1.3157894736842105E-2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463-4230-B927-22DB277390F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1"/>
        <c:overlap val="100"/>
        <c:axId val="314864824"/>
        <c:axId val="314865216"/>
      </c:barChart>
      <c:catAx>
        <c:axId val="31486482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aseline="0">
                <a:latin typeface="Arial" panose="020B0604020202020204" pitchFamily="34" charset="0"/>
              </a:defRPr>
            </a:pPr>
            <a:endParaRPr lang="de-DE"/>
          </a:p>
        </c:txPr>
        <c:crossAx val="314865216"/>
        <c:crosses val="autoZero"/>
        <c:auto val="1"/>
        <c:lblAlgn val="ctr"/>
        <c:lblOffset val="100"/>
        <c:noMultiLvlLbl val="0"/>
      </c:catAx>
      <c:valAx>
        <c:axId val="314865216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314864824"/>
        <c:crosses val="autoZero"/>
        <c:crossBetween val="between"/>
      </c:valAx>
    </c:plotArea>
    <c:legend>
      <c:legendPos val="r"/>
      <c:legendEntry>
        <c:idx val="6"/>
        <c:txPr>
          <a:bodyPr/>
          <a:lstStyle/>
          <a:p>
            <a:pPr>
              <a:defRPr sz="1000" baseline="0">
                <a:latin typeface="Arial" panose="020B0604020202020204" pitchFamily="34" charset="0"/>
              </a:defRPr>
            </a:pPr>
            <a:endParaRPr lang="de-DE"/>
          </a:p>
        </c:txPr>
      </c:legendEntry>
      <c:layout>
        <c:manualLayout>
          <c:xMode val="edge"/>
          <c:yMode val="edge"/>
          <c:x val="0.93318681651800262"/>
          <c:y val="0.17721741123315926"/>
          <c:w val="5.0290734832351927E-2"/>
          <c:h val="0.55746220713236538"/>
        </c:manualLayout>
      </c:layout>
      <c:overlay val="0"/>
      <c:txPr>
        <a:bodyPr/>
        <a:lstStyle/>
        <a:p>
          <a:pPr>
            <a:defRPr sz="1200" baseline="0">
              <a:latin typeface="Arial" panose="020B0604020202020204" pitchFamily="34" charset="0"/>
            </a:defRPr>
          </a:pPr>
          <a:endParaRPr lang="de-DE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8" tIns="46334" rIns="92668" bIns="46334" numCol="1" anchor="t" anchorCtr="0" compatLnSpc="1">
            <a:prstTxWarp prst="textNoShape">
              <a:avLst/>
            </a:prstTxWarp>
          </a:bodyPr>
          <a:lstStyle>
            <a:lvl1pPr defTabSz="926809">
              <a:defRPr sz="1200" b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8" tIns="46334" rIns="92668" bIns="46334" numCol="1" anchor="t" anchorCtr="0" compatLnSpc="1">
            <a:prstTxWarp prst="textNoShape">
              <a:avLst/>
            </a:prstTxWarp>
          </a:bodyPr>
          <a:lstStyle>
            <a:lvl1pPr algn="r" defTabSz="926809">
              <a:defRPr sz="1200" b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43134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8" tIns="46334" rIns="92668" bIns="46334" numCol="1" anchor="b" anchorCtr="0" compatLnSpc="1">
            <a:prstTxWarp prst="textNoShape">
              <a:avLst/>
            </a:prstTxWarp>
          </a:bodyPr>
          <a:lstStyle>
            <a:lvl1pPr defTabSz="926809">
              <a:defRPr sz="1200" b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31340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8" tIns="46334" rIns="92668" bIns="46334" numCol="1" anchor="b" anchorCtr="0" compatLnSpc="1">
            <a:prstTxWarp prst="textNoShape">
              <a:avLst/>
            </a:prstTxWarp>
          </a:bodyPr>
          <a:lstStyle>
            <a:lvl1pPr algn="r" defTabSz="926809">
              <a:defRPr sz="1200" b="0"/>
            </a:lvl1pPr>
          </a:lstStyle>
          <a:p>
            <a:pPr>
              <a:defRPr/>
            </a:pPr>
            <a:fld id="{B0D6AB8F-3493-430F-8A23-655193A2DB0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4892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291782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8" tIns="46334" rIns="92668" bIns="46334" numCol="1" anchor="t" anchorCtr="0" compatLnSpc="1">
            <a:prstTxWarp prst="textNoShape">
              <a:avLst/>
            </a:prstTxWarp>
          </a:bodyPr>
          <a:lstStyle>
            <a:lvl1pPr defTabSz="926809">
              <a:defRPr sz="1200" b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4" y="0"/>
            <a:ext cx="291782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8" tIns="46334" rIns="92668" bIns="46334" numCol="1" anchor="t" anchorCtr="0" compatLnSpc="1">
            <a:prstTxWarp prst="textNoShape">
              <a:avLst/>
            </a:prstTxWarp>
          </a:bodyPr>
          <a:lstStyle>
            <a:lvl1pPr algn="r" defTabSz="926809">
              <a:defRPr sz="1200" b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8213" y="774700"/>
            <a:ext cx="4962525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2338" y="4730750"/>
            <a:ext cx="4992687" cy="442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8" tIns="46334" rIns="92668" bIns="463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61500"/>
            <a:ext cx="291782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8" tIns="46334" rIns="92668" bIns="46334" numCol="1" anchor="b" anchorCtr="0" compatLnSpc="1">
            <a:prstTxWarp prst="textNoShape">
              <a:avLst/>
            </a:prstTxWarp>
          </a:bodyPr>
          <a:lstStyle>
            <a:lvl1pPr defTabSz="926809">
              <a:defRPr sz="1200" b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4" y="9461500"/>
            <a:ext cx="291782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8" tIns="46334" rIns="92668" bIns="46334" numCol="1" anchor="b" anchorCtr="0" compatLnSpc="1">
            <a:prstTxWarp prst="textNoShape">
              <a:avLst/>
            </a:prstTxWarp>
          </a:bodyPr>
          <a:lstStyle>
            <a:lvl1pPr algn="r" defTabSz="926809">
              <a:defRPr sz="1200" b="0"/>
            </a:lvl1pPr>
          </a:lstStyle>
          <a:p>
            <a:pPr>
              <a:defRPr/>
            </a:pPr>
            <a:fld id="{F4144C40-7ACB-4042-A8D4-B7694518C93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29297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mweltzeichen.at/schulen/umsetzung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0AD6AD5-9D1E-45BB-BE5D-65ED72D27B93}" type="slidenum">
              <a:rPr lang="de-DE" altLang="de-DE" sz="1200" b="0" smtClean="0"/>
              <a:pPr/>
              <a:t>1</a:t>
            </a:fld>
            <a:endParaRPr lang="de-DE" altLang="de-DE" sz="1200" b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7"/>
            <a:ext cx="5060950" cy="4467225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de-AT" altLang="de-DE" sz="1400" dirty="0">
                <a:latin typeface="Arial" panose="020B0604020202020204" pitchFamily="34" charset="0"/>
                <a:cs typeface="Arial" panose="020B0604020202020204" pitchFamily="34" charset="0"/>
              </a:rPr>
              <a:t>Der Umweltzeichen-Vortrag ist für min  120 min konzipiert und kann gegebenenfalls gekürzt werden bzw. gibt es auch kürzere Versionen. </a:t>
            </a:r>
          </a:p>
          <a:p>
            <a:pPr>
              <a:buFontTx/>
              <a:buNone/>
            </a:pPr>
            <a:r>
              <a:rPr lang="de-AT" altLang="de-DE" sz="1400" dirty="0">
                <a:latin typeface="Arial" panose="020B0604020202020204" pitchFamily="34" charset="0"/>
                <a:cs typeface="Arial" panose="020B0604020202020204" pitchFamily="34" charset="0"/>
              </a:rPr>
              <a:t>Damit soll das UZ 301 (Umweltzeichen für Schulen und PH) an Bildungseinrichtungen bzw. den interessierten Kreisen vorgestellt werden.</a:t>
            </a:r>
          </a:p>
        </p:txBody>
      </p:sp>
    </p:spTree>
    <p:extLst>
      <p:ext uri="{BB962C8B-B14F-4D97-AF65-F5344CB8AC3E}">
        <p14:creationId xmlns:p14="http://schemas.microsoft.com/office/powerpoint/2010/main" val="2134177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324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799" indent="-285691" defTabSz="925324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2767" indent="-228553" defTabSz="925324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9873" indent="-228553" defTabSz="925324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6979" indent="-228553" defTabSz="925324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085" indent="-228553" defTabSz="925324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192" indent="-228553" defTabSz="925324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8299" indent="-228553" defTabSz="925324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5406" indent="-228553" defTabSz="925324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B5096E5-DA45-46C4-85C3-AE4EC07ADA54}" type="slidenum">
              <a:rPr lang="de-DE" altLang="de-DE" sz="1200" b="0"/>
              <a:pPr/>
              <a:t>10</a:t>
            </a:fld>
            <a:endParaRPr lang="de-DE" altLang="de-DE" sz="1200" b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Hier ist ein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Überblick über die </a:t>
            </a:r>
            <a:r>
              <a:rPr lang="de-AT" alt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Kriterienstruktur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, das Umweltzeichensystem ist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doppelt flexibel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, so dass man die Umsetzung der Kriterien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schrittweise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 angehen kann.</a:t>
            </a:r>
            <a:b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AT" alt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Muss-Kriterien sind bei der Erstprüfung für 7 der 10 Bereiche umzusetzen</a:t>
            </a:r>
            <a:r>
              <a:rPr lang="de-AT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AT" alt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Stufenmodell</a:t>
            </a:r>
            <a:r>
              <a:rPr lang="de-AT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), bei den </a:t>
            </a:r>
            <a:r>
              <a:rPr lang="de-AT" alt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Soll-Kriterien ist nur ein Teil der Punkte</a:t>
            </a:r>
            <a:r>
              <a:rPr lang="de-AT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zu erreichen.</a:t>
            </a:r>
            <a:br>
              <a:rPr lang="de-AT" altLang="de-DE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Auch mit Eigeninitiativen und – ab den Folgeprüfungen - Bonuspunkten kann man die Mindestpunkteanzahl erreichen.</a:t>
            </a:r>
            <a:br>
              <a:rPr lang="de-AT" altLang="de-DE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alt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Das ÖUZ ist kompatibel mit … und vereint quasi viele Schulprogramme in einem! </a:t>
            </a:r>
          </a:p>
          <a:p>
            <a:br>
              <a:rPr lang="de-AT" altLang="de-DE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AT" altLang="de-D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Durch </a:t>
            </a:r>
            <a:r>
              <a:rPr lang="de-AT" alt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Eigeninitiativen</a:t>
            </a:r>
            <a:r>
              <a:rPr lang="de-AT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(Zusatzinitiativen) können pro Audit bis zu 10 weitere Punkte erreicht werden. Dafür gibt es </a:t>
            </a:r>
            <a:r>
              <a:rPr lang="de-AT" alt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Beispiele in den Umsetzungstipps </a:t>
            </a:r>
            <a:r>
              <a:rPr lang="de-AT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oder die Schule setzt zusätzlich innovative Aktivitäten im Sinne des Umweltzeichens um.  Die Anerkennung der Zusatzpunkte obliegt - ebenso wie die Anerkennung der Erfüllung der Muss-Kriterien sowie die Erreichung der Soll-Punkte – einer Umweltzeichen-Prüferin bzw. einem Umweltzeichen-Prüfer. Für jede </a:t>
            </a:r>
            <a:r>
              <a:rPr lang="de-AT" alt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Folgeprüfung</a:t>
            </a:r>
            <a:r>
              <a:rPr lang="de-AT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können außerdem bis zu 6 Bonuspunkte erreicht werden</a:t>
            </a:r>
            <a:endParaRPr lang="de-AT" altLang="de-D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alt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1556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324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799" indent="-285691" defTabSz="925324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2767" indent="-228553" defTabSz="925324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9873" indent="-228553" defTabSz="925324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6979" indent="-228553" defTabSz="925324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085" indent="-228553" defTabSz="925324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192" indent="-228553" defTabSz="925324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8299" indent="-228553" defTabSz="925324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5406" indent="-228553" defTabSz="925324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B5096E5-DA45-46C4-85C3-AE4EC07ADA54}" type="slidenum">
              <a:rPr lang="de-DE" altLang="de-DE" sz="1200" b="0"/>
              <a:pPr/>
              <a:t>11</a:t>
            </a:fld>
            <a:endParaRPr lang="de-DE" altLang="de-DE" sz="1200" b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AT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de-AT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Für </a:t>
            </a:r>
            <a:r>
              <a:rPr lang="de-AT" alt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Kleinstschulen</a:t>
            </a:r>
            <a:r>
              <a:rPr lang="de-AT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(mit max. 50 Schülerinnen oder max. 3 Klassen) oder </a:t>
            </a:r>
            <a:r>
              <a:rPr lang="de-AT" alt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Berufsschulen</a:t>
            </a:r>
            <a:r>
              <a:rPr lang="de-AT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[ </a:t>
            </a:r>
            <a:r>
              <a:rPr lang="de-AT" alt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PTS</a:t>
            </a:r>
            <a:r>
              <a:rPr lang="de-AT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!!! ]</a:t>
            </a:r>
            <a:r>
              <a:rPr lang="de-AT" altLang="de-DE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sind </a:t>
            </a:r>
            <a:r>
              <a:rPr lang="de-AT" alt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weniger Punkte </a:t>
            </a:r>
            <a:r>
              <a:rPr lang="de-AT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notwendig</a:t>
            </a:r>
            <a:br>
              <a:rPr lang="de-AT" altLang="de-DE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AT" alt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Feiner</a:t>
            </a:r>
            <a:r>
              <a:rPr lang="de-AT" altLang="de-DE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Unterschied</a:t>
            </a:r>
            <a:r>
              <a:rPr lang="de-AT" altLang="de-DE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 zwischen </a:t>
            </a:r>
            <a:r>
              <a:rPr lang="de-AT" altLang="de-DE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Eigen- und Zusatzinitiativen</a:t>
            </a:r>
            <a:r>
              <a:rPr lang="de-AT" altLang="de-DE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de-AT" altLang="de-DE" sz="100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altLang="de-DE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Eigeninitiative</a:t>
            </a:r>
            <a:r>
              <a:rPr lang="de-AT" altLang="de-DE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 ist eine selbst entwickelte Idee bzw. Maßnahme der Schule im Sinne des ÖUZ: Wenn die Maßnahmen bereits in einem Muss- oder Soll-Kriterium des ÖUZ abgedeckt ist, kann die Eigeninitiative nur gewertet werden, wenn die Anforderungen </a:t>
            </a:r>
            <a:r>
              <a:rPr lang="de-AT" altLang="de-DE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deutlich</a:t>
            </a:r>
            <a:r>
              <a:rPr lang="de-AT" altLang="de-DE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 übertroffen werden (z.B. gemäß ÖUZ Mindestanzahl von Bioprodukten in der Küche </a:t>
            </a:r>
            <a:r>
              <a:rPr lang="de-AT" altLang="de-DE" sz="1000" baseline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die ganze Schulküche ist biozertifiziert). </a:t>
            </a:r>
            <a:br>
              <a:rPr lang="de-AT" altLang="de-DE" sz="1000" baseline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de-AT" altLang="de-DE" sz="1000" baseline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Außerdem muss die 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Umsetzung der Eigeninitiative überprüfbar sein und es können positive Effekte im Sinne dieser Umweltzeichen-Richtlinie nachgewiesen werden. (</a:t>
            </a:r>
            <a:r>
              <a:rPr lang="de-AT" altLang="de-DE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Genaue Definition S. 8 der Richtlinie UZ 301 von 2018).</a:t>
            </a:r>
            <a:br>
              <a:rPr lang="de-AT" altLang="de-DE" sz="100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altLang="de-DE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Zusatzinitiativen</a:t>
            </a:r>
            <a:r>
              <a:rPr lang="de-AT" altLang="de-DE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 sind Vorschläge, die </a:t>
            </a:r>
            <a:r>
              <a:rPr lang="de-AT" altLang="de-DE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in den Umsetzungstipps gelistet </a:t>
            </a:r>
            <a:r>
              <a:rPr lang="de-AT" altLang="de-DE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sind (bzw. zukünftig vermehrt gelistet werden</a:t>
            </a:r>
            <a:r>
              <a:rPr lang="de-AT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alt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xxxxxxxxxxxxxxxxxx</a:t>
            </a:r>
            <a:endParaRPr lang="de-AT" altLang="de-D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alt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1152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324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799" indent="-285691" defTabSz="925324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2767" indent="-228553" defTabSz="925324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9873" indent="-228553" defTabSz="925324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6979" indent="-228553" defTabSz="925324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085" indent="-228553" defTabSz="925324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192" indent="-228553" defTabSz="925324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8299" indent="-228553" defTabSz="925324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5406" indent="-228553" defTabSz="925324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48C33FA-B5FD-4AC6-BA51-8AEA829C6BD0}" type="slidenum">
              <a:rPr lang="de-DE" altLang="de-DE" sz="1200" b="0"/>
              <a:pPr/>
              <a:t>12</a:t>
            </a:fld>
            <a:endParaRPr lang="de-DE" altLang="de-DE" sz="1200" b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Hier ein kleiner Überblick über die Kriterien des ÖUZ für Schulen (und PH): Ich werde dabei nicht ins Detail</a:t>
            </a:r>
            <a:r>
              <a:rPr lang="de-AT" altLang="de-DE" baseline="0" dirty="0">
                <a:latin typeface="Arial" panose="020B0604020202020204" pitchFamily="34" charset="0"/>
                <a:cs typeface="Arial" panose="020B0604020202020204" pitchFamily="34" charset="0"/>
              </a:rPr>
              <a:t> gehen können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AT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Es sind weniger Kriterien, als es auf den 1. Blick aussieht!</a:t>
            </a:r>
            <a:r>
              <a:rPr lang="de-AT" altLang="de-D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AT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Für den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Anfang sind etwa 2/3 der Muss-Kriterien und etwa 1/3 der Sollpunkte (bzw. absolut 40 </a:t>
            </a:r>
            <a:r>
              <a:rPr lang="de-AT" altLang="de-DE" b="0" dirty="0">
                <a:latin typeface="Arial" panose="020B0604020202020204" pitchFamily="34" charset="0"/>
                <a:cs typeface="Arial" panose="020B0604020202020204" pitchFamily="34" charset="0"/>
              </a:rPr>
              <a:t>oder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 50 Punkte) nötig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 (bezogen auf die theoretisch mögliche Gesamtpunktanzahl von 171,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Stufenmodell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) – außerdem können Sie durch mehrere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Eigeninitiativen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bis zu 10 Zusatzpunkte und ab den Folgeprüfungen 6 Bonuspunkte 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(Kriterium M18) erreichen. </a:t>
            </a:r>
            <a:b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Wahrscheinlich haben sie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viele Kriterien „schon in der Tasche“,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 vielleicht existiert nicht immer ein gemeinsames bzw.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dokumentiertes Wissen 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dazu.</a:t>
            </a:r>
            <a:b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Durch die Software werden – von allen Kriterien –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etwa</a:t>
            </a:r>
            <a:r>
              <a:rPr lang="de-AT" altLang="de-DE" b="1" baseline="0" dirty="0">
                <a:latin typeface="Arial" panose="020B0604020202020204" pitchFamily="34" charset="0"/>
                <a:cs typeface="Arial" panose="020B0604020202020204" pitchFamily="34" charset="0"/>
              </a:rPr>
              <a:t> 50% der Dokumentation für die Folgeprüfung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dupliziert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e-AT" altLang="de-DE" baseline="0" dirty="0">
                <a:latin typeface="Arial" panose="020B0604020202020204" pitchFamily="34" charset="0"/>
                <a:cs typeface="Arial" panose="020B0604020202020204" pitchFamily="34" charset="0"/>
              </a:rPr>
              <a:t> Das ist dann schon erarbeitet, falls sich nichts ändert hat. 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e-AT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9195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6806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3987" indent="-286150" defTabSz="926806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4597" indent="-228920" defTabSz="926806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2436" indent="-228920" defTabSz="926806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60275" indent="-228920" defTabSz="926806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8115" indent="-228920" defTabSz="926806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5953" indent="-228920" defTabSz="926806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33792" indent="-228920" defTabSz="926806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91631" indent="-228920" defTabSz="926806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D2F96E6-17F1-4D48-9152-DA6411B6E034}" type="slidenum">
              <a:rPr lang="de-DE" altLang="de-DE" sz="1200" b="0"/>
              <a:pPr/>
              <a:t>13</a:t>
            </a:fld>
            <a:endParaRPr lang="de-DE" altLang="de-DE" sz="1200" b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74700"/>
            <a:ext cx="4965700" cy="3724275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FETT &amp; ROT = Muss</a:t>
            </a:r>
            <a:r>
              <a:rPr lang="de-DE" alt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altLang="de-DE" sz="1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grün = Soll-Kriterium </a:t>
            </a:r>
            <a:br>
              <a:rPr lang="de-DE" altLang="de-DE" sz="1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1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Dieser Bereich ist der Kern des UZ 301 </a:t>
            </a:r>
            <a:r>
              <a:rPr lang="de-DE" altLang="de-DE" sz="1200" b="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ein </a:t>
            </a:r>
            <a:r>
              <a:rPr lang="de-DE" altLang="de-DE" sz="1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breit aufgestelltes</a:t>
            </a:r>
            <a:r>
              <a:rPr lang="de-DE" altLang="de-DE" sz="1200" b="1" baseline="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Team der Schlüssel zur Umsetzung der Kriterien </a:t>
            </a:r>
            <a:r>
              <a:rPr lang="de-DE" altLang="de-DE" sz="1200" b="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ÖUZ</a:t>
            </a:r>
            <a:r>
              <a:rPr lang="de-DE" altLang="de-DE" sz="1200" b="0" baseline="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de-DE" altLang="de-DE" sz="1200" b="0" baseline="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altLang="de-DE" sz="12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de-DE" dirty="0">
                <a:latin typeface="Arial" charset="0"/>
                <a:cs typeface="Times New Roman" pitchFamily="18" charset="0"/>
              </a:rPr>
              <a:t>Das </a:t>
            </a:r>
            <a:r>
              <a:rPr lang="de-DE" altLang="de-DE" b="1" dirty="0">
                <a:latin typeface="Arial" charset="0"/>
                <a:cs typeface="Times New Roman" pitchFamily="18" charset="0"/>
              </a:rPr>
              <a:t>Leitbild</a:t>
            </a:r>
            <a:r>
              <a:rPr lang="de-DE" altLang="de-DE" dirty="0">
                <a:latin typeface="Arial" charset="0"/>
                <a:cs typeface="Times New Roman" pitchFamily="18" charset="0"/>
              </a:rPr>
              <a:t> mit der </a:t>
            </a:r>
            <a:r>
              <a:rPr lang="de-DE" altLang="de-DE" b="1" dirty="0">
                <a:latin typeface="Arial" charset="0"/>
                <a:cs typeface="Times New Roman" pitchFamily="18" charset="0"/>
              </a:rPr>
              <a:t>operativen Umsetzung durch ein Qualitätsprogramm</a:t>
            </a:r>
            <a:r>
              <a:rPr lang="de-DE" altLang="de-DE" b="1" baseline="0" dirty="0">
                <a:latin typeface="Arial" charset="0"/>
                <a:cs typeface="Times New Roman" pitchFamily="18" charset="0"/>
              </a:rPr>
              <a:t> </a:t>
            </a:r>
            <a:r>
              <a:rPr lang="de-DE" altLang="de-DE" dirty="0">
                <a:latin typeface="Arial" charset="0"/>
                <a:cs typeface="Times New Roman" pitchFamily="18" charset="0"/>
              </a:rPr>
              <a:t>(alter Begriff: Schulprogramm) ist dabei das zentrale Instrument sowohl zur Umsetzung des Umweltzeichens  als auch zur </a:t>
            </a:r>
            <a:r>
              <a:rPr lang="de-DE" altLang="de-DE" b="1" dirty="0">
                <a:latin typeface="Arial" charset="0"/>
                <a:cs typeface="Times New Roman" pitchFamily="18" charset="0"/>
              </a:rPr>
              <a:t>Qualitäts- und Organisationsentwicklung</a:t>
            </a:r>
            <a:r>
              <a:rPr lang="de-DE" altLang="de-DE" dirty="0">
                <a:latin typeface="Arial" charset="0"/>
                <a:cs typeface="Times New Roman" pitchFamily="18" charset="0"/>
              </a:rPr>
              <a:t>. </a:t>
            </a:r>
            <a:r>
              <a:rPr lang="de-DE" altLang="de-DE" u="sng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Falls kein Entwicklungsplan</a:t>
            </a:r>
            <a:r>
              <a:rPr lang="de-DE" altLang="de-DE" u="sng" baseline="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 über QMS mit ÖUZ-Bezug vorhanden (kann Umwelt </a:t>
            </a:r>
            <a:r>
              <a:rPr lang="de-DE" altLang="de-DE" b="1" u="sng" baseline="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und/oder</a:t>
            </a:r>
            <a:r>
              <a:rPr lang="de-DE" altLang="de-DE" u="sng" baseline="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 Gesundheit sein), dann UZ-Maßnahmenplan</a:t>
            </a:r>
            <a:r>
              <a:rPr lang="de-DE" altLang="de-DE" baseline="0" dirty="0">
                <a:latin typeface="Arial" charset="0"/>
                <a:cs typeface="Times New Roman" pitchFamily="18" charset="0"/>
              </a:rPr>
              <a:t>. Dazu braucht es auch viel </a:t>
            </a:r>
            <a:r>
              <a:rPr lang="de-DE" altLang="de-DE" sz="1200" b="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Kommunikation </a:t>
            </a:r>
            <a:br>
              <a:rPr lang="de-DE" altLang="de-DE" baseline="0" dirty="0">
                <a:latin typeface="Arial" charset="0"/>
                <a:cs typeface="Times New Roman" pitchFamily="18" charset="0"/>
              </a:rPr>
            </a:br>
            <a:r>
              <a:rPr lang="de-DE" altLang="de-DE" b="1" baseline="0" dirty="0">
                <a:latin typeface="Arial" charset="0"/>
                <a:cs typeface="Times New Roman" pitchFamily="18" charset="0"/>
              </a:rPr>
              <a:t>BEISPIEL</a:t>
            </a:r>
            <a:r>
              <a:rPr lang="de-DE" altLang="de-DE" baseline="0" dirty="0">
                <a:latin typeface="Arial" charset="0"/>
                <a:cs typeface="Times New Roman" pitchFamily="18" charset="0"/>
              </a:rPr>
              <a:t>: </a:t>
            </a:r>
            <a:r>
              <a:rPr lang="de-DE" altLang="de-DE" sz="1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wenn SQA-2 = Leseförderung, dann </a:t>
            </a:r>
            <a:r>
              <a:rPr lang="de-DE" altLang="de-DE" sz="1200" b="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zB</a:t>
            </a:r>
            <a:r>
              <a:rPr lang="de-DE" altLang="de-DE" sz="1200" b="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auch 25 – 30% umweltbezogene</a:t>
            </a:r>
            <a:r>
              <a:rPr lang="de-DE" altLang="de-DE" sz="1200" b="0" baseline="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Texte im Sinne von ÖUZ;</a:t>
            </a:r>
            <a:r>
              <a:rPr lang="de-DE" altLang="de-DE" sz="1200" b="1" baseline="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altLang="de-DE" sz="1200" b="1" baseline="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altLang="de-DE" sz="1200" b="1" baseline="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dirty="0">
                <a:latin typeface="Arial" charset="0"/>
                <a:cs typeface="Times New Roman" pitchFamily="18" charset="0"/>
              </a:rPr>
              <a:t>Weitere Kriterien fördern </a:t>
            </a:r>
            <a:r>
              <a:rPr lang="de-DE" altLang="de-DE" b="1" dirty="0">
                <a:latin typeface="Arial" charset="0"/>
                <a:cs typeface="Times New Roman" pitchFamily="18" charset="0"/>
              </a:rPr>
              <a:t>Partizipation</a:t>
            </a:r>
            <a:r>
              <a:rPr lang="de-DE" altLang="de-DE" dirty="0">
                <a:latin typeface="Arial" charset="0"/>
                <a:cs typeface="Times New Roman" pitchFamily="18" charset="0"/>
              </a:rPr>
              <a:t> und ein positives </a:t>
            </a:r>
            <a:r>
              <a:rPr lang="de-DE" altLang="de-DE" b="1" dirty="0">
                <a:latin typeface="Arial" charset="0"/>
                <a:cs typeface="Times New Roman" pitchFamily="18" charset="0"/>
              </a:rPr>
              <a:t>Lern- und Arbeitsklima</a:t>
            </a:r>
            <a:r>
              <a:rPr lang="de-DE" altLang="de-DE" dirty="0">
                <a:latin typeface="Arial" charset="0"/>
                <a:cs typeface="Times New Roman" pitchFamily="18" charset="0"/>
              </a:rPr>
              <a:t> sowie die </a:t>
            </a:r>
            <a:r>
              <a:rPr lang="de-DE" altLang="de-DE" b="1" dirty="0">
                <a:latin typeface="Arial" charset="0"/>
                <a:cs typeface="Times New Roman" pitchFamily="18" charset="0"/>
              </a:rPr>
              <a:t>Sichtbarkeit des Umweltzeichens </a:t>
            </a:r>
            <a:r>
              <a:rPr lang="de-DE" altLang="de-DE" dirty="0">
                <a:latin typeface="Arial" charset="0"/>
                <a:cs typeface="Times New Roman" pitchFamily="18" charset="0"/>
              </a:rPr>
              <a:t>nach außen (Medien- und Öffentlichkeitsarbeit).</a:t>
            </a:r>
            <a:br>
              <a:rPr lang="de-DE" altLang="de-DE" dirty="0">
                <a:latin typeface="Arial" charset="0"/>
                <a:cs typeface="Times New Roman" pitchFamily="18" charset="0"/>
              </a:rPr>
            </a:br>
            <a:endParaRPr lang="de-AT" altLang="de-DE" b="0" dirty="0">
              <a:latin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4491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6806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3987" indent="-286150" defTabSz="926806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4597" indent="-228920" defTabSz="926806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2436" indent="-228920" defTabSz="926806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60275" indent="-228920" defTabSz="926806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8115" indent="-228920" defTabSz="926806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5953" indent="-228920" defTabSz="926806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33792" indent="-228920" defTabSz="926806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91631" indent="-228920" defTabSz="926806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D2F96E6-17F1-4D48-9152-DA6411B6E034}" type="slidenum">
              <a:rPr lang="de-DE" altLang="de-DE" sz="1200" b="0"/>
              <a:pPr/>
              <a:t>14</a:t>
            </a:fld>
            <a:endParaRPr lang="de-DE" altLang="de-DE" sz="1200" b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74700"/>
            <a:ext cx="4965700" cy="3724275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lang="de-DE" altLang="de-DE" dirty="0">
                <a:latin typeface="Arial" charset="0"/>
                <a:cs typeface="Times New Roman" pitchFamily="18" charset="0"/>
              </a:rPr>
            </a:br>
            <a:r>
              <a:rPr lang="de-DE" altLang="de-DE" dirty="0">
                <a:latin typeface="Arial" charset="0"/>
                <a:cs typeface="Times New Roman" pitchFamily="18" charset="0"/>
              </a:rPr>
              <a:t>Schließlich gibt es </a:t>
            </a:r>
            <a:r>
              <a:rPr lang="de-DE" altLang="de-DE" b="1" dirty="0">
                <a:latin typeface="Arial" charset="0"/>
                <a:cs typeface="Times New Roman" pitchFamily="18" charset="0"/>
              </a:rPr>
              <a:t>bereichsübergreifende Kriterien</a:t>
            </a:r>
            <a:r>
              <a:rPr lang="de-DE" altLang="de-DE" dirty="0">
                <a:latin typeface="Arial" charset="0"/>
                <a:cs typeface="Times New Roman" pitchFamily="18" charset="0"/>
              </a:rPr>
              <a:t>, die u. a. Energie, Abfall</a:t>
            </a:r>
            <a:r>
              <a:rPr lang="de-DE" altLang="de-DE" baseline="0" dirty="0">
                <a:latin typeface="Arial" charset="0"/>
                <a:cs typeface="Times New Roman" pitchFamily="18" charset="0"/>
              </a:rPr>
              <a:t> </a:t>
            </a:r>
            <a:r>
              <a:rPr lang="de-DE" altLang="de-DE" dirty="0">
                <a:latin typeface="Arial" charset="0"/>
                <a:cs typeface="Times New Roman" pitchFamily="18" charset="0"/>
              </a:rPr>
              <a:t>und Beschaffung betreffen bzw. Maßnahmen im Sinne des ÖUZ oder</a:t>
            </a:r>
            <a:r>
              <a:rPr lang="de-DE" altLang="de-DE" baseline="0" dirty="0">
                <a:latin typeface="Arial" charset="0"/>
                <a:cs typeface="Times New Roman" pitchFamily="18" charset="0"/>
              </a:rPr>
              <a:t> Umwelt-</a:t>
            </a:r>
            <a:r>
              <a:rPr lang="de-DE" altLang="de-DE" dirty="0">
                <a:latin typeface="Arial" charset="0"/>
                <a:cs typeface="Times New Roman" pitchFamily="18" charset="0"/>
              </a:rPr>
              <a:t>Kennzahlen dazu aufzeigen.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altLang="de-DE" dirty="0">
              <a:latin typeface="Arial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800" b="1" dirty="0">
                <a:latin typeface="Arial" charset="0"/>
                <a:cs typeface="Times New Roman" pitchFamily="18" charset="0"/>
              </a:rPr>
              <a:t>STOP </a:t>
            </a:r>
            <a:r>
              <a:rPr lang="de-DE" altLang="de-DE" sz="1800" b="1" dirty="0">
                <a:latin typeface="Arial" charset="0"/>
                <a:cs typeface="Times New Roman" pitchFamily="18" charset="0"/>
                <a:sym typeface="Wingdings" panose="05000000000000000000" pitchFamily="2" charset="2"/>
              </a:rPr>
              <a:t> Einleitung nächste Folie</a:t>
            </a:r>
            <a:br>
              <a:rPr lang="de-DE" altLang="de-DE" sz="1800" b="1" dirty="0">
                <a:latin typeface="Arial" charset="0"/>
                <a:cs typeface="Times New Roman" pitchFamily="18" charset="0"/>
              </a:rPr>
            </a:br>
            <a:br>
              <a:rPr lang="de-DE" altLang="de-DE" dirty="0">
                <a:latin typeface="Arial" charset="0"/>
                <a:cs typeface="Times New Roman" pitchFamily="18" charset="0"/>
              </a:rPr>
            </a:br>
            <a:endParaRPr lang="de-AT" altLang="de-DE" b="0" dirty="0">
              <a:latin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8974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09A179F-5455-47C4-B947-CCD74337433D}" type="slidenum">
              <a:rPr lang="de-DE" altLang="de-DE" sz="1200" b="0" smtClean="0"/>
              <a:pPr/>
              <a:t>15</a:t>
            </a:fld>
            <a:endParaRPr lang="de-DE" altLang="de-DE" sz="1200" b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74700"/>
            <a:ext cx="4962525" cy="3722688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altLang="de-DE" b="1" dirty="0">
                <a:latin typeface="Arial" charset="0"/>
                <a:cs typeface="Times New Roman" pitchFamily="18" charset="0"/>
              </a:rPr>
              <a:t>Im Focus einer</a:t>
            </a:r>
            <a:r>
              <a:rPr lang="de-DE" altLang="de-DE" b="1" baseline="0" dirty="0">
                <a:latin typeface="Arial" charset="0"/>
                <a:cs typeface="Times New Roman" pitchFamily="18" charset="0"/>
              </a:rPr>
              <a:t> BNE </a:t>
            </a:r>
            <a:r>
              <a:rPr lang="de-DE" altLang="de-DE" b="1" dirty="0">
                <a:latin typeface="Arial" charset="0"/>
                <a:cs typeface="Times New Roman" pitchFamily="18" charset="0"/>
              </a:rPr>
              <a:t>steht </a:t>
            </a:r>
            <a:r>
              <a:rPr lang="de-DE" altLang="de-DE" b="0" dirty="0">
                <a:latin typeface="Arial" charset="0"/>
                <a:cs typeface="Times New Roman" pitchFamily="18" charset="0"/>
              </a:rPr>
              <a:t>:</a:t>
            </a:r>
            <a:r>
              <a:rPr lang="de-DE" altLang="de-DE" b="0" baseline="0" dirty="0">
                <a:latin typeface="Arial" charset="0"/>
                <a:cs typeface="Times New Roman" pitchFamily="18" charset="0"/>
              </a:rPr>
              <a:t>      </a:t>
            </a:r>
            <a:r>
              <a:rPr lang="de-AT" altLang="de-DE" b="1" baseline="0" dirty="0">
                <a:latin typeface="Arial" charset="0"/>
                <a:cs typeface="Times New Roman" pitchFamily="18" charset="0"/>
              </a:rPr>
              <a:t>was bedeutet gutes Lernen an der Schule</a:t>
            </a:r>
            <a:r>
              <a:rPr lang="de-AT" altLang="de-DE" b="0" baseline="0" dirty="0">
                <a:latin typeface="Arial" charset="0"/>
                <a:cs typeface="Times New Roman" pitchFamily="18" charset="0"/>
              </a:rPr>
              <a:t>, wie wird es </a:t>
            </a:r>
            <a:r>
              <a:rPr lang="de-AT" altLang="de-DE" b="1" baseline="0" dirty="0">
                <a:latin typeface="Arial" charset="0"/>
                <a:cs typeface="Times New Roman" pitchFamily="18" charset="0"/>
              </a:rPr>
              <a:t>umgesetzt</a:t>
            </a:r>
            <a:r>
              <a:rPr lang="de-AT" altLang="de-DE" b="0" baseline="0" dirty="0">
                <a:latin typeface="Arial" charset="0"/>
                <a:cs typeface="Times New Roman" pitchFamily="18" charset="0"/>
              </a:rPr>
              <a:t>, was kann </a:t>
            </a:r>
            <a:r>
              <a:rPr lang="de-AT" altLang="de-DE" b="1" baseline="0" dirty="0">
                <a:latin typeface="Arial" charset="0"/>
                <a:cs typeface="Times New Roman" pitchFamily="18" charset="0"/>
              </a:rPr>
              <a:t>verbessert</a:t>
            </a:r>
            <a:r>
              <a:rPr lang="de-AT" altLang="de-DE" b="0" baseline="0" dirty="0">
                <a:latin typeface="Arial" charset="0"/>
                <a:cs typeface="Times New Roman" pitchFamily="18" charset="0"/>
              </a:rPr>
              <a:t> werden. … (Analyse = immer 1 </a:t>
            </a:r>
            <a:r>
              <a:rPr lang="de-AT" altLang="de-DE" b="1" baseline="0" dirty="0">
                <a:latin typeface="Arial" charset="0"/>
                <a:cs typeface="Times New Roman" pitchFamily="18" charset="0"/>
              </a:rPr>
              <a:t>Regelkreis</a:t>
            </a:r>
            <a:r>
              <a:rPr lang="de-AT" altLang="de-DE" b="0" baseline="0" dirty="0">
                <a:latin typeface="Arial" charset="0"/>
                <a:cs typeface="Times New Roman" pitchFamily="18" charset="0"/>
              </a:rPr>
              <a:t>) UND … welche </a:t>
            </a:r>
            <a:r>
              <a:rPr lang="de-AT" altLang="de-DE" b="1" i="0" baseline="0" dirty="0">
                <a:latin typeface="Arial" charset="0"/>
                <a:cs typeface="Times New Roman" pitchFamily="18" charset="0"/>
              </a:rPr>
              <a:t>Kompetenzen</a:t>
            </a:r>
            <a:r>
              <a:rPr lang="de-AT" altLang="de-DE" b="0" baseline="0" dirty="0">
                <a:latin typeface="Arial" charset="0"/>
                <a:cs typeface="Times New Roman" pitchFamily="18" charset="0"/>
              </a:rPr>
              <a:t> brauchen wir für eine komplexe, herausfordernde </a:t>
            </a:r>
            <a:r>
              <a:rPr lang="de-AT" altLang="de-DE" b="1" baseline="0" dirty="0">
                <a:latin typeface="Arial" charset="0"/>
                <a:cs typeface="Times New Roman" pitchFamily="18" charset="0"/>
              </a:rPr>
              <a:t>Zukunft  </a:t>
            </a:r>
            <a:r>
              <a:rPr lang="de-AT" altLang="de-DE" b="0" baseline="0" dirty="0">
                <a:latin typeface="Arial" charset="0"/>
                <a:cs typeface="Times New Roman" pitchFamily="18" charset="0"/>
              </a:rPr>
              <a:t>…</a:t>
            </a:r>
            <a:r>
              <a:rPr lang="de-AT" altLang="de-DE" b="1" baseline="0" dirty="0">
                <a:latin typeface="Arial" charset="0"/>
                <a:cs typeface="Times New Roman" pitchFamily="18" charset="0"/>
              </a:rPr>
              <a:t> Dafür &amp; für die Kompetenzen einer BNE</a:t>
            </a:r>
            <a:r>
              <a:rPr lang="de-AT" altLang="de-DE" b="0" baseline="0" dirty="0">
                <a:latin typeface="Arial" charset="0"/>
                <a:cs typeface="Times New Roman" pitchFamily="18" charset="0"/>
              </a:rPr>
              <a:t> braucht es </a:t>
            </a:r>
            <a:r>
              <a:rPr lang="de-AT" altLang="de-DE" b="1" baseline="0" dirty="0">
                <a:latin typeface="Arial" charset="0"/>
                <a:cs typeface="Times New Roman" pitchFamily="18" charset="0"/>
              </a:rPr>
              <a:t>auch</a:t>
            </a:r>
            <a:r>
              <a:rPr lang="de-AT" altLang="de-DE" b="0" baseline="0" dirty="0">
                <a:latin typeface="Arial" charset="0"/>
                <a:cs typeface="Times New Roman" pitchFamily="18" charset="0"/>
              </a:rPr>
              <a:t> </a:t>
            </a:r>
            <a:r>
              <a:rPr lang="de-AT" altLang="de-DE" b="1" baseline="0" dirty="0">
                <a:latin typeface="Arial" charset="0"/>
                <a:cs typeface="Times New Roman" pitchFamily="18" charset="0"/>
              </a:rPr>
              <a:t>Weiterbildung</a:t>
            </a:r>
            <a:r>
              <a:rPr lang="de-AT" altLang="de-DE" b="0" baseline="0" dirty="0">
                <a:latin typeface="Arial" charset="0"/>
                <a:cs typeface="Times New Roman" pitchFamily="18" charset="0"/>
              </a:rPr>
              <a:t>. </a:t>
            </a:r>
            <a:br>
              <a:rPr lang="de-AT" altLang="de-DE" b="0" baseline="0" dirty="0">
                <a:latin typeface="Arial" charset="0"/>
                <a:cs typeface="Times New Roman" pitchFamily="18" charset="0"/>
              </a:rPr>
            </a:br>
            <a:r>
              <a:rPr lang="de-DE" altLang="de-DE" b="0" baseline="-25000" dirty="0">
                <a:latin typeface="Arial" charset="0"/>
                <a:cs typeface="Times New Roman" pitchFamily="18" charset="0"/>
              </a:rPr>
              <a:t>***********************************************************************</a:t>
            </a:r>
            <a:br>
              <a:rPr lang="de-AT" altLang="de-DE" b="0" baseline="0" dirty="0">
                <a:latin typeface="Arial" charset="0"/>
                <a:cs typeface="Times New Roman" pitchFamily="18" charset="0"/>
              </a:rPr>
            </a:br>
            <a:r>
              <a:rPr lang="de-DE" altLang="de-DE" b="0" dirty="0">
                <a:latin typeface="Arial" charset="0"/>
                <a:cs typeface="Times New Roman" pitchFamily="18" charset="0"/>
              </a:rPr>
              <a:t>Ziel ist es, </a:t>
            </a:r>
            <a:r>
              <a:rPr lang="de-DE" altLang="de-DE" b="1" dirty="0">
                <a:latin typeface="Arial" charset="0"/>
                <a:cs typeface="Times New Roman" pitchFamily="18" charset="0"/>
              </a:rPr>
              <a:t>Bildung für eine nachhaltige Entwicklung mit Bildungsqualität</a:t>
            </a:r>
            <a:r>
              <a:rPr lang="de-DE" altLang="de-DE" b="1" baseline="0" dirty="0">
                <a:latin typeface="Arial" charset="0"/>
                <a:cs typeface="Times New Roman" pitchFamily="18" charset="0"/>
              </a:rPr>
              <a:t> </a:t>
            </a:r>
            <a:r>
              <a:rPr lang="de-DE" altLang="de-DE" b="0" dirty="0">
                <a:latin typeface="Arial" charset="0"/>
                <a:cs typeface="Times New Roman" pitchFamily="18" charset="0"/>
              </a:rPr>
              <a:t>zu verbinden (mit</a:t>
            </a:r>
            <a:r>
              <a:rPr lang="de-DE" altLang="de-DE" b="1" dirty="0">
                <a:latin typeface="Arial" charset="0"/>
                <a:cs typeface="Times New Roman" pitchFamily="18" charset="0"/>
              </a:rPr>
              <a:t> </a:t>
            </a:r>
            <a:r>
              <a:rPr lang="de-DE" altLang="de-DE" b="0" dirty="0">
                <a:latin typeface="Arial" charset="0"/>
                <a:cs typeface="Times New Roman" pitchFamily="18" charset="0"/>
              </a:rPr>
              <a:t>neuen</a:t>
            </a:r>
            <a:r>
              <a:rPr lang="de-DE" altLang="de-DE" b="1" dirty="0">
                <a:latin typeface="Arial" charset="0"/>
                <a:cs typeface="Times New Roman" pitchFamily="18" charset="0"/>
              </a:rPr>
              <a:t> Lehr- und Lernmethoden und weiteren Maßnahmen</a:t>
            </a:r>
            <a:r>
              <a:rPr lang="de-DE" altLang="de-DE" b="0" dirty="0">
                <a:latin typeface="Arial" charset="0"/>
                <a:cs typeface="Times New Roman" pitchFamily="18" charset="0"/>
              </a:rPr>
              <a:t>, die ein </a:t>
            </a:r>
            <a:r>
              <a:rPr lang="de-DE" altLang="de-DE" b="1" dirty="0">
                <a:latin typeface="Arial" charset="0"/>
                <a:cs typeface="Times New Roman" pitchFamily="18" charset="0"/>
              </a:rPr>
              <a:t>kompetenzorientiertes</a:t>
            </a:r>
            <a:r>
              <a:rPr lang="de-DE" altLang="de-DE" b="1" baseline="0" dirty="0">
                <a:latin typeface="Arial" charset="0"/>
                <a:cs typeface="Times New Roman" pitchFamily="18" charset="0"/>
              </a:rPr>
              <a:t> Lernen </a:t>
            </a:r>
            <a:r>
              <a:rPr lang="de-DE" altLang="de-DE" b="0" baseline="0" dirty="0">
                <a:latin typeface="Arial" charset="0"/>
                <a:cs typeface="Times New Roman" pitchFamily="18" charset="0"/>
              </a:rPr>
              <a:t>fördern </a:t>
            </a:r>
            <a:r>
              <a:rPr lang="de-DE" altLang="de-DE" sz="1000" b="0" baseline="0" dirty="0">
                <a:latin typeface="Arial" charset="0"/>
                <a:cs typeface="Times New Roman" pitchFamily="18" charset="0"/>
              </a:rPr>
              <a:t>(z.B. die Blockung von Stunden, flexibel nutzbare Klassenräume, eine Bibliothek … bis zu </a:t>
            </a:r>
            <a:r>
              <a:rPr lang="de-DE" altLang="de-DE" sz="1000" b="1" baseline="0" dirty="0">
                <a:latin typeface="Arial" charset="0"/>
                <a:cs typeface="Times New Roman" pitchFamily="18" charset="0"/>
              </a:rPr>
              <a:t>gendersensiblen Unterrichtsmethoden</a:t>
            </a:r>
            <a:r>
              <a:rPr lang="de-DE" altLang="de-DE" sz="1000" b="0" baseline="0" dirty="0">
                <a:latin typeface="Arial" charset="0"/>
                <a:cs typeface="Times New Roman" pitchFamily="18" charset="0"/>
              </a:rPr>
              <a:t>) </a:t>
            </a:r>
            <a:r>
              <a:rPr lang="de-DE" altLang="de-DE" sz="1000" dirty="0">
                <a:latin typeface="Arial" charset="0"/>
                <a:cs typeface="Times New Roman" pitchFamily="18" charset="0"/>
              </a:rPr>
              <a:t>und umwelt- oder gesundheitsrelevante </a:t>
            </a:r>
            <a:r>
              <a:rPr lang="de-DE" altLang="de-DE" sz="1000" b="1" dirty="0">
                <a:latin typeface="Arial" charset="0"/>
                <a:cs typeface="Times New Roman" pitchFamily="18" charset="0"/>
              </a:rPr>
              <a:t>Projektarbeit</a:t>
            </a:r>
            <a:r>
              <a:rPr lang="de-DE" altLang="de-DE" sz="1000" dirty="0">
                <a:latin typeface="Arial" charset="0"/>
                <a:cs typeface="Times New Roman" pitchFamily="18" charset="0"/>
              </a:rPr>
              <a:t> zu </a:t>
            </a:r>
            <a:r>
              <a:rPr lang="de-DE" altLang="de-DE" sz="1000" b="1" dirty="0">
                <a:latin typeface="Arial" charset="0"/>
                <a:cs typeface="Times New Roman" pitchFamily="18" charset="0"/>
              </a:rPr>
              <a:t>stärken</a:t>
            </a:r>
            <a:r>
              <a:rPr lang="de-DE" altLang="de-DE" sz="1000" dirty="0">
                <a:latin typeface="Arial" charset="0"/>
                <a:cs typeface="Times New Roman" pitchFamily="18" charset="0"/>
              </a:rPr>
              <a:t>. </a:t>
            </a:r>
            <a:br>
              <a:rPr lang="de-DE" altLang="de-DE" sz="1000" dirty="0">
                <a:latin typeface="Arial" charset="0"/>
                <a:cs typeface="Times New Roman" pitchFamily="18" charset="0"/>
              </a:rPr>
            </a:br>
            <a:r>
              <a:rPr lang="de-AT" altLang="de-DE" b="1" baseline="0" dirty="0">
                <a:latin typeface="Arial" charset="0"/>
                <a:cs typeface="Times New Roman" pitchFamily="18" charset="0"/>
              </a:rPr>
              <a:t>BNE</a:t>
            </a:r>
            <a:r>
              <a:rPr lang="de-AT" altLang="de-DE" b="0" baseline="0" dirty="0">
                <a:latin typeface="Arial" charset="0"/>
                <a:cs typeface="Times New Roman" pitchFamily="18" charset="0"/>
              </a:rPr>
              <a:t> sind einerseits </a:t>
            </a:r>
            <a:r>
              <a:rPr lang="de-AT" altLang="de-DE" b="1" baseline="0" dirty="0">
                <a:latin typeface="Arial" charset="0"/>
                <a:cs typeface="Times New Roman" pitchFamily="18" charset="0"/>
              </a:rPr>
              <a:t>Methoden</a:t>
            </a:r>
            <a:r>
              <a:rPr lang="de-AT" altLang="de-DE" b="0" baseline="0" dirty="0">
                <a:latin typeface="Arial" charset="0"/>
                <a:cs typeface="Times New Roman" pitchFamily="18" charset="0"/>
              </a:rPr>
              <a:t> (z.B. Projekte, </a:t>
            </a:r>
            <a:r>
              <a:rPr lang="de-AT" altLang="de-DE" b="0" baseline="0" dirty="0" err="1">
                <a:latin typeface="Arial" charset="0"/>
                <a:cs typeface="Times New Roman" pitchFamily="18" charset="0"/>
              </a:rPr>
              <a:t>brainstorm</a:t>
            </a:r>
            <a:r>
              <a:rPr lang="de-AT" altLang="de-DE" b="0" baseline="0" dirty="0">
                <a:latin typeface="Arial" charset="0"/>
                <a:cs typeface="Times New Roman" pitchFamily="18" charset="0"/>
              </a:rPr>
              <a:t>, Lerntagebuch) andererseits </a:t>
            </a:r>
            <a:r>
              <a:rPr lang="de-AT" altLang="de-DE" b="1" baseline="0" dirty="0">
                <a:latin typeface="Arial" charset="0"/>
                <a:cs typeface="Times New Roman" pitchFamily="18" charset="0"/>
              </a:rPr>
              <a:t>Kompetenzen</a:t>
            </a:r>
            <a:r>
              <a:rPr lang="de-AT" altLang="de-DE" b="0" baseline="0" dirty="0">
                <a:latin typeface="Arial" charset="0"/>
                <a:cs typeface="Times New Roman" pitchFamily="18" charset="0"/>
              </a:rPr>
              <a:t> die Zukunft zu bewältigen wie: kritisch denken, vernetzt denken, global lernen, kooperieren etc.</a:t>
            </a:r>
            <a:endParaRPr lang="de-DE" altLang="de-DE" dirty="0">
              <a:latin typeface="Arial" charset="0"/>
              <a:cs typeface="Times New Roman" pitchFamily="18" charset="0"/>
            </a:endParaRPr>
          </a:p>
          <a:p>
            <a:r>
              <a:rPr lang="de-DE" altLang="de-DE" b="1" dirty="0">
                <a:latin typeface="Arial" charset="0"/>
                <a:cs typeface="Times New Roman" pitchFamily="18" charset="0"/>
              </a:rPr>
              <a:t>Zusatzqualifikationen</a:t>
            </a:r>
            <a:r>
              <a:rPr lang="de-DE" altLang="de-DE" dirty="0">
                <a:latin typeface="Arial" charset="0"/>
                <a:cs typeface="Times New Roman" pitchFamily="18" charset="0"/>
              </a:rPr>
              <a:t> mit Urkunden </a:t>
            </a:r>
            <a:r>
              <a:rPr lang="de-DE" altLang="de-DE" b="1" dirty="0">
                <a:latin typeface="Arial" charset="0"/>
                <a:cs typeface="Times New Roman" pitchFamily="18" charset="0"/>
              </a:rPr>
              <a:t>unterstützen Schülerinnen </a:t>
            </a:r>
            <a:r>
              <a:rPr lang="de-DE" altLang="de-DE" dirty="0">
                <a:latin typeface="Arial" charset="0"/>
                <a:cs typeface="Times New Roman" pitchFamily="18" charset="0"/>
              </a:rPr>
              <a:t>später am Arbeitsmarkt </a:t>
            </a:r>
            <a:r>
              <a:rPr lang="de-DE" altLang="de-DE" sz="1000" dirty="0">
                <a:latin typeface="Arial" charset="0"/>
                <a:cs typeface="Times New Roman" pitchFamily="18" charset="0"/>
              </a:rPr>
              <a:t>(z.B.</a:t>
            </a:r>
            <a:r>
              <a:rPr lang="de-DE" altLang="de-DE" sz="1000" baseline="0" dirty="0">
                <a:latin typeface="Arial" charset="0"/>
                <a:cs typeface="Times New Roman" pitchFamily="18" charset="0"/>
              </a:rPr>
              <a:t> </a:t>
            </a:r>
            <a:r>
              <a:rPr lang="de-DE" altLang="de-DE" sz="1000" dirty="0">
                <a:latin typeface="Arial" charset="0"/>
                <a:cs typeface="Times New Roman" pitchFamily="18" charset="0"/>
              </a:rPr>
              <a:t>vom „Energiesparhelfer“ (statt</a:t>
            </a:r>
            <a:r>
              <a:rPr lang="de-DE" altLang="de-DE" sz="1000" baseline="0" dirty="0">
                <a:latin typeface="Arial" charset="0"/>
                <a:cs typeface="Times New Roman" pitchFamily="18" charset="0"/>
              </a:rPr>
              <a:t> „Detektiv“) bis zur Abfallbeauftragten an höheren Schulen)</a:t>
            </a:r>
            <a:r>
              <a:rPr lang="de-DE" altLang="de-DE" dirty="0">
                <a:latin typeface="Arial" charset="0"/>
                <a:cs typeface="Times New Roman" pitchFamily="18" charset="0"/>
              </a:rPr>
              <a:t>. </a:t>
            </a:r>
          </a:p>
          <a:p>
            <a:r>
              <a:rPr lang="de-DE" altLang="de-DE" dirty="0">
                <a:latin typeface="Arial" charset="0"/>
                <a:cs typeface="Times New Roman" pitchFamily="18" charset="0"/>
              </a:rPr>
              <a:t>Das seit 2018 </a:t>
            </a:r>
            <a:r>
              <a:rPr lang="de-DE" altLang="de-DE" b="1" dirty="0">
                <a:latin typeface="Arial" charset="0"/>
                <a:cs typeface="Times New Roman" pitchFamily="18" charset="0"/>
              </a:rPr>
              <a:t>neue Muss-Kriterium</a:t>
            </a:r>
            <a:r>
              <a:rPr lang="de-DE" altLang="de-DE" b="1" baseline="0" dirty="0">
                <a:latin typeface="Arial" charset="0"/>
                <a:cs typeface="Times New Roman" pitchFamily="18" charset="0"/>
              </a:rPr>
              <a:t> </a:t>
            </a:r>
            <a:r>
              <a:rPr lang="de-DE" altLang="de-DE" baseline="0" dirty="0">
                <a:latin typeface="Arial" charset="0"/>
                <a:cs typeface="Times New Roman" pitchFamily="18" charset="0"/>
              </a:rPr>
              <a:t>„Pädagogische Aktivitäten zum Thema </a:t>
            </a:r>
            <a:r>
              <a:rPr lang="de-DE" altLang="de-DE" b="1" baseline="0" dirty="0">
                <a:latin typeface="Arial" charset="0"/>
                <a:cs typeface="Times New Roman" pitchFamily="18" charset="0"/>
              </a:rPr>
              <a:t>Biodiversität</a:t>
            </a:r>
            <a:r>
              <a:rPr lang="de-DE" altLang="de-DE" baseline="0" dirty="0">
                <a:latin typeface="Arial" charset="0"/>
                <a:cs typeface="Times New Roman" pitchFamily="18" charset="0"/>
              </a:rPr>
              <a:t>“ wurde aufgenommen, </a:t>
            </a:r>
            <a:r>
              <a:rPr lang="de-DE" altLang="de-DE" sz="1000" baseline="0" dirty="0">
                <a:latin typeface="Arial" charset="0"/>
                <a:cs typeface="Times New Roman" pitchFamily="18" charset="0"/>
              </a:rPr>
              <a:t>weil die Wichtigkeit der Artenvielfalt im Vergleich zum Klimaschutz derzeit (noch) oft unterschätzt wird</a:t>
            </a:r>
            <a:r>
              <a:rPr lang="de-DE" altLang="de-DE" baseline="0" dirty="0">
                <a:latin typeface="Arial" charset="0"/>
                <a:cs typeface="Times New Roman" pitchFamily="18" charset="0"/>
              </a:rPr>
              <a:t>. </a:t>
            </a:r>
            <a:br>
              <a:rPr lang="de-DE" altLang="de-DE" baseline="0" dirty="0">
                <a:latin typeface="Arial" charset="0"/>
                <a:cs typeface="Times New Roman" pitchFamily="18" charset="0"/>
              </a:rPr>
            </a:br>
            <a:r>
              <a:rPr lang="de-DE" altLang="de-DE" sz="1200" b="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P11</a:t>
            </a:r>
            <a:r>
              <a:rPr lang="de-DE" altLang="de-DE" sz="1200" b="0" dirty="0">
                <a:latin typeface="Arial" charset="0"/>
                <a:cs typeface="Times New Roman" pitchFamily="18" charset="0"/>
              </a:rPr>
              <a:t> (Kreativität)</a:t>
            </a:r>
            <a:r>
              <a:rPr lang="de-DE" altLang="de-DE" sz="1200" b="0" baseline="0" dirty="0">
                <a:latin typeface="Arial" charset="0"/>
                <a:cs typeface="Times New Roman" pitchFamily="18" charset="0"/>
              </a:rPr>
              <a:t> auch unterschätzt, z.B. </a:t>
            </a:r>
            <a:r>
              <a:rPr lang="de-DE" altLang="de-DE" sz="1100" b="0" baseline="0" dirty="0">
                <a:latin typeface="Arial" charset="0"/>
                <a:cs typeface="Times New Roman" pitchFamily="18" charset="0"/>
              </a:rPr>
              <a:t>schallschluckende Paneele im Werkunterricht herstellen, Pulswärmer </a:t>
            </a:r>
            <a:r>
              <a:rPr lang="de-DE" altLang="de-DE" dirty="0">
                <a:latin typeface="Arial" charset="0"/>
                <a:cs typeface="Times New Roman" pitchFamily="18" charset="0"/>
              </a:rPr>
              <a:t>XXX </a:t>
            </a:r>
            <a:r>
              <a:rPr lang="de-DE" sz="1200" b="1" dirty="0">
                <a:effectLst/>
                <a:highlight>
                  <a:srgbClr val="00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Beispiel </a:t>
            </a:r>
            <a:r>
              <a:rPr lang="de-DE" sz="1200" dirty="0">
                <a:effectLst/>
                <a:highlight>
                  <a:srgbClr val="00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VS</a:t>
            </a:r>
            <a:r>
              <a:rPr lang="de-DE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 Atelierunterricht</a:t>
            </a:r>
            <a:endParaRPr lang="de-AT" altLang="de-DE" dirty="0">
              <a:latin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3677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6806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3987" indent="-286150" defTabSz="926806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4597" indent="-228920" defTabSz="926806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2436" indent="-228920" defTabSz="926806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60275" indent="-228920" defTabSz="926806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8115" indent="-228920" defTabSz="926806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5953" indent="-228920" defTabSz="926806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33792" indent="-228920" defTabSz="926806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91631" indent="-228920" defTabSz="926806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D2F96E6-17F1-4D48-9152-DA6411B6E034}" type="slidenum">
              <a:rPr lang="de-DE" altLang="de-DE" sz="1200" b="0"/>
              <a:pPr/>
              <a:t>16</a:t>
            </a:fld>
            <a:endParaRPr lang="de-DE" altLang="de-DE" sz="1200" b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74700"/>
            <a:ext cx="4965700" cy="3724275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BNE war schon immer in RL, jetzt wird es noch mehr betont, weil BNE ist das Rüstzeug für Bildungsqualität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BNE = Kompetenzen </a:t>
            </a:r>
            <a:r>
              <a: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(wie z.B. kritisch denken, Zusammenhänge verstehen, lokale und globale Perspektive einnehmen, Visionen entwickeln ...) </a:t>
            </a:r>
            <a:br>
              <a: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und </a:t>
            </a:r>
            <a:r>
              <a:rPr kumimoji="0" lang="de-DE" alt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Methodenvielfalt </a:t>
            </a:r>
            <a:r>
              <a: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und um eine </a:t>
            </a:r>
            <a:r>
              <a:rPr kumimoji="0" lang="de-DE" alt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Haltung, die eine nachhaltige Entwicklung auf unserer Erde für alle ermöglicht.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Die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Schüler*innen erarbeiten für jede Jahreszeit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einen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Wochenspeiseplan für die Schule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der so weit wie möglich nachhaltige Entwicklung in den verschiedenen Bereichen berücksichtigt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b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Was gehört zu einer gesunden Lebensweise?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Wie ist ein Speiseplan aufgebaut?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Wie groß müssen die einzelnen Portionen sein &amp;welche Mengen werden benötigt?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Welches Budget existiert?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Welche saisonalen und regionalen Lebensmittel können verwendet werden?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Wie viele Transportkilometer stecken im Essen?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Wieviel Dünger wurde für den Anbau, wie viel Ackerland benötigt und wie viel Wasser? </a:t>
            </a:r>
            <a:endParaRPr kumimoji="0" lang="de-AT" alt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0936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6806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3987" indent="-286150" defTabSz="926806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4597" indent="-228920" defTabSz="926806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2436" indent="-228920" defTabSz="926806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60275" indent="-228920" defTabSz="926806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8115" indent="-228920" defTabSz="926806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5953" indent="-228920" defTabSz="926806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33792" indent="-228920" defTabSz="926806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91631" indent="-228920" defTabSz="926806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D2F96E6-17F1-4D48-9152-DA6411B6E034}" type="slidenum">
              <a:rPr lang="de-DE" altLang="de-DE" sz="1200" b="0"/>
              <a:pPr/>
              <a:t>17</a:t>
            </a:fld>
            <a:endParaRPr lang="de-DE" altLang="de-DE" sz="1200" b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74700"/>
            <a:ext cx="4965700" cy="3724275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Wann Haben Sie das letzte Mal Mücken auf einer Windschutzscheibe gesehen oder beim Radfahren in der Au im Mund geschmeckt? „</a:t>
            </a:r>
            <a:r>
              <a:rPr kumimoji="0" lang="de-DE" alt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Die Insekten sterben wie die Fliegen</a:t>
            </a:r>
            <a:r>
              <a: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 **************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Wissenschaftler aus Schweden haben 2015 abgeschätzt, wie stark die Grenzen der Erde für 7 Themenbereiche seit 1950 bis heute bereits „ausgereizt“ wurden. Hier ist das </a:t>
            </a:r>
            <a:r>
              <a:rPr kumimoji="0" lang="de-DE" alt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Update</a:t>
            </a:r>
            <a:r>
              <a:rPr kumimoji="0" lang="de-DE" alt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von </a:t>
            </a:r>
            <a:r>
              <a:rPr kumimoji="0" lang="de-DE" alt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Mit dieser Forschung wurde sichtbar, dass die Parameter Artenvielfalt und Nährstoffkreislauf noch weiter in einem Grenzbereich sind als die Klimaerhitzung (heute aber wieder mehr Daten zum Klima)</a:t>
            </a:r>
            <a:br>
              <a:rPr kumimoji="0" lang="de-DE" alt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de-DE" alt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Die Landwirtschaft wird übrigens zunehmend ein Problem mit dem </a:t>
            </a:r>
            <a:r>
              <a:rPr kumimoji="0" lang="de-DE" alt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Nährstoffkreislauf</a:t>
            </a:r>
            <a:r>
              <a:rPr kumimoji="0" lang="de-DE" alt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bekommen (N, P) – dieses Thema ist beim ÖUZ z.B. durch Bio-LW und regional berücksichtigt.  </a:t>
            </a:r>
            <a:br>
              <a:rPr kumimoji="0" lang="de-DE" alt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e-DE" alt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Außerdem „</a:t>
            </a:r>
            <a:r>
              <a:rPr kumimoji="0" lang="de-DE" altLang="de-DE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novel</a:t>
            </a:r>
            <a:r>
              <a:rPr kumimoji="0" lang="de-DE" alt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altLang="de-DE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entities</a:t>
            </a:r>
            <a:r>
              <a:rPr kumimoji="0" lang="de-DE" alt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 = Einbringung neuartiger Substanzen wie </a:t>
            </a:r>
            <a:r>
              <a:rPr kumimoji="0" lang="de-DE" alt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Chemikalien</a:t>
            </a:r>
            <a:r>
              <a:rPr kumimoji="0" lang="de-DE" alt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oder </a:t>
            </a:r>
            <a:r>
              <a:rPr kumimoji="0" lang="de-DE" alt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Plastik</a:t>
            </a:r>
            <a:r>
              <a:rPr kumimoji="0" lang="de-DE" alt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de-AT" alt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Kriterien: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M17A („handfeste“ Maßnahmen)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P02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(Projekte)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P04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(Pädagogik, Theorie)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P05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(Weiterbildung)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E15 (Bauen, Verluste kompensieren)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A03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(Dünger)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A04 (Pädagogik Außenraum)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A06 (Förderung Biodiversität)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und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C05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(Pflanzenschutz)</a:t>
            </a:r>
            <a:endParaRPr lang="de-AT" altLang="de-DE" sz="1200" b="0" dirty="0">
              <a:latin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4203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09A179F-5455-47C4-B947-CCD74337433D}" type="slidenum">
              <a:rPr lang="de-DE" altLang="de-DE" sz="1200" b="0" smtClean="0"/>
              <a:pPr/>
              <a:t>18</a:t>
            </a:fld>
            <a:endParaRPr lang="de-DE" altLang="de-DE" sz="1200" b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74700"/>
            <a:ext cx="4962525" cy="3722688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Die Nachhaltigkeitsziele der UN sollen die Welt verändern, sie zu einem besseren Ort für alle machen. Und sie gelten für jeden – überall. </a:t>
            </a:r>
            <a:br>
              <a:rPr kumimoji="0" lang="de-DE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e-DE" alt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Werden sie </a:t>
            </a:r>
            <a:r>
              <a:rPr kumimoji="0" lang="de-DE" alt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BotschafterIn</a:t>
            </a:r>
            <a:r>
              <a:rPr kumimoji="0" lang="de-DE" alt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der UN für ein gutes Leben</a:t>
            </a:r>
            <a:r>
              <a: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r>
              <a:rPr kumimoji="0" lang="de-DE" alt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Von nichts zu viel - genug für alle </a:t>
            </a:r>
            <a:r>
              <a: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de-DE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H. Holzinger </a:t>
            </a:r>
            <a:r>
              <a: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br>
              <a: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e-DE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Auch Österreich ist ein Entwicklungsland – nämlich am Wege zur Entwicklung einer nachhaltigen Gesellschaft</a:t>
            </a:r>
            <a:br>
              <a:rPr kumimoji="0" lang="de-DE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e-DE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Mit Hilfe des ÖUZ werden folgende SDG-Ziele besonders unterstützt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# 2 </a:t>
            </a:r>
            <a:r>
              <a:rPr kumimoji="0" lang="de-DE" alt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Kein Hunger </a:t>
            </a:r>
            <a:r>
              <a:rPr kumimoji="0" lang="de-DE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de-DE" alt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eine bessere Ernährung erreichen, nachhaltige LW  fördern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# 3 </a:t>
            </a:r>
            <a:r>
              <a:rPr kumimoji="0" lang="de-DE" alt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Gesundheit</a:t>
            </a:r>
            <a:r>
              <a:rPr kumimoji="0" lang="de-DE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und Wohlergehen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# 4 </a:t>
            </a:r>
            <a:r>
              <a:rPr kumimoji="0" lang="de-DE" alt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Hochwertige Bildung </a:t>
            </a:r>
            <a:r>
              <a:rPr kumimoji="0" lang="de-DE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de-DE" alt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gleichberechtigte &amp; hochwertige Bildung = BNE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# 12 </a:t>
            </a:r>
            <a:r>
              <a:rPr kumimoji="0" lang="de-DE" altLang="de-DE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Nachhaltiger Konsum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# 13 Maßnahmen zum </a:t>
            </a:r>
            <a:r>
              <a:rPr kumimoji="0" lang="de-DE" alt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Klimaschutz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Außerdem fördert das Umweltzeichen auch folgende Ziele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# 5 Gleichberechtigung der Geschlechter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# 6 Sauberes </a:t>
            </a:r>
            <a:r>
              <a:rPr kumimoji="0" lang="de-DE" alt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Wasser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# 7 </a:t>
            </a:r>
            <a:r>
              <a:rPr kumimoji="0" lang="de-DE" alt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Erneuerbare Energie</a:t>
            </a:r>
            <a:r>
              <a:rPr kumimoji="0" lang="de-DE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Generell hilft Bildung Armut (#1) zu verringern</a:t>
            </a:r>
            <a:br>
              <a:rPr kumimoji="0" lang="de-DE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de-DE" alt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AT" b="0" i="0" dirty="0">
                <a:solidFill>
                  <a:srgbClr val="AAADB5"/>
                </a:solidFill>
                <a:effectLst/>
                <a:latin typeface="ORF ON"/>
              </a:rPr>
              <a:t>Grafik zu Klimafußabdruck nach Einkommen: APA/ORF.at (14.2.2022); Quelle: Nature </a:t>
            </a:r>
            <a:r>
              <a:rPr lang="de-AT" b="0" i="0" dirty="0" err="1">
                <a:solidFill>
                  <a:srgbClr val="AAADB5"/>
                </a:solidFill>
                <a:effectLst/>
                <a:latin typeface="ORF ON"/>
              </a:rPr>
              <a:t>Sustainability</a:t>
            </a:r>
            <a:endParaRPr kumimoji="0" lang="de-DE" alt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1323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6806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3987" indent="-286150" defTabSz="926806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4597" indent="-228920" defTabSz="926806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2436" indent="-228920" defTabSz="926806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60275" indent="-228920" defTabSz="926806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8115" indent="-228920" defTabSz="926806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5953" indent="-228920" defTabSz="926806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33792" indent="-228920" defTabSz="926806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91631" indent="-228920" defTabSz="926806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D2F96E6-17F1-4D48-9152-DA6411B6E034}" type="slidenum">
              <a:rPr lang="de-DE" altLang="de-DE" sz="1200" b="0"/>
              <a:pPr/>
              <a:t>19</a:t>
            </a:fld>
            <a:endParaRPr lang="de-DE" altLang="de-DE" sz="1200" b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74700"/>
            <a:ext cx="4965700" cy="3724275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Bei den SDGs geht es nicht nur um Umwelt sondern stark um Soziales und vor allem um Gerechtigkeit: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z.B. um die Frage: Habe ich genug zum Leben oder gar zu viel?</a:t>
            </a:r>
            <a:br>
              <a: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de-AT" altLang="de-DE" b="0" dirty="0">
              <a:latin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840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054B96A-0C84-4BD5-966E-8A60B148E198}" type="slidenum">
              <a:rPr lang="de-DE" altLang="de-DE" sz="1200" b="0" smtClean="0"/>
              <a:pPr/>
              <a:t>2</a:t>
            </a:fld>
            <a:endParaRPr lang="de-DE" altLang="de-DE" sz="1200" b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Nach einer Einleitung zum ÖUZ und zum VKI erfahren Sie die Ziele und die</a:t>
            </a:r>
            <a:r>
              <a:rPr lang="de-AT" altLang="de-DE" b="1" baseline="0" dirty="0">
                <a:latin typeface="Arial" panose="020B0604020202020204" pitchFamily="34" charset="0"/>
                <a:cs typeface="Arial" panose="020B0604020202020204" pitchFamily="34" charset="0"/>
              </a:rPr>
              <a:t> Struktur der Richtlinie</a:t>
            </a:r>
            <a:b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AT" alt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Kern der Präsentation 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werden die 10 </a:t>
            </a:r>
            <a:r>
              <a:rPr lang="de-AT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Kriterienbereiche</a:t>
            </a:r>
            <a:r>
              <a:rPr lang="de-AT" altLang="de-DE" baseline="0" dirty="0">
                <a:latin typeface="Arial" panose="020B0604020202020204" pitchFamily="34" charset="0"/>
                <a:cs typeface="Arial" panose="020B0604020202020204" pitchFamily="34" charset="0"/>
              </a:rPr>
              <a:t> sein und es wird eine </a:t>
            </a:r>
            <a:r>
              <a:rPr lang="de-AT" altLang="de-DE" b="1" baseline="0" dirty="0">
                <a:latin typeface="Arial" panose="020B0604020202020204" pitchFamily="34" charset="0"/>
                <a:cs typeface="Arial" panose="020B0604020202020204" pitchFamily="34" charset="0"/>
              </a:rPr>
              <a:t>Bewegungspause</a:t>
            </a:r>
            <a:r>
              <a:rPr lang="de-AT" altLang="de-DE" baseline="0" dirty="0">
                <a:latin typeface="Arial" panose="020B0604020202020204" pitchFamily="34" charset="0"/>
                <a:cs typeface="Arial" panose="020B0604020202020204" pitchFamily="34" charset="0"/>
              </a:rPr>
              <a:t> geben</a:t>
            </a:r>
          </a:p>
          <a:p>
            <a:endParaRPr lang="de-AT" altLang="de-D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altLang="de-DE" baseline="0" dirty="0">
                <a:latin typeface="Arial" panose="020B0604020202020204" pitchFamily="34" charset="0"/>
                <a:cs typeface="Arial" panose="020B0604020202020204" pitchFamily="34" charset="0"/>
              </a:rPr>
              <a:t>Danach erfahren Sie noch etwas über </a:t>
            </a:r>
            <a:r>
              <a:rPr lang="de-AT" altLang="de-DE" b="1" baseline="0" dirty="0">
                <a:latin typeface="Arial" panose="020B0604020202020204" pitchFamily="34" charset="0"/>
                <a:cs typeface="Arial" panose="020B0604020202020204" pitchFamily="34" charset="0"/>
              </a:rPr>
              <a:t>Hilfen zur Umsetzung dieses Schulprogramms </a:t>
            </a:r>
            <a:r>
              <a:rPr lang="de-AT" altLang="de-DE" baseline="0" dirty="0">
                <a:latin typeface="Arial" panose="020B0604020202020204" pitchFamily="34" charset="0"/>
                <a:cs typeface="Arial" panose="020B0604020202020204" pitchFamily="34" charset="0"/>
              </a:rPr>
              <a:t>und den </a:t>
            </a:r>
            <a:r>
              <a:rPr lang="de-AT" altLang="de-DE" b="1" baseline="0" dirty="0">
                <a:latin typeface="Arial" panose="020B0604020202020204" pitchFamily="34" charset="0"/>
                <a:cs typeface="Arial" panose="020B0604020202020204" pitchFamily="34" charset="0"/>
              </a:rPr>
              <a:t>Nutzen</a:t>
            </a:r>
            <a:r>
              <a:rPr lang="de-AT" altLang="de-DE" baseline="0" dirty="0">
                <a:latin typeface="Arial" panose="020B0604020202020204" pitchFamily="34" charset="0"/>
                <a:cs typeface="Arial" panose="020B0604020202020204" pitchFamily="34" charset="0"/>
              </a:rPr>
              <a:t> für die Beteiligten</a:t>
            </a:r>
            <a:endParaRPr lang="de-AT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Aktive Links 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im Dokument sind </a:t>
            </a:r>
            <a:r>
              <a:rPr lang="de-AT" altLang="de-DE" u="sng" dirty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unterstrichen und blau gefärbt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de-AT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86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6806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3987" indent="-286150" defTabSz="926806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4597" indent="-228920" defTabSz="926806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2436" indent="-228920" defTabSz="926806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60275" indent="-228920" defTabSz="926806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8115" indent="-228920" defTabSz="926806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5953" indent="-228920" defTabSz="926806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33792" indent="-228920" defTabSz="926806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91631" indent="-228920" defTabSz="926806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D2F96E6-17F1-4D48-9152-DA6411B6E034}" type="slidenum">
              <a:rPr lang="de-DE" altLang="de-DE" sz="1200" b="0"/>
              <a:pPr/>
              <a:t>20</a:t>
            </a:fld>
            <a:endParaRPr lang="de-DE" altLang="de-DE" sz="1200" b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74700"/>
            <a:ext cx="4965700" cy="3724275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lang="de-DE" altLang="de-DE" dirty="0">
                <a:latin typeface="Arial" charset="0"/>
                <a:cs typeface="Times New Roman" pitchFamily="18" charset="0"/>
              </a:rPr>
            </a:br>
            <a:br>
              <a:rPr lang="de-DE" altLang="de-DE" sz="1800" b="1" dirty="0">
                <a:latin typeface="Arial" charset="0"/>
                <a:cs typeface="Times New Roman" pitchFamily="18" charset="0"/>
              </a:rPr>
            </a:br>
            <a:br>
              <a:rPr lang="de-DE" altLang="de-DE" dirty="0">
                <a:latin typeface="Arial" charset="0"/>
                <a:cs typeface="Times New Roman" pitchFamily="18" charset="0"/>
              </a:rPr>
            </a:br>
            <a:endParaRPr lang="de-AT" altLang="de-DE" b="0" dirty="0">
              <a:latin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7147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E74067E-51D3-451E-98AA-E4E7B2D7D543}" type="slidenum">
              <a:rPr lang="de-DE" altLang="de-DE" sz="1200" b="0" smtClean="0"/>
              <a:pPr/>
              <a:t>21</a:t>
            </a:fld>
            <a:endParaRPr lang="de-DE" altLang="de-DE" sz="1200" b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Hier ist auch der </a:t>
            </a:r>
            <a:r>
              <a:rPr lang="de-AT" b="1" dirty="0" err="1">
                <a:latin typeface="Arial" panose="020B0604020202020204" pitchFamily="34" charset="0"/>
                <a:cs typeface="Arial" panose="020B0604020202020204" pitchFamily="34" charset="0"/>
              </a:rPr>
              <a:t>Schulerhalter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involviert ABER: </a:t>
            </a:r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WICHTIG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: e</a:t>
            </a:r>
            <a:r>
              <a:rPr lang="de-AT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ine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 Schule (PH) wird für das Engagement „belohnt“ aber nicht „bestraft“, falls der Schulerhalter „nicht sanieren will“ oder kein Geld dafür hat; </a:t>
            </a:r>
            <a:b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In VS wird das Kriterium E01 oft nicht verstanden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, aber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BNE ist Bezug zum Alltag </a:t>
            </a:r>
            <a:r>
              <a:rPr lang="de-AT" altLang="de-DE" b="0" dirty="0">
                <a:latin typeface="Arial" panose="020B0604020202020204" pitchFamily="34" charset="0"/>
                <a:cs typeface="Arial" panose="020B0604020202020204" pitchFamily="34" charset="0"/>
              </a:rPr>
              <a:t>und der 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ist auch das Schulgebäude;</a:t>
            </a:r>
            <a:r>
              <a:rPr lang="de-AT" altLang="de-DE" baseline="0" dirty="0">
                <a:latin typeface="Arial" panose="020B0604020202020204" pitchFamily="34" charset="0"/>
                <a:cs typeface="Arial" panose="020B0604020202020204" pitchFamily="34" charset="0"/>
              </a:rPr>
              <a:t> es ist ein Kommunikationsthema, um Veränderungen anzustoßen;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AT" sz="1050" dirty="0">
                <a:latin typeface="Arial" panose="020B0604020202020204" pitchFamily="34" charset="0"/>
                <a:cs typeface="Arial" panose="020B0604020202020204" pitchFamily="34" charset="0"/>
              </a:rPr>
              <a:t>Beim Kriterium E01 sollen die </a:t>
            </a:r>
            <a:r>
              <a:rPr lang="de-AT" sz="1050" b="1" dirty="0">
                <a:latin typeface="Arial" panose="020B0604020202020204" pitchFamily="34" charset="0"/>
                <a:cs typeface="Arial" panose="020B0604020202020204" pitchFamily="34" charset="0"/>
              </a:rPr>
              <a:t>Schulen vor allem auch auf das Wohlbefinden achten (u.a. angenehme Temperaturen, gute Lüftung, Raumluftqualität, Beleuchtung </a:t>
            </a:r>
            <a:r>
              <a:rPr lang="de-AT" sz="1050" b="0" dirty="0">
                <a:latin typeface="Arial" panose="020B0604020202020204" pitchFamily="34" charset="0"/>
                <a:cs typeface="Arial" panose="020B0604020202020204" pitchFamily="34" charset="0"/>
              </a:rPr>
              <a:t>(zu viel</a:t>
            </a:r>
            <a:r>
              <a:rPr lang="de-AT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ebenso schlecht wie zu wenig)</a:t>
            </a:r>
            <a:r>
              <a:rPr lang="de-AT" sz="105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AT" sz="1050" b="1" dirty="0">
                <a:latin typeface="Arial" panose="020B0604020202020204" pitchFamily="34" charset="0"/>
                <a:cs typeface="Arial" panose="020B0604020202020204" pitchFamily="34" charset="0"/>
              </a:rPr>
              <a:t>Schallschutz) und bei einem Neu- oder Umbau auch überlegen, wie die neuen Schul- und Freiräume in das pädagogische Konzept passen</a:t>
            </a:r>
            <a:r>
              <a:rPr lang="de-AT" sz="1050" b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e-AT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altLang="de-DE" sz="10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1050" b="1" dirty="0">
                <a:latin typeface="Arial" panose="020B0604020202020204" pitchFamily="34" charset="0"/>
                <a:cs typeface="Arial" panose="020B0604020202020204" pitchFamily="34" charset="0"/>
              </a:rPr>
              <a:t>Klimaschutz &amp; eine zukunftssichere Energieversorgung</a:t>
            </a:r>
            <a:r>
              <a:rPr lang="de-DE" altLang="de-DE" sz="1050" dirty="0">
                <a:latin typeface="Arial" panose="020B0604020202020204" pitchFamily="34" charset="0"/>
                <a:cs typeface="Arial" panose="020B0604020202020204" pitchFamily="34" charset="0"/>
              </a:rPr>
              <a:t> sind weitere wesentliche Zielsetzungen. </a:t>
            </a:r>
            <a:b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AT" b="1" dirty="0">
                <a:latin typeface="Arial" panose="020B0604020202020204" pitchFamily="34" charset="0"/>
                <a:cs typeface="Arial" panose="020B0604020202020204" pitchFamily="34" charset="0"/>
              </a:rPr>
              <a:t>urch schulinterne Maßnahmen 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(unabhängig vom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Schulerhalter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AT" b="1" dirty="0">
                <a:latin typeface="Arial" panose="020B0604020202020204" pitchFamily="34" charset="0"/>
                <a:cs typeface="Arial" panose="020B0604020202020204" pitchFamily="34" charset="0"/>
              </a:rPr>
              <a:t>und Änderung des Verhaltens können bis zu 10 % des Energieverbrauchs reduziert werden 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(Kriterien E02, M06). </a:t>
            </a: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„Nebeneffekte“</a:t>
            </a:r>
            <a:r>
              <a:rPr lang="de-DE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: Kosteneinsparungen (diese sollten durch </a:t>
            </a:r>
            <a:r>
              <a:rPr lang="de-DE" alt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Bonussysteme</a:t>
            </a:r>
            <a:r>
              <a:rPr lang="de-DE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zumindest teilweise von Schulen lukriert werden können). </a:t>
            </a:r>
            <a:endParaRPr lang="de-AT" sz="1200" b="0" i="0" u="none" strike="noStrike" kern="1200" baseline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1645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E74067E-51D3-451E-98AA-E4E7B2D7D543}" type="slidenum">
              <a:rPr lang="de-DE" altLang="de-DE" sz="1200" b="0" smtClean="0"/>
              <a:pPr/>
              <a:t>22</a:t>
            </a:fld>
            <a:endParaRPr lang="de-DE" altLang="de-DE" sz="1200" b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Behaglichkeit (statt Verzicht)! </a:t>
            </a:r>
            <a:r>
              <a:rPr lang="de-DE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KGA = </a:t>
            </a:r>
            <a:r>
              <a:rPr lang="de-AT" sz="10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Vorarlberger Kommunalgebäudeausweis (ähnlich klimaaktiv) </a:t>
            </a:r>
            <a:br>
              <a:rPr lang="de-AT" sz="10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de-DE" sz="1200" b="1" dirty="0">
                <a:effectLst/>
                <a:highlight>
                  <a:srgbClr val="00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FRAGE</a:t>
            </a:r>
            <a:r>
              <a:rPr lang="de-DE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 hat wer eine Idee wie man das meist unterschiedliche Wärmebedürfnis von Frauen &amp; Männern ausgleichen kann </a:t>
            </a:r>
            <a:r>
              <a:rPr lang="de-DE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de-DE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Pulswärmer (Werkunterricht </a:t>
            </a:r>
            <a:r>
              <a:rPr lang="de-DE" sz="12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HBLA</a:t>
            </a:r>
            <a:r>
              <a:rPr lang="de-DE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)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1200" b="0" i="0" u="none" strike="noStrike" kern="1200" baseline="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>
                <a:effectLst/>
                <a:highlight>
                  <a:srgbClr val="00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Beispiel </a:t>
            </a:r>
            <a:r>
              <a:rPr lang="de-DE" sz="1200" dirty="0">
                <a:effectLst/>
                <a:highlight>
                  <a:srgbClr val="00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VS</a:t>
            </a:r>
            <a:r>
              <a:rPr lang="de-DE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 </a:t>
            </a:r>
            <a:r>
              <a:rPr lang="de-DE" sz="1200" baseline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PV-Anlage und </a:t>
            </a:r>
            <a:r>
              <a:rPr lang="de-AT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Umstieg auf Fernwärme ohne fossilen Anteilen (von zuvor Gas)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AT" sz="1200" b="0" i="0" u="none" strike="noStrike" kern="1200" baseline="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STOP </a:t>
            </a:r>
            <a:r>
              <a:rPr kumimoji="0" lang="de-DE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  <a:sym typeface="Wingdings" panose="05000000000000000000" pitchFamily="2" charset="2"/>
              </a:rPr>
              <a:t> Einleitung nächste Folie</a:t>
            </a:r>
            <a:endParaRPr lang="de-DE" sz="1200" b="0" i="0" u="none" strike="noStrike" kern="1200" baseline="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0542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E74067E-51D3-451E-98AA-E4E7B2D7D543}" type="slidenum">
              <a:rPr lang="de-DE" altLang="de-DE" sz="1200" b="0" smtClean="0"/>
              <a:pPr/>
              <a:t>23</a:t>
            </a:fld>
            <a:endParaRPr lang="de-DE" altLang="de-DE" sz="1200" b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AT" sz="1200" b="1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Der nächste Bereich </a:t>
            </a:r>
            <a:r>
              <a:rPr lang="de-AT" sz="12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hat </a:t>
            </a:r>
            <a:r>
              <a:rPr lang="de-AT" sz="1200" b="1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viel Potential </a:t>
            </a:r>
            <a:r>
              <a:rPr lang="de-AT" sz="12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für </a:t>
            </a:r>
            <a:r>
              <a:rPr lang="de-AT" sz="1200" b="1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Beteiligung</a:t>
            </a:r>
            <a:r>
              <a:rPr lang="de-AT" sz="12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und </a:t>
            </a:r>
            <a:r>
              <a:rPr lang="de-AT" sz="1200" b="1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Lernen vor Ort</a:t>
            </a:r>
            <a:r>
              <a:rPr lang="de-AT" sz="12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im Freien. Hier gibt es </a:t>
            </a:r>
            <a:r>
              <a:rPr lang="de-AT" sz="1200" b="1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auch</a:t>
            </a:r>
            <a:r>
              <a:rPr lang="de-AT" sz="12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einen </a:t>
            </a:r>
            <a:r>
              <a:rPr lang="de-AT" sz="1200" b="1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gender-Aspekt</a:t>
            </a:r>
            <a:r>
              <a:rPr lang="de-AT" sz="12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br>
              <a:rPr lang="de-AT" sz="12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de-AT" sz="1200" b="1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Seit 2022 </a:t>
            </a:r>
            <a:r>
              <a:rPr lang="de-AT" sz="12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sollen auch </a:t>
            </a:r>
            <a:r>
              <a:rPr lang="de-AT" sz="1200" b="1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Begrünungsoptionen am Gebäude </a:t>
            </a:r>
            <a:r>
              <a:rPr lang="de-AT" sz="12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erhoben werden (Dach, Terrassen, Fassaden) </a:t>
            </a:r>
          </a:p>
          <a:p>
            <a:endParaRPr lang="de-AT" sz="1200" b="0" i="0" u="none" strike="noStrike" kern="1200" baseline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de-AT" sz="12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*******************************</a:t>
            </a:r>
          </a:p>
          <a:p>
            <a:endParaRPr lang="de-AT" sz="1200" b="0" i="0" u="none" strike="noStrike" kern="1200" baseline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de-AT" sz="1200" b="1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Drei Schwerpunkte </a:t>
            </a:r>
            <a:r>
              <a:rPr lang="de-AT" sz="12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sind vorhanden: …. </a:t>
            </a:r>
          </a:p>
          <a:p>
            <a:endParaRPr lang="de-AT" sz="1200" b="0" i="0" u="none" strike="noStrike" kern="1200" baseline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de-AT" sz="12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Mit dem </a:t>
            </a:r>
            <a:r>
              <a:rPr lang="de-AT" sz="1200" b="1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Kriterium A06 </a:t>
            </a:r>
            <a:r>
              <a:rPr lang="de-AT" sz="12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ist die „</a:t>
            </a:r>
            <a:r>
              <a:rPr lang="de-AT" sz="1200" b="1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Biodiversität vor Ort</a:t>
            </a:r>
            <a:r>
              <a:rPr lang="de-AT" sz="12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 gemeint. Mit dem </a:t>
            </a:r>
            <a:r>
              <a:rPr lang="de-AT" sz="1200" b="1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Muss-Kriterium P04 sollen (didaktisch) auch andere Biotope bzw. Lebensgemeinschaften als die lokale betrachtet werden</a:t>
            </a:r>
            <a:r>
              <a:rPr lang="de-AT" sz="12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472610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8B7354C-D5EA-4216-A40C-26DA8E343207}" type="slidenum">
              <a:rPr lang="de-DE" altLang="de-DE" sz="1200" b="0" smtClean="0"/>
              <a:pPr/>
              <a:t>24</a:t>
            </a:fld>
            <a:endParaRPr lang="de-DE" altLang="de-DE" sz="1200" b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74700"/>
            <a:ext cx="4964112" cy="3722688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b="0" dirty="0">
              <a:latin typeface="Arial" charset="0"/>
              <a:cs typeface="Times New Roman" pitchFamily="18" charset="0"/>
            </a:endParaRPr>
          </a:p>
          <a:p>
            <a:endParaRPr lang="de-DE" altLang="de-DE" b="0" dirty="0">
              <a:latin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8754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8B7354C-D5EA-4216-A40C-26DA8E343207}" type="slidenum">
              <a:rPr lang="de-DE" altLang="de-DE" sz="1200" b="0" smtClean="0"/>
              <a:pPr/>
              <a:t>25</a:t>
            </a:fld>
            <a:endParaRPr lang="de-DE" altLang="de-DE" sz="1200" b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74700"/>
            <a:ext cx="4964112" cy="3722688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b="0" dirty="0">
              <a:latin typeface="Arial" charset="0"/>
              <a:cs typeface="Times New Roman" pitchFamily="18" charset="0"/>
            </a:endParaRPr>
          </a:p>
          <a:p>
            <a:r>
              <a:rPr kumimoji="0" lang="de-DE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STOP </a:t>
            </a:r>
            <a:r>
              <a:rPr kumimoji="0" lang="de-DE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  <a:sym typeface="Wingdings" panose="05000000000000000000" pitchFamily="2" charset="2"/>
              </a:rPr>
              <a:t> Einleitung nächste Folie</a:t>
            </a:r>
            <a:br>
              <a:rPr kumimoji="0" lang="de-DE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</a:br>
            <a:endParaRPr lang="de-DE" altLang="de-DE" b="0" dirty="0">
              <a:latin typeface="Arial" charset="0"/>
              <a:cs typeface="Times New Roman" pitchFamily="18" charset="0"/>
            </a:endParaRPr>
          </a:p>
          <a:p>
            <a:endParaRPr lang="de-DE" altLang="de-DE" b="0" dirty="0">
              <a:latin typeface="Arial" charset="0"/>
              <a:cs typeface="Times New Roman" pitchFamily="18" charset="0"/>
            </a:endParaRPr>
          </a:p>
          <a:p>
            <a:endParaRPr lang="de-DE" altLang="de-DE" b="0" dirty="0">
              <a:latin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8125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AE0D16B-57A3-4403-AB9E-38690EBC0D28}" type="slidenum">
              <a:rPr lang="de-DE" altLang="de-DE" sz="1200" b="0" smtClean="0"/>
              <a:pPr/>
              <a:t>26</a:t>
            </a:fld>
            <a:endParaRPr lang="de-DE" altLang="de-DE" sz="1200" b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74700"/>
            <a:ext cx="4964112" cy="3722688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Bereich Gesundheit ist ein Beispiel für die Vernetzung der Themen 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beim ÖUZ:</a:t>
            </a:r>
            <a:b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b="1" dirty="0">
                <a:latin typeface="Arial" charset="0"/>
                <a:cs typeface="Times New Roman" pitchFamily="18" charset="0"/>
              </a:rPr>
              <a:t>etwa ein 1/4 bis ein 1/3 aller Kriterien betreffen die Gesundheit </a:t>
            </a:r>
            <a:r>
              <a:rPr lang="de-DE" altLang="de-DE" b="0" dirty="0">
                <a:latin typeface="Arial" charset="0"/>
                <a:cs typeface="Times New Roman" pitchFamily="18" charset="0"/>
              </a:rPr>
              <a:t>(inkl. </a:t>
            </a:r>
            <a:r>
              <a:rPr lang="de-DE" altLang="de-DE" b="1" dirty="0">
                <a:latin typeface="Arial" charset="0"/>
                <a:cs typeface="Times New Roman" pitchFamily="18" charset="0"/>
              </a:rPr>
              <a:t>Ernährung</a:t>
            </a:r>
            <a:r>
              <a:rPr lang="de-DE" altLang="de-DE" b="0" dirty="0">
                <a:latin typeface="Arial" charset="0"/>
                <a:cs typeface="Times New Roman" pitchFamily="18" charset="0"/>
              </a:rPr>
              <a:t>, auch </a:t>
            </a:r>
            <a:r>
              <a:rPr lang="de-DE" altLang="de-DE" b="1" dirty="0">
                <a:latin typeface="Arial" charset="0"/>
                <a:cs typeface="Times New Roman" pitchFamily="18" charset="0"/>
              </a:rPr>
              <a:t>Mobilität</a:t>
            </a:r>
            <a:r>
              <a:rPr lang="de-DE" altLang="de-DE" b="0" dirty="0">
                <a:latin typeface="Arial" charset="0"/>
                <a:cs typeface="Times New Roman" pitchFamily="18" charset="0"/>
              </a:rPr>
              <a:t>), auch </a:t>
            </a:r>
            <a:r>
              <a:rPr lang="de-DE" altLang="de-DE" dirty="0">
                <a:latin typeface="Arial" charset="0"/>
                <a:cs typeface="Times New Roman" pitchFamily="18" charset="0"/>
              </a:rPr>
              <a:t>M09 (Ist-Analyse Schulklima).</a:t>
            </a:r>
            <a:r>
              <a:rPr lang="de-DE" altLang="de-DE" baseline="0" dirty="0">
                <a:latin typeface="Arial" charset="0"/>
                <a:cs typeface="Times New Roman" pitchFamily="18" charset="0"/>
              </a:rPr>
              <a:t> 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altLang="de-DE" b="0" baseline="0" dirty="0">
              <a:latin typeface="Arial" charset="0"/>
              <a:cs typeface="Times New Roman" pitchFamily="18" charset="0"/>
            </a:endParaRP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b="0" baseline="0" dirty="0">
                <a:latin typeface="Arial" charset="0"/>
                <a:cs typeface="Times New Roman" pitchFamily="18" charset="0"/>
              </a:rPr>
              <a:t>*********************************************************************************</a:t>
            </a: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Laut </a:t>
            </a:r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(1948) ist die 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Gesundheit ein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umfassendes körperliches, psychisches und soziales Wohlbefinden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, nicht nur das Freisein von Krankheit oder Behinderung.” </a:t>
            </a:r>
            <a:b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AT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Ist-Analysen sind nicht für das ÖUZ sondern für die Schule …</a:t>
            </a:r>
          </a:p>
          <a:p>
            <a:pPr marL="0" lvl="1"/>
            <a:endParaRPr lang="de-AT" alt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Lärm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 = subjektiv Kinder &amp; Jugendliche müssen auch laut sein können und ebenso braucht es Räume der Stille … Hörschäden … </a:t>
            </a:r>
          </a:p>
          <a:p>
            <a:pPr marL="0" lvl="1"/>
            <a:r>
              <a:rPr lang="de-AT" alt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BEWEGUNGSPAUSEN</a:t>
            </a:r>
            <a:r>
              <a:rPr lang="de-AT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sz="1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de-AT" altLang="de-DE" sz="10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wir</a:t>
            </a:r>
            <a:r>
              <a:rPr lang="de-AT" altLang="de-DE" sz="1000" b="1" baseline="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sind nicht mit einem Schreibtischsessel auf die Welt gekommen sondern mit Beinen … </a:t>
            </a:r>
            <a:br>
              <a:rPr lang="de-AT" altLang="de-DE" sz="1000" b="1" baseline="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</a:br>
            <a:br>
              <a:rPr lang="de-AT" altLang="de-DE" sz="1000" b="1" baseline="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</a:b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Nur ein Beispiel: bei diesen Link sind die Übungsbeispiele  nach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ruhig - mäßig aktiv – aktiv geordnet</a:t>
            </a:r>
          </a:p>
          <a:p>
            <a:pPr marL="0" lvl="1"/>
            <a:endParaRPr lang="de-AT" alt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de-DE" sz="1200" b="1" dirty="0">
                <a:effectLst/>
                <a:highlight>
                  <a:srgbClr val="00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Beispiel </a:t>
            </a:r>
            <a:r>
              <a:rPr lang="de-DE" sz="1200" dirty="0">
                <a:effectLst/>
                <a:highlight>
                  <a:srgbClr val="00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VS</a:t>
            </a:r>
            <a:r>
              <a:rPr lang="de-DE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 Lärmwände in den Werkräumen</a:t>
            </a:r>
            <a:endParaRPr lang="de-AT" altLang="de-DE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altLang="de-DE" dirty="0">
              <a:latin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7791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8B7354C-D5EA-4216-A40C-26DA8E343207}" type="slidenum">
              <a:rPr lang="de-DE" altLang="de-DE" sz="1200" b="0" smtClean="0"/>
              <a:pPr/>
              <a:t>27</a:t>
            </a:fld>
            <a:endParaRPr lang="de-DE" altLang="de-DE" sz="1200" b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74700"/>
            <a:ext cx="4964112" cy="3722688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br>
              <a:rPr kumimoji="0" lang="de-DE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</a:br>
            <a:endParaRPr lang="de-DE" altLang="de-DE" b="0" dirty="0">
              <a:latin typeface="Arial" charset="0"/>
              <a:cs typeface="Times New Roman" pitchFamily="18" charset="0"/>
            </a:endParaRPr>
          </a:p>
          <a:p>
            <a:endParaRPr lang="de-DE" altLang="de-DE" b="0" dirty="0">
              <a:latin typeface="Arial" charset="0"/>
              <a:cs typeface="Times New Roman" pitchFamily="18" charset="0"/>
            </a:endParaRPr>
          </a:p>
          <a:p>
            <a:endParaRPr lang="de-DE" altLang="de-DE" b="0" dirty="0">
              <a:latin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6632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C3A5EF3-39D2-499F-B6D6-174CF67B52AD}" type="slidenum">
              <a:rPr lang="de-DE" altLang="de-DE" sz="1200" b="0" smtClean="0"/>
              <a:pPr/>
              <a:t>28</a:t>
            </a:fld>
            <a:endParaRPr lang="de-DE" altLang="de-DE" sz="1200" b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74700"/>
            <a:ext cx="4964112" cy="3722688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altLang="de-DE" b="1" dirty="0">
                <a:latin typeface="Arial" charset="0"/>
                <a:cs typeface="Times New Roman" pitchFamily="18" charset="0"/>
              </a:rPr>
              <a:t>Es gab Kritik:</a:t>
            </a:r>
            <a:r>
              <a:rPr lang="de-DE" altLang="de-DE" b="1" baseline="0" dirty="0">
                <a:latin typeface="Arial" charset="0"/>
                <a:cs typeface="Times New Roman" pitchFamily="18" charset="0"/>
              </a:rPr>
              <a:t> </a:t>
            </a:r>
            <a:r>
              <a:rPr lang="de-DE" altLang="de-DE" b="0" baseline="0" dirty="0">
                <a:latin typeface="Arial" charset="0"/>
                <a:cs typeface="Times New Roman" pitchFamily="18" charset="0"/>
              </a:rPr>
              <a:t>w</a:t>
            </a:r>
            <a:r>
              <a:rPr lang="de-DE" altLang="de-DE" b="0" dirty="0">
                <a:latin typeface="Arial" charset="0"/>
                <a:cs typeface="Times New Roman" pitchFamily="18" charset="0"/>
              </a:rPr>
              <a:t>arum</a:t>
            </a:r>
            <a:r>
              <a:rPr lang="de-DE" altLang="de-DE" dirty="0">
                <a:latin typeface="Arial" charset="0"/>
                <a:cs typeface="Times New Roman" pitchFamily="18" charset="0"/>
              </a:rPr>
              <a:t> z.B. schadstoffarme Farben </a:t>
            </a:r>
            <a:r>
              <a:rPr lang="de-DE" altLang="de-DE" b="1" dirty="0">
                <a:latin typeface="Arial" charset="0"/>
                <a:cs typeface="Times New Roman" pitchFamily="18" charset="0"/>
              </a:rPr>
              <a:t>nur Soll-Kriterium</a:t>
            </a:r>
            <a:r>
              <a:rPr lang="de-DE" altLang="de-DE" dirty="0">
                <a:latin typeface="Arial" charset="0"/>
                <a:cs typeface="Times New Roman" pitchFamily="18" charset="0"/>
              </a:rPr>
              <a:t>: Weil die Schule das meist nicht alleine oder manchmal überhaupt nicht entscheiden kann“. </a:t>
            </a:r>
          </a:p>
          <a:p>
            <a:endParaRPr lang="de-DE" altLang="de-DE" dirty="0">
              <a:latin typeface="Arial" charset="0"/>
              <a:cs typeface="Times New Roman" pitchFamily="18" charset="0"/>
            </a:endParaRPr>
          </a:p>
          <a:p>
            <a:r>
              <a:rPr lang="de-DE" altLang="de-DE" b="1" dirty="0">
                <a:latin typeface="Arial" charset="0"/>
                <a:cs typeface="Times New Roman" pitchFamily="18" charset="0"/>
              </a:rPr>
              <a:t>Querverweis</a:t>
            </a:r>
            <a:r>
              <a:rPr lang="de-DE" altLang="de-DE" dirty="0">
                <a:latin typeface="Arial" charset="0"/>
                <a:cs typeface="Times New Roman" pitchFamily="18" charset="0"/>
              </a:rPr>
              <a:t> zu L02</a:t>
            </a:r>
          </a:p>
          <a:p>
            <a:endParaRPr lang="de-DE" altLang="de-DE" dirty="0">
              <a:latin typeface="Arial" charset="0"/>
              <a:cs typeface="Times New Roman" pitchFamily="18" charset="0"/>
            </a:endParaRPr>
          </a:p>
          <a:p>
            <a:r>
              <a:rPr lang="de-DE" sz="1200" b="1" dirty="0">
                <a:effectLst/>
                <a:highlight>
                  <a:srgbClr val="00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Beispiel </a:t>
            </a:r>
            <a:r>
              <a:rPr lang="de-DE" sz="1200" dirty="0">
                <a:effectLst/>
                <a:highlight>
                  <a:srgbClr val="00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VS</a:t>
            </a:r>
            <a:r>
              <a:rPr lang="de-DE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 Friedenstreppe zur Streitschlichtung</a:t>
            </a:r>
            <a:br>
              <a:rPr lang="de-DE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br>
              <a:rPr lang="de-DE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de-DE" sz="1200" b="1" dirty="0">
                <a:effectLst/>
                <a:highlight>
                  <a:srgbClr val="00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Beispiel Praxis-</a:t>
            </a:r>
            <a:r>
              <a:rPr lang="de-DE" sz="1200" dirty="0">
                <a:effectLst/>
                <a:highlight>
                  <a:srgbClr val="00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VS</a:t>
            </a:r>
            <a:r>
              <a:rPr lang="de-DE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 Konzept der Gewaltfreien Kommunikation</a:t>
            </a:r>
            <a:endParaRPr lang="de-DE" altLang="de-DE" dirty="0">
              <a:latin typeface="Arial" charset="0"/>
              <a:cs typeface="Times New Roman" pitchFamily="18" charset="0"/>
            </a:endParaRPr>
          </a:p>
          <a:p>
            <a:endParaRPr lang="de-DE" altLang="de-DE" dirty="0">
              <a:latin typeface="Arial" charset="0"/>
              <a:cs typeface="Times New Roman" pitchFamily="18" charset="0"/>
            </a:endParaRPr>
          </a:p>
          <a:p>
            <a:endParaRPr lang="de-DE" altLang="de-DE" b="0" dirty="0">
              <a:latin typeface="Arial" charset="0"/>
              <a:cs typeface="Times New Roman" pitchFamily="18" charset="0"/>
            </a:endParaRPr>
          </a:p>
          <a:p>
            <a:endParaRPr lang="de-DE" altLang="de-DE" b="1" dirty="0">
              <a:latin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5074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AT" altLang="de-DE" sz="1400" dirty="0">
                <a:latin typeface="Arial" panose="020B0604020202020204" pitchFamily="34" charset="0"/>
                <a:cs typeface="Arial" panose="020B0604020202020204" pitchFamily="34" charset="0"/>
              </a:rPr>
              <a:t>www.</a:t>
            </a:r>
            <a:r>
              <a:rPr lang="de-AT" alt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vital4brain.at/bewegung</a:t>
            </a:r>
            <a:r>
              <a:rPr lang="de-AT" altLang="de-DE" sz="1400" dirty="0">
                <a:latin typeface="Arial" panose="020B0604020202020204" pitchFamily="34" charset="0"/>
                <a:cs typeface="Arial" panose="020B0604020202020204" pitchFamily="34" charset="0"/>
              </a:rPr>
              <a:t>/schule/programm.html</a:t>
            </a:r>
          </a:p>
          <a:p>
            <a:r>
              <a:rPr lang="de-AT" alt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Fehler</a:t>
            </a:r>
            <a:r>
              <a:rPr lang="de-AT" altLang="de-DE" sz="14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machen erlaubt </a:t>
            </a:r>
            <a:r>
              <a:rPr lang="de-AT" altLang="de-DE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de-AT" alt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eriod"/>
            </a:pPr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Bewusst mit Hand</a:t>
            </a:r>
            <a:r>
              <a:rPr lang="de-DE" altLang="de-DE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Achter zeichnen und nachschauen 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= Aufmerksamkeit üben</a:t>
            </a:r>
          </a:p>
          <a:p>
            <a:pPr marL="228600" indent="-228600">
              <a:buAutoNum type="arabicPeriod"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„kreuz &amp; quer / „</a:t>
            </a:r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KNIETANZ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“ = www.youtube.com/embed/WjtTP2NIIVY </a:t>
            </a:r>
            <a:b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= Knie abwechseln heben &amp; die Hand berührt jeweils diagonal die</a:t>
            </a:r>
            <a:r>
              <a:rPr lang="de-DE" altLang="de-DE" baseline="0" dirty="0">
                <a:latin typeface="Arial" panose="020B0604020202020204" pitchFamily="34" charset="0"/>
                <a:cs typeface="Arial" panose="020B0604020202020204" pitchFamily="34" charset="0"/>
              </a:rPr>
              <a:t> Innenseite des 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Knies </a:t>
            </a:r>
            <a:b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DANN  gleichseitig jeweils</a:t>
            </a:r>
            <a:r>
              <a:rPr lang="de-DE" altLang="de-DE" baseline="0" dirty="0">
                <a:latin typeface="Arial" panose="020B0604020202020204" pitchFamily="34" charset="0"/>
                <a:cs typeface="Arial" panose="020B0604020202020204" pitchFamily="34" charset="0"/>
              </a:rPr>
              <a:t> die Außenseite des Knies berühren</a:t>
            </a:r>
            <a:b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DANN  abwechseln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zB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je 3x oder auf Ansage</a:t>
            </a:r>
          </a:p>
          <a:p>
            <a:pPr marL="228600" indent="-228600">
              <a:buAutoNum type="arabicPeriod"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= wie 2. aber mit Mathe,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zB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2 + 2 = … 4    /    5</a:t>
            </a:r>
            <a:r>
              <a:rPr lang="de-DE" altLang="de-DE" baseline="0" dirty="0">
                <a:latin typeface="Arial" panose="020B0604020202020204" pitchFamily="34" charset="0"/>
                <a:cs typeface="Arial" panose="020B0604020202020204" pitchFamily="34" charset="0"/>
              </a:rPr>
              <a:t> + 8 = …  13</a:t>
            </a:r>
            <a:br>
              <a:rPr lang="de-DE" altLang="de-DE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altLang="de-D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de-DE" b="1" baseline="0" dirty="0">
                <a:latin typeface="Arial" panose="020B0604020202020204" pitchFamily="34" charset="0"/>
                <a:cs typeface="Arial" panose="020B0604020202020204" pitchFamily="34" charset="0"/>
              </a:rPr>
              <a:t>RAUM</a:t>
            </a:r>
            <a:r>
              <a:rPr lang="de-DE" altLang="de-DE" b="0" baseline="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de-DE" altLang="de-DE" b="1" baseline="0" dirty="0">
                <a:latin typeface="Arial" panose="020B0604020202020204" pitchFamily="34" charset="0"/>
                <a:cs typeface="Arial" panose="020B0604020202020204" pitchFamily="34" charset="0"/>
              </a:rPr>
              <a:t>ZEIT </a:t>
            </a:r>
            <a:r>
              <a:rPr lang="de-DE" altLang="de-DE" baseline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„Echo“ zeitversetzt &amp; größer nachmachen …  </a:t>
            </a:r>
            <a:r>
              <a:rPr lang="de-DE" altLang="de-DE" sz="1000" baseline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www.youtube.com/embed/yMpW7ttEboU</a:t>
            </a:r>
            <a:br>
              <a:rPr lang="de-DE" altLang="de-DE" sz="1000" baseline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endParaRPr lang="de-DE" altLang="de-DE" sz="1000" baseline="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altLang="de-DE" baseline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Im Sitzen „ </a:t>
            </a:r>
            <a:r>
              <a:rPr lang="de-DE" altLang="de-DE" b="1" baseline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FINGERTANZ</a:t>
            </a:r>
            <a:r>
              <a:rPr lang="de-DE" altLang="de-DE" baseline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“  Daumen &amp; Zeigefinger gleich- &amp; wechselseitig strecken, sehr schwer … </a:t>
            </a:r>
            <a:r>
              <a:rPr lang="de-DE" altLang="de-DE" sz="1000" baseline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www.youtube.com/embed/SLP8QkEQOXU </a:t>
            </a:r>
            <a:br>
              <a:rPr lang="de-DE" altLang="de-DE" sz="1000" baseline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endParaRPr lang="de-DE" altLang="de-DE" sz="1000" baseline="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 algn="l">
              <a:spcBef>
                <a:spcPts val="0"/>
              </a:spcBef>
              <a:buNone/>
            </a:pPr>
            <a:r>
              <a:rPr lang="de-DE" altLang="de-DE" b="0" baseline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„</a:t>
            </a:r>
            <a:r>
              <a:rPr lang="de-AT" b="1" dirty="0">
                <a:latin typeface="Arial" panose="020B0604020202020204" pitchFamily="34" charset="0"/>
                <a:cs typeface="Arial" panose="020B0604020202020204" pitchFamily="34" charset="0"/>
              </a:rPr>
              <a:t>SPORTARTENSALAT</a:t>
            </a:r>
            <a:r>
              <a:rPr lang="de-AT" b="0" dirty="0">
                <a:latin typeface="Arial" panose="020B0604020202020204" pitchFamily="34" charset="0"/>
                <a:cs typeface="Arial" panose="020B0604020202020204" pitchFamily="34" charset="0"/>
              </a:rPr>
              <a:t>“  </a:t>
            </a:r>
            <a:r>
              <a:rPr lang="de-AT" sz="1000" b="0" dirty="0">
                <a:latin typeface="Arial" panose="020B0604020202020204" pitchFamily="34" charset="0"/>
                <a:cs typeface="Arial" panose="020B0604020202020204" pitchFamily="34" charset="0"/>
              </a:rPr>
              <a:t>www.youtube.com/watch?v=O4QxEX4OSzA#t=23</a:t>
            </a:r>
            <a:br>
              <a:rPr lang="de-AT" sz="11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AT" sz="12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Oder FLAGGENSIGNALE &amp; Rechenaufgabe</a:t>
            </a:r>
            <a:endParaRPr lang="de-AT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6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710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71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71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71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7B678AC-A6CA-4261-BD31-0AB52C06207D}" type="slidenum">
              <a:rPr lang="de-DE" altLang="de-DE" sz="1200" b="0" smtClean="0"/>
              <a:pPr/>
              <a:t>29</a:t>
            </a:fld>
            <a:endParaRPr lang="de-DE" altLang="de-DE" sz="1200" b="0"/>
          </a:p>
        </p:txBody>
      </p:sp>
    </p:spTree>
    <p:extLst>
      <p:ext uri="{BB962C8B-B14F-4D97-AF65-F5344CB8AC3E}">
        <p14:creationId xmlns:p14="http://schemas.microsoft.com/office/powerpoint/2010/main" val="1973319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721483B-4806-48C3-ACD5-BC93CBECF239}" type="slidenum">
              <a:rPr lang="de-DE" altLang="de-DE" sz="1200" b="0" smtClean="0"/>
              <a:pPr/>
              <a:t>3</a:t>
            </a:fld>
            <a:endParaRPr lang="de-DE" altLang="de-DE" sz="1200" b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Das Umweltzeichen bietet eine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breite Palette an Produkten &amp; Dienstleistungen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, die damit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auf einem Blick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 als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umweltgerecht, gesundheitsverträglich und qualitativ hochwertig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 erkennbar sind. Damit soll die Nachhaltigkeit von </a:t>
            </a:r>
            <a:r>
              <a:rPr lang="de-DE" altLang="de-DE" sz="1200" b="0" dirty="0">
                <a:latin typeface="Arial" panose="020B0604020202020204" pitchFamily="34" charset="0"/>
                <a:cs typeface="Arial" panose="020B0604020202020204" pitchFamily="34" charset="0"/>
              </a:rPr>
              <a:t>privaten &amp; öffentlichen Konsum</a:t>
            </a:r>
            <a:r>
              <a:rPr lang="de-DE" altLang="de-DE" sz="12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und von Dienstleistungen gesteigert werden. </a:t>
            </a:r>
            <a:br>
              <a:rPr lang="de-DE" altLang="de-DE" sz="120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altLang="de-DE" sz="120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Gerade für den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Bildungsbereich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 gibt es wichtige Produktgruppen, die mit dem Österreichischen Umweltzeichen zertifiziert sind,</a:t>
            </a:r>
            <a:r>
              <a:rPr lang="de-AT" altLang="de-D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u.a.: </a:t>
            </a:r>
            <a:b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Büro- und Schulartikel, Papiere und Druckerzeugnisse, Reinigungsmittel, Produkte für den</a:t>
            </a:r>
            <a:r>
              <a:rPr lang="de-AT" altLang="de-DE" baseline="0" dirty="0">
                <a:latin typeface="Arial" panose="020B0604020202020204" pitchFamily="34" charset="0"/>
                <a:cs typeface="Arial" panose="020B0604020202020204" pitchFamily="34" charset="0"/>
              </a:rPr>
              <a:t> Innenausbau 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sowie Produkte und Dienstleistungen für eine zukunftssichere Energieversorgung. </a:t>
            </a:r>
            <a:b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Auch Beherbergungs- Gastronomie und Catering-Betriebe oder Museen</a:t>
            </a:r>
            <a:r>
              <a:rPr lang="de-AT" altLang="de-D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mit dem Umweltzeichen können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Partner für Schulen 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oder </a:t>
            </a:r>
            <a:r>
              <a:rPr lang="de-AT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PH´s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 sein. </a:t>
            </a:r>
          </a:p>
          <a:p>
            <a:endParaRPr lang="de-AT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Bildungsministerium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 unterstützt das ÖUZ f. Schulen (teilweise Übernahme der Auditkosten,  ggf. Dienstfreistellungen bei Umwelteichenworkshops)</a:t>
            </a:r>
          </a:p>
        </p:txBody>
      </p:sp>
    </p:spTree>
    <p:extLst>
      <p:ext uri="{BB962C8B-B14F-4D97-AF65-F5344CB8AC3E}">
        <p14:creationId xmlns:p14="http://schemas.microsoft.com/office/powerpoint/2010/main" val="25811633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C46ABB6-C58C-454C-8E6D-0178CA42B2D5}" type="slidenum">
              <a:rPr lang="de-DE" altLang="de-DE" sz="1200" b="0" smtClean="0"/>
              <a:pPr/>
              <a:t>30</a:t>
            </a:fld>
            <a:endParaRPr lang="de-DE" altLang="de-DE" sz="1200" b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74700"/>
            <a:ext cx="4964112" cy="3722688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Schon wieder ein </a:t>
            </a:r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Gesundheitsthema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u="sng" dirty="0"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ein </a:t>
            </a:r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Lernthema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(„Bewegung macht schlau“)</a:t>
            </a:r>
          </a:p>
          <a:p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**********************************</a:t>
            </a:r>
          </a:p>
          <a:p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Bewegung zu Fuß oder mit dem Fahrrad bringt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positive Wirkungen auf die Gesundheit und Selbstständigkeit der Kinder</a:t>
            </a:r>
            <a:r>
              <a:rPr lang="de-AT" altLang="de-DE" b="1" baseline="0" dirty="0">
                <a:latin typeface="Arial" panose="020B0604020202020204" pitchFamily="34" charset="0"/>
                <a:cs typeface="Arial" panose="020B0604020202020204" pitchFamily="34" charset="0"/>
              </a:rPr>
              <a:t> und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 fördert das Lernen</a:t>
            </a:r>
            <a:r>
              <a:rPr lang="de-AT" altLang="de-DE" b="1" baseline="0" dirty="0">
                <a:latin typeface="Arial" panose="020B0604020202020204" pitchFamily="34" charset="0"/>
                <a:cs typeface="Arial" panose="020B0604020202020204" pitchFamily="34" charset="0"/>
              </a:rPr>
              <a:t> und die Konzentration im Unterricht</a:t>
            </a:r>
            <a:r>
              <a:rPr lang="de-AT" altLang="de-DE" baseline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de-AT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ABER Kinder gehen oder radeln immer weniger in die Schule, in Mitteleuropa durchschnittlich unter 20%, in den Niederlanden aber zu 50%</a:t>
            </a:r>
          </a:p>
          <a:p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Velocity-Konferenz 2012 in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Yancover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www.ecf.com/children-have-the-right-to-cycle  </a:t>
            </a:r>
            <a:b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4796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8B7354C-D5EA-4216-A40C-26DA8E343207}" type="slidenum">
              <a:rPr lang="de-DE" altLang="de-DE" sz="1200" b="0" smtClean="0"/>
              <a:pPr/>
              <a:t>31</a:t>
            </a:fld>
            <a:endParaRPr lang="de-DE" altLang="de-DE" sz="1200" b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74700"/>
            <a:ext cx="4964112" cy="3722688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Verkehrstote werden glücklicherweise immer weniger 2019</a:t>
            </a:r>
            <a:r>
              <a:rPr kumimoji="0" lang="de-AT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 etwa </a:t>
            </a:r>
            <a:r>
              <a:rPr kumimoji="0" lang="de-AT" alt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410 Menschen </a:t>
            </a:r>
            <a:r>
              <a:rPr kumimoji="0" lang="de-AT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wurden im Straßenverkehr getötet (BMI) </a:t>
            </a:r>
            <a:br>
              <a:rPr kumimoji="0" lang="de-AT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endParaRPr kumimoji="0" lang="de-AT" alt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2018 aber fast 770 Hitzetote </a:t>
            </a:r>
            <a:r>
              <a:rPr kumimoji="0" lang="de-AT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alleine in Österreich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UND</a:t>
            </a:r>
            <a:r>
              <a:rPr kumimoji="0" lang="de-AT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(!) </a:t>
            </a:r>
            <a:r>
              <a:rPr kumimoji="0" lang="de-AT" alt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früherer Tod durch </a:t>
            </a:r>
            <a:r>
              <a:rPr kumimoji="0" lang="de-AT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sogenannte</a:t>
            </a:r>
            <a:r>
              <a:rPr kumimoji="0" lang="de-AT" alt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Zivilisationskrankheiten </a:t>
            </a:r>
            <a:r>
              <a:rPr kumimoji="0" lang="de-AT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wie z.B. Herzinfarkt </a:t>
            </a:r>
            <a:r>
              <a:rPr kumimoji="0" lang="de-AT" alt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durch Bewegungsmangel </a:t>
            </a:r>
            <a:r>
              <a:rPr kumimoji="0" lang="de-AT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auch zu beachten!</a:t>
            </a:r>
            <a:br>
              <a:rPr kumimoji="0" lang="de-AT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endParaRPr kumimoji="0" lang="de-AT" alt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Andere Zahlen sind schwieriger zu aktualisieren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AT" alt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STOP </a:t>
            </a:r>
            <a:r>
              <a:rPr kumimoji="0" lang="de-DE" alt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  <a:sym typeface="Wingdings" panose="05000000000000000000" pitchFamily="2" charset="2"/>
              </a:rPr>
              <a:t> Einleitung nächste Folie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AT" alt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endParaRPr lang="de-DE" altLang="de-DE" b="0" dirty="0">
              <a:latin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0679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8B7354C-D5EA-4216-A40C-26DA8E343207}" type="slidenum">
              <a:rPr lang="de-DE" altLang="de-DE" sz="1200" b="0" smtClean="0"/>
              <a:pPr/>
              <a:t>32</a:t>
            </a:fld>
            <a:endParaRPr lang="de-DE" altLang="de-DE" sz="1200" b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74700"/>
            <a:ext cx="4964112" cy="3722688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altLang="de-DE" b="0" dirty="0">
                <a:latin typeface="Arial" charset="0"/>
                <a:cs typeface="Times New Roman" pitchFamily="18" charset="0"/>
              </a:rPr>
              <a:t>Auch das nächste Thema, </a:t>
            </a:r>
            <a:r>
              <a:rPr lang="de-DE" altLang="de-DE" b="1" dirty="0">
                <a:latin typeface="Arial" charset="0"/>
                <a:cs typeface="Times New Roman" pitchFamily="18" charset="0"/>
              </a:rPr>
              <a:t>Beschaffung</a:t>
            </a:r>
            <a:r>
              <a:rPr lang="de-DE" altLang="de-DE" b="0" dirty="0">
                <a:latin typeface="Arial" charset="0"/>
                <a:cs typeface="Times New Roman" pitchFamily="18" charset="0"/>
              </a:rPr>
              <a:t>, zieht sich </a:t>
            </a:r>
            <a:r>
              <a:rPr lang="de-DE" altLang="de-DE" b="1" dirty="0">
                <a:latin typeface="Arial" charset="0"/>
                <a:cs typeface="Times New Roman" pitchFamily="18" charset="0"/>
              </a:rPr>
              <a:t>quer durch den Kriterienkatalog</a:t>
            </a:r>
            <a:r>
              <a:rPr lang="de-DE" altLang="de-DE" b="0" dirty="0">
                <a:latin typeface="Arial" charset="0"/>
                <a:cs typeface="Times New Roman" pitchFamily="18" charset="0"/>
              </a:rPr>
              <a:t>,</a:t>
            </a:r>
            <a:r>
              <a:rPr lang="de-DE" altLang="de-DE" b="0" baseline="0" dirty="0">
                <a:latin typeface="Arial" charset="0"/>
                <a:cs typeface="Times New Roman" pitchFamily="18" charset="0"/>
              </a:rPr>
              <a:t> u.a. </a:t>
            </a:r>
            <a:r>
              <a:rPr lang="de-DE" altLang="de-DE" b="1" baseline="0" dirty="0">
                <a:latin typeface="Arial" charset="0"/>
                <a:cs typeface="Times New Roman" pitchFamily="18" charset="0"/>
              </a:rPr>
              <a:t>Energie &amp; Gesundheit</a:t>
            </a:r>
            <a:r>
              <a:rPr lang="de-DE" altLang="de-DE" b="0" baseline="0" dirty="0">
                <a:latin typeface="Arial" charset="0"/>
                <a:cs typeface="Times New Roman" pitchFamily="18" charset="0"/>
              </a:rPr>
              <a:t> (z.B. Geräte, Bauen &amp; Sanieren) bzw. den Bereich </a:t>
            </a:r>
            <a:r>
              <a:rPr lang="de-DE" altLang="de-DE" b="1" baseline="0" dirty="0">
                <a:latin typeface="Arial" charset="0"/>
                <a:cs typeface="Times New Roman" pitchFamily="18" charset="0"/>
              </a:rPr>
              <a:t>Chemie</a:t>
            </a:r>
            <a:r>
              <a:rPr lang="de-DE" altLang="de-DE" b="0" baseline="0" dirty="0">
                <a:latin typeface="Arial" charset="0"/>
                <a:cs typeface="Times New Roman" pitchFamily="18" charset="0"/>
              </a:rPr>
              <a:t> = Reinigungsmittel</a:t>
            </a:r>
          </a:p>
          <a:p>
            <a:endParaRPr lang="de-DE" altLang="de-DE" b="0" baseline="0" dirty="0">
              <a:latin typeface="Arial" charset="0"/>
              <a:cs typeface="Times New Roman" pitchFamily="18" charset="0"/>
            </a:endParaRPr>
          </a:p>
          <a:p>
            <a:r>
              <a:rPr lang="de-DE" altLang="de-DE" b="0" baseline="0" dirty="0">
                <a:latin typeface="Arial" charset="0"/>
                <a:cs typeface="Times New Roman" pitchFamily="18" charset="0"/>
              </a:rPr>
              <a:t>*****************************</a:t>
            </a:r>
          </a:p>
          <a:p>
            <a:r>
              <a:rPr lang="de-DE" altLang="de-DE" b="0" baseline="0" dirty="0">
                <a:latin typeface="Arial" charset="0"/>
                <a:cs typeface="Times New Roman" pitchFamily="18" charset="0"/>
              </a:rPr>
              <a:t> </a:t>
            </a:r>
            <a:endParaRPr lang="de-DE" altLang="de-DE" b="0" dirty="0">
              <a:latin typeface="Arial" charset="0"/>
              <a:cs typeface="Times New Roman" pitchFamily="18" charset="0"/>
            </a:endParaRPr>
          </a:p>
          <a:p>
            <a:r>
              <a:rPr lang="de-DE" altLang="de-DE" b="0" dirty="0">
                <a:latin typeface="Arial" charset="0"/>
                <a:cs typeface="Times New Roman" pitchFamily="18" charset="0"/>
              </a:rPr>
              <a:t>Dieses Thema wird </a:t>
            </a:r>
            <a:r>
              <a:rPr lang="de-DE" altLang="de-DE" b="1" dirty="0">
                <a:latin typeface="Arial" charset="0"/>
                <a:cs typeface="Times New Roman" pitchFamily="18" charset="0"/>
              </a:rPr>
              <a:t>oft auf die Folgeprüfung verschoben</a:t>
            </a:r>
            <a:r>
              <a:rPr lang="de-DE" altLang="de-DE" b="0" dirty="0">
                <a:latin typeface="Arial" charset="0"/>
                <a:cs typeface="Times New Roman" pitchFamily="18" charset="0"/>
              </a:rPr>
              <a:t>, weil Schulen nicht direkt oder nur teilweise zuständig sind;</a:t>
            </a:r>
            <a:br>
              <a:rPr lang="de-DE" altLang="de-DE" b="0" dirty="0">
                <a:latin typeface="Arial" charset="0"/>
                <a:cs typeface="Times New Roman" pitchFamily="18" charset="0"/>
              </a:rPr>
            </a:br>
            <a:r>
              <a:rPr lang="de-DE" altLang="de-DE" b="1" dirty="0">
                <a:latin typeface="Arial" charset="0"/>
                <a:cs typeface="Times New Roman" pitchFamily="18" charset="0"/>
              </a:rPr>
              <a:t>Falls</a:t>
            </a:r>
            <a:r>
              <a:rPr lang="de-DE" altLang="de-DE" b="1" baseline="0" dirty="0">
                <a:latin typeface="Arial" charset="0"/>
                <a:cs typeface="Times New Roman" pitchFamily="18" charset="0"/>
              </a:rPr>
              <a:t> nicht-konforme Papier-Produkte </a:t>
            </a:r>
            <a:r>
              <a:rPr lang="de-DE" altLang="de-DE" b="0" baseline="0" dirty="0">
                <a:latin typeface="Arial" charset="0"/>
                <a:cs typeface="Times New Roman" pitchFamily="18" charset="0"/>
              </a:rPr>
              <a:t>(z.B. alte Produkte oder längerfristige Verträge) </a:t>
            </a:r>
            <a:r>
              <a:rPr lang="de-DE" altLang="de-DE" b="0" baseline="0" dirty="0">
                <a:latin typeface="Arial" charset="0"/>
                <a:cs typeface="Times New Roman" pitchFamily="18" charset="0"/>
                <a:sym typeface="Wingdings" panose="05000000000000000000" pitchFamily="2" charset="2"/>
              </a:rPr>
              <a:t> Auflagen mit </a:t>
            </a:r>
            <a:r>
              <a:rPr lang="de-DE" altLang="de-DE" b="1" baseline="0" dirty="0">
                <a:latin typeface="Arial" charset="0"/>
                <a:cs typeface="Times New Roman" pitchFamily="18" charset="0"/>
                <a:sym typeface="Wingdings" panose="05000000000000000000" pitchFamily="2" charset="2"/>
              </a:rPr>
              <a:t>Übergangsfristen</a:t>
            </a:r>
            <a:endParaRPr lang="de-DE" altLang="de-DE" b="1" dirty="0">
              <a:latin typeface="Arial" charset="0"/>
              <a:cs typeface="Times New Roman" pitchFamily="18" charset="0"/>
            </a:endParaRPr>
          </a:p>
          <a:p>
            <a:r>
              <a:rPr lang="de-DE" altLang="de-DE" b="0" dirty="0">
                <a:latin typeface="Arial" charset="0"/>
                <a:cs typeface="Times New Roman" pitchFamily="18" charset="0"/>
              </a:rPr>
              <a:t>BBG</a:t>
            </a:r>
            <a:r>
              <a:rPr lang="de-DE" altLang="de-DE" b="0" baseline="0" dirty="0">
                <a:latin typeface="Arial" charset="0"/>
                <a:cs typeface="Times New Roman" pitchFamily="18" charset="0"/>
              </a:rPr>
              <a:t> hat UZ-Produkte gelistet; Gemeinden können auch mit der BBG beschaffen.</a:t>
            </a:r>
            <a:endParaRPr lang="de-DE" altLang="de-DE" b="0" dirty="0">
              <a:latin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6437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8B7354C-D5EA-4216-A40C-26DA8E343207}" type="slidenum">
              <a:rPr lang="de-DE" altLang="de-DE" sz="1200" b="0" smtClean="0"/>
              <a:pPr/>
              <a:t>33</a:t>
            </a:fld>
            <a:endParaRPr lang="de-DE" altLang="de-DE" sz="1200" b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74700"/>
            <a:ext cx="4964112" cy="3722688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altLang="de-DE" sz="1200" b="1" dirty="0">
                <a:latin typeface="Arial" charset="0"/>
                <a:cs typeface="Times New Roman" pitchFamily="18" charset="0"/>
              </a:rPr>
              <a:t>Verpflegungsarten</a:t>
            </a:r>
            <a:r>
              <a:rPr lang="de-DE" altLang="de-DE" sz="1200" b="0" dirty="0">
                <a:latin typeface="Arial" charset="0"/>
                <a:cs typeface="Times New Roman" pitchFamily="18" charset="0"/>
              </a:rPr>
              <a:t> z.B.: </a:t>
            </a:r>
            <a:r>
              <a:rPr lang="de-AT" altLang="de-DE" sz="1200" b="1" dirty="0" err="1">
                <a:latin typeface="Arial" charset="0"/>
                <a:cs typeface="Times New Roman" pitchFamily="18" charset="0"/>
              </a:rPr>
              <a:t>Verpflegsangebote</a:t>
            </a:r>
            <a:r>
              <a:rPr lang="de-AT" altLang="de-DE" sz="1200" b="1" dirty="0">
                <a:latin typeface="Arial" charset="0"/>
                <a:cs typeface="Times New Roman" pitchFamily="18" charset="0"/>
              </a:rPr>
              <a:t> im Schulalltag</a:t>
            </a:r>
            <a:r>
              <a:rPr lang="de-AT" altLang="de-DE" sz="1200" b="0" dirty="0">
                <a:latin typeface="Arial" charset="0"/>
                <a:cs typeface="Times New Roman" pitchFamily="18" charset="0"/>
              </a:rPr>
              <a:t>: Dazu zählen Schulmilch, Schulobst, Schuljause, Buffet/Cafeteria, Automaten, Mittagsverpflegung, Kochunterricht sowie </a:t>
            </a:r>
            <a:r>
              <a:rPr lang="de-AT" altLang="de-DE" sz="1200" b="0" dirty="0" err="1">
                <a:latin typeface="Arial" charset="0"/>
                <a:cs typeface="Times New Roman" pitchFamily="18" charset="0"/>
              </a:rPr>
              <a:t>Verpflegsangebote</a:t>
            </a:r>
            <a:r>
              <a:rPr lang="de-AT" altLang="de-DE" sz="1200" b="0" dirty="0">
                <a:latin typeface="Arial" charset="0"/>
                <a:cs typeface="Times New Roman" pitchFamily="18" charset="0"/>
              </a:rPr>
              <a:t> im Lehrerzimmer;</a:t>
            </a:r>
            <a:br>
              <a:rPr lang="de-AT" altLang="de-DE" sz="1200" b="0" dirty="0">
                <a:latin typeface="Arial" charset="0"/>
                <a:cs typeface="Times New Roman" pitchFamily="18" charset="0"/>
              </a:rPr>
            </a:br>
            <a:r>
              <a:rPr lang="de-AT" altLang="de-DE" sz="1200" b="0" dirty="0">
                <a:latin typeface="Arial" charset="0"/>
                <a:cs typeface="Times New Roman" pitchFamily="18" charset="0"/>
              </a:rPr>
              <a:t>Mittagsverpflegung (Eigenregie, Zulieferung), </a:t>
            </a:r>
            <a:br>
              <a:rPr lang="de-AT" altLang="de-DE" sz="1200" b="0" dirty="0">
                <a:latin typeface="Arial" charset="0"/>
                <a:cs typeface="Times New Roman" pitchFamily="18" charset="0"/>
              </a:rPr>
            </a:br>
            <a:r>
              <a:rPr lang="de-AT" altLang="de-DE" sz="1200" b="0" dirty="0" err="1">
                <a:latin typeface="Arial" charset="0"/>
                <a:cs typeface="Times New Roman" pitchFamily="18" charset="0"/>
              </a:rPr>
              <a:t>Verpflegsangebote</a:t>
            </a:r>
            <a:r>
              <a:rPr lang="de-AT" altLang="de-DE" sz="1200" b="0" dirty="0">
                <a:latin typeface="Arial" charset="0"/>
                <a:cs typeface="Times New Roman" pitchFamily="18" charset="0"/>
              </a:rPr>
              <a:t> bei „Aktionen und Schulveranstaltungen“: z.B. „Gesunde Jause“;</a:t>
            </a:r>
            <a:r>
              <a:rPr lang="de-AT" altLang="de-DE" sz="1200" b="0" baseline="0" dirty="0">
                <a:latin typeface="Arial" charset="0"/>
                <a:cs typeface="Times New Roman" pitchFamily="18" charset="0"/>
              </a:rPr>
              <a:t> </a:t>
            </a:r>
            <a:r>
              <a:rPr lang="de-AT" altLang="de-DE" sz="1200" b="0" dirty="0">
                <a:latin typeface="Arial" charset="0"/>
                <a:cs typeface="Times New Roman" pitchFamily="18" charset="0"/>
              </a:rPr>
              <a:t>Schulveranstaltungen wie Elternvereinstreffen, Elternsprechtage, „Tag der offenen Tür“, Schulfeste, Lehrerkonferenzen etc.</a:t>
            </a:r>
            <a:endParaRPr lang="de-AT" altLang="de-DE" b="0" dirty="0">
              <a:latin typeface="Arial" charset="0"/>
              <a:cs typeface="Times New Roman" pitchFamily="18" charset="0"/>
            </a:endParaRPr>
          </a:p>
          <a:p>
            <a:endParaRPr lang="de-DE" altLang="de-DE" b="0" dirty="0">
              <a:latin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2027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8B7354C-D5EA-4216-A40C-26DA8E343207}" type="slidenum">
              <a:rPr lang="de-DE" altLang="de-DE" sz="1200" b="0" smtClean="0"/>
              <a:pPr/>
              <a:t>34</a:t>
            </a:fld>
            <a:endParaRPr lang="de-DE" altLang="de-DE" sz="1200" b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74700"/>
            <a:ext cx="4964112" cy="3722688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b="0" dirty="0">
              <a:latin typeface="Arial" charset="0"/>
              <a:cs typeface="Times New Roman" pitchFamily="18" charset="0"/>
            </a:endParaRPr>
          </a:p>
          <a:p>
            <a:endParaRPr lang="de-DE" altLang="de-DE" b="0" dirty="0">
              <a:latin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8070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8B7354C-D5EA-4216-A40C-26DA8E343207}" type="slidenum">
              <a:rPr lang="de-DE" altLang="de-DE" sz="1200" b="0" smtClean="0"/>
              <a:pPr/>
              <a:t>35</a:t>
            </a:fld>
            <a:endParaRPr lang="de-DE" altLang="de-DE" sz="1200" b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74700"/>
            <a:ext cx="4964112" cy="3722688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itchFamily="2" charset="2"/>
              </a:rPr>
              <a:t>Österreich ist Europameister</a:t>
            </a:r>
            <a:r>
              <a:rPr kumimoji="0" lang="de-AT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itchFamily="2" charset="2"/>
              </a:rPr>
              <a:t>, nein nicht Fußball sondern im Fleischverbrauch …  fast 100 kg (davon Verzehr ca. 64 kg = ohne Knochen &amp; Schlachtabfälle = </a:t>
            </a:r>
            <a:r>
              <a:rPr kumimoji="0" lang="de-AT" alt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itchFamily="2" charset="2"/>
              </a:rPr>
              <a:t>gesundheistrelevant</a:t>
            </a:r>
            <a:r>
              <a:rPr kumimoji="0" lang="de-AT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itchFamily="2" charset="2"/>
              </a:rPr>
              <a:t>)</a:t>
            </a:r>
            <a:br>
              <a:rPr kumimoji="0" lang="de-AT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itchFamily="2" charset="2"/>
              </a:rPr>
            </a:br>
            <a:r>
              <a:rPr kumimoji="0" lang="de-AT" alt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itchFamily="2" charset="2"/>
              </a:rPr>
              <a:t>Sinnvoller Konsum heißt: Von nichts zu viel - für alle genug </a:t>
            </a:r>
            <a:r>
              <a:rPr kumimoji="0" lang="de-AT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itchFamily="2" charset="2"/>
              </a:rPr>
              <a:t>(Zitat nach: Hans Holzinger Robert-Junk-</a:t>
            </a:r>
            <a:r>
              <a:rPr kumimoji="0" lang="de-AT" alt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itchFamily="2" charset="2"/>
              </a:rPr>
              <a:t>Inst</a:t>
            </a:r>
            <a:r>
              <a:rPr kumimoji="0" lang="de-AT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itchFamily="2" charset="2"/>
              </a:rPr>
              <a:t>.)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AT" alt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itchFamily="2" charset="2"/>
              </a:rPr>
              <a:t>Zahlen AMA, WWF und </a:t>
            </a:r>
            <a:r>
              <a:rPr kumimoji="0" lang="de-AT" alt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itchFamily="2" charset="2"/>
              </a:rPr>
              <a:t>www.virtuelles-wasser.de  = Wasserfußabdruck, wie viel Wasser z.B. für die Produktion von Futtermais oder Soja bis zum Waschen der Produktionsanlagen verwendet wird.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itchFamily="2" charset="2"/>
              </a:rPr>
              <a:t>***************************************************************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>
                <a:effectLst/>
                <a:highlight>
                  <a:srgbClr val="00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FRAGE </a:t>
            </a:r>
            <a:r>
              <a:rPr kumimoji="0" lang="de-AT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itchFamily="2" charset="2"/>
              </a:rPr>
              <a:t>Ihr Tag war schwer, Sie wollen sich etwas gönnen (sofern sie Fleisch Essen und eine Badewanne haben)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itchFamily="2" charset="2"/>
              </a:rPr>
              <a:t>also lieber Baden oder 1 Steak essen, was braucht mehr Wasser</a:t>
            </a:r>
            <a:r>
              <a:rPr kumimoji="0" lang="de-AT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itchFamily="2" charset="2"/>
              </a:rPr>
              <a:t> ?  </a:t>
            </a:r>
            <a:r>
              <a:rPr kumimoji="0" lang="de-AT" alt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itchFamily="2" charset="2"/>
              </a:rPr>
              <a:t>ABSTIMMEN</a:t>
            </a:r>
            <a:r>
              <a:rPr kumimoji="0" lang="de-AT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kumimoji="0" lang="de-AT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itchFamily="2" charset="2"/>
              </a:rPr>
              <a:t>lassen</a:t>
            </a:r>
            <a:br>
              <a:rPr kumimoji="0" lang="de-AT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itchFamily="2" charset="2"/>
              </a:rPr>
            </a:br>
            <a:r>
              <a:rPr kumimoji="0" lang="de-AT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itchFamily="2" charset="2"/>
              </a:rPr>
              <a:t>ABER bei Wasser im Bad sparen  auch Energie einsparen</a:t>
            </a:r>
            <a:br>
              <a:rPr kumimoji="0" lang="de-AT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itchFamily="2" charset="2"/>
              </a:rPr>
            </a:br>
            <a:br>
              <a:rPr kumimoji="0" lang="de-AT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itchFamily="2" charset="2"/>
              </a:rPr>
            </a:br>
            <a:r>
              <a:rPr kumimoji="0" lang="de-AT" alt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itchFamily="2" charset="2"/>
              </a:rPr>
              <a:t>daher – falls - Fleisch / Wurst dann ab &amp; zu wie eine Delikatesse in bester Bio- oder regionaler Qualität genießen </a:t>
            </a:r>
            <a:endParaRPr kumimoji="0" lang="de-AT" alt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de-DE" altLang="de-DE" b="0" dirty="0">
              <a:latin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0080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8B7354C-D5EA-4216-A40C-26DA8E343207}" type="slidenum">
              <a:rPr lang="de-DE" altLang="de-DE" sz="1200" b="0" smtClean="0"/>
              <a:pPr/>
              <a:t>36</a:t>
            </a:fld>
            <a:endParaRPr lang="de-DE" altLang="de-DE" sz="1200" b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74700"/>
            <a:ext cx="4964112" cy="3722688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AT" altLang="de-DE" dirty="0">
                <a:latin typeface="Arial" charset="0"/>
                <a:cs typeface="Times New Roman" pitchFamily="18" charset="0"/>
              </a:rPr>
              <a:t>Der nächste </a:t>
            </a:r>
            <a:r>
              <a:rPr lang="de-AT" altLang="de-DE" b="1" dirty="0">
                <a:latin typeface="Arial" charset="0"/>
                <a:cs typeface="Times New Roman" pitchFamily="18" charset="0"/>
              </a:rPr>
              <a:t>Bereich kann etwas schwieriger umzusetzen sein</a:t>
            </a:r>
            <a:r>
              <a:rPr lang="de-AT" altLang="de-DE" dirty="0">
                <a:latin typeface="Arial" charset="0"/>
                <a:cs typeface="Times New Roman" pitchFamily="18" charset="0"/>
              </a:rPr>
              <a:t>, weil meist der </a:t>
            </a:r>
            <a:r>
              <a:rPr lang="de-AT" altLang="de-DE" dirty="0" err="1">
                <a:latin typeface="Arial" charset="0"/>
                <a:cs typeface="Times New Roman" pitchFamily="18" charset="0"/>
              </a:rPr>
              <a:t>Schulerhalter</a:t>
            </a:r>
            <a:r>
              <a:rPr lang="de-AT" altLang="de-DE" dirty="0">
                <a:latin typeface="Arial" charset="0"/>
                <a:cs typeface="Times New Roman" pitchFamily="18" charset="0"/>
              </a:rPr>
              <a:t> die Reiniger beschafft oder die Reinigungs-DL auch extern erfolgen kann (dann gibt es aber </a:t>
            </a:r>
            <a:r>
              <a:rPr lang="de-AT" altLang="de-DE" b="1" dirty="0">
                <a:latin typeface="Arial" charset="0"/>
                <a:cs typeface="Times New Roman" pitchFamily="18" charset="0"/>
              </a:rPr>
              <a:t>ggf. Übergangsfristen </a:t>
            </a:r>
            <a:r>
              <a:rPr lang="de-AT" altLang="de-DE" dirty="0">
                <a:latin typeface="Arial" charset="0"/>
                <a:cs typeface="Times New Roman" pitchFamily="18" charset="0"/>
              </a:rPr>
              <a:t>zur Umsetzung).</a:t>
            </a:r>
            <a:br>
              <a:rPr lang="de-AT" altLang="de-DE" dirty="0">
                <a:latin typeface="Arial" charset="0"/>
                <a:cs typeface="Times New Roman" pitchFamily="18" charset="0"/>
              </a:rPr>
            </a:br>
            <a:endParaRPr lang="de-AT" altLang="de-DE" dirty="0">
              <a:latin typeface="Arial" charset="0"/>
              <a:cs typeface="Times New Roman" pitchFamily="18" charset="0"/>
            </a:endParaRPr>
          </a:p>
          <a:p>
            <a:r>
              <a:rPr lang="de-AT" altLang="de-DE" baseline="0" dirty="0">
                <a:latin typeface="Arial" charset="0"/>
                <a:cs typeface="Times New Roman" pitchFamily="18" charset="0"/>
              </a:rPr>
              <a:t>****************************************************************************</a:t>
            </a:r>
            <a:br>
              <a:rPr lang="de-AT" altLang="de-DE" baseline="0" dirty="0">
                <a:latin typeface="Arial" charset="0"/>
                <a:cs typeface="Times New Roman" pitchFamily="18" charset="0"/>
              </a:rPr>
            </a:br>
            <a:endParaRPr lang="de-AT" altLang="de-DE" baseline="0" dirty="0">
              <a:latin typeface="Arial" charset="0"/>
              <a:cs typeface="Times New Roman" pitchFamily="18" charset="0"/>
            </a:endParaRPr>
          </a:p>
          <a:p>
            <a:r>
              <a:rPr lang="de-AT" altLang="de-DE" dirty="0">
                <a:latin typeface="Arial" charset="0"/>
                <a:cs typeface="Times New Roman" pitchFamily="18" charset="0"/>
              </a:rPr>
              <a:t>Zum </a:t>
            </a:r>
            <a:r>
              <a:rPr lang="de-AT" altLang="de-DE" b="1" dirty="0">
                <a:latin typeface="Arial" charset="0"/>
                <a:cs typeface="Times New Roman" pitchFamily="18" charset="0"/>
              </a:rPr>
              <a:t>Reinigungsplan</a:t>
            </a:r>
            <a:r>
              <a:rPr lang="de-AT" altLang="de-DE" dirty="0">
                <a:latin typeface="Arial" charset="0"/>
                <a:cs typeface="Times New Roman" pitchFamily="18" charset="0"/>
              </a:rPr>
              <a:t>: </a:t>
            </a:r>
            <a:r>
              <a:rPr lang="de-AT" altLang="de-DE" dirty="0" err="1">
                <a:latin typeface="Arial" charset="0"/>
                <a:cs typeface="Times New Roman" pitchFamily="18" charset="0"/>
              </a:rPr>
              <a:t>zB</a:t>
            </a:r>
            <a:r>
              <a:rPr lang="de-AT" altLang="de-DE" dirty="0">
                <a:latin typeface="Arial" charset="0"/>
                <a:cs typeface="Times New Roman" pitchFamily="18" charset="0"/>
              </a:rPr>
              <a:t> UBA Ö empfiehlt gegen Feinstaub täglich, aber nur feucht ohne Reiniger wischen …</a:t>
            </a:r>
          </a:p>
          <a:p>
            <a:r>
              <a:rPr lang="de-AT" altLang="de-DE" b="0" dirty="0">
                <a:latin typeface="Arial" charset="0"/>
                <a:cs typeface="Times New Roman" pitchFamily="18" charset="0"/>
              </a:rPr>
              <a:t>Regelung zu Pflanzenschutz gilt nicht für den Regel-Unterricht !</a:t>
            </a:r>
            <a:br>
              <a:rPr lang="de-AT" altLang="de-DE" dirty="0">
                <a:latin typeface="Arial" charset="0"/>
                <a:cs typeface="Times New Roman" pitchFamily="18" charset="0"/>
              </a:rPr>
            </a:br>
            <a:r>
              <a:rPr lang="de-AT" altLang="de-DE" dirty="0">
                <a:latin typeface="Arial" charset="0"/>
                <a:cs typeface="Times New Roman" pitchFamily="18" charset="0"/>
              </a:rPr>
              <a:t>C06 (Weiterbildung) zeigt wiederum, wie und warum das ÖUZ  für alle Personen an der Schule wirkt …, Schulungen auch für Reinigungsmitarbeiter/innen und auch in Bezug auf Ergonomie</a:t>
            </a:r>
            <a:r>
              <a:rPr lang="de-AT" altLang="de-DE" baseline="0" dirty="0">
                <a:latin typeface="Arial" charset="0"/>
                <a:cs typeface="Times New Roman" pitchFamily="18" charset="0"/>
              </a:rPr>
              <a:t> (z.B. </a:t>
            </a:r>
            <a:r>
              <a:rPr lang="de-AT" altLang="de-DE" b="1" baseline="0" dirty="0">
                <a:latin typeface="Arial" charset="0"/>
                <a:cs typeface="Times New Roman" pitchFamily="18" charset="0"/>
              </a:rPr>
              <a:t>rückenschonendes Arbeiten</a:t>
            </a:r>
            <a:r>
              <a:rPr lang="de-AT" altLang="de-DE" baseline="0" dirty="0">
                <a:latin typeface="Arial" charset="0"/>
                <a:cs typeface="Times New Roman" pitchFamily="18" charset="0"/>
              </a:rPr>
              <a:t>)</a:t>
            </a:r>
            <a:r>
              <a:rPr lang="de-AT" altLang="de-DE" dirty="0">
                <a:latin typeface="Arial" charset="0"/>
                <a:cs typeface="Times New Roman" pitchFamily="18" charset="0"/>
              </a:rPr>
              <a:t>: Angebote</a:t>
            </a:r>
            <a:r>
              <a:rPr lang="de-AT" altLang="de-DE" baseline="0" dirty="0">
                <a:latin typeface="Arial" charset="0"/>
                <a:cs typeface="Times New Roman" pitchFamily="18" charset="0"/>
              </a:rPr>
              <a:t> von </a:t>
            </a:r>
            <a:r>
              <a:rPr lang="de-AT" altLang="de-DE" dirty="0" err="1">
                <a:latin typeface="Arial" charset="0"/>
                <a:cs typeface="Times New Roman" pitchFamily="18" charset="0"/>
              </a:rPr>
              <a:t>Umweltberatung</a:t>
            </a:r>
            <a:r>
              <a:rPr lang="de-AT" altLang="de-DE" dirty="0">
                <a:latin typeface="Arial" charset="0"/>
                <a:cs typeface="Times New Roman" pitchFamily="18" charset="0"/>
              </a:rPr>
              <a:t> oder BBG (Bundesbeschaffungsgesellschaft), z.T. Firmen. </a:t>
            </a:r>
          </a:p>
          <a:p>
            <a:endParaRPr lang="de-DE" altLang="de-DE" b="0" dirty="0">
              <a:latin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38584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8B7354C-D5EA-4216-A40C-26DA8E343207}" type="slidenum">
              <a:rPr lang="de-DE" altLang="de-DE" sz="1200" b="0" smtClean="0"/>
              <a:pPr/>
              <a:t>37</a:t>
            </a:fld>
            <a:endParaRPr lang="de-DE" altLang="de-DE" sz="1200" b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74700"/>
            <a:ext cx="4964112" cy="3722688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altLang="de-DE" b="0" dirty="0">
                <a:latin typeface="Arial" charset="0"/>
                <a:cs typeface="Times New Roman" pitchFamily="18" charset="0"/>
              </a:rPr>
              <a:t>Im </a:t>
            </a:r>
            <a:r>
              <a:rPr lang="de-DE" altLang="de-DE" b="1" dirty="0">
                <a:latin typeface="Arial" charset="0"/>
                <a:cs typeface="Times New Roman" pitchFamily="18" charset="0"/>
              </a:rPr>
              <a:t>AWG</a:t>
            </a:r>
            <a:r>
              <a:rPr lang="de-DE" altLang="de-DE" b="0" dirty="0">
                <a:latin typeface="Arial" charset="0"/>
                <a:cs typeface="Times New Roman" pitchFamily="18" charset="0"/>
              </a:rPr>
              <a:t> stehen</a:t>
            </a:r>
            <a:r>
              <a:rPr lang="de-DE" altLang="de-DE" b="0" baseline="0" dirty="0">
                <a:latin typeface="Arial" charset="0"/>
                <a:cs typeface="Times New Roman" pitchFamily="18" charset="0"/>
              </a:rPr>
              <a:t> ganz klar die </a:t>
            </a:r>
            <a:r>
              <a:rPr lang="de-DE" altLang="de-DE" b="1" baseline="0" dirty="0">
                <a:latin typeface="Arial" charset="0"/>
                <a:cs typeface="Times New Roman" pitchFamily="18" charset="0"/>
              </a:rPr>
              <a:t>Prioritäten</a:t>
            </a:r>
            <a:r>
              <a:rPr lang="de-DE" altLang="de-DE" b="0" baseline="0" dirty="0">
                <a:latin typeface="Arial" charset="0"/>
                <a:cs typeface="Times New Roman" pitchFamily="18" charset="0"/>
              </a:rPr>
              <a:t>: </a:t>
            </a:r>
            <a:r>
              <a:rPr lang="de-DE" altLang="de-DE" b="1" baseline="0" dirty="0">
                <a:latin typeface="Arial" charset="0"/>
                <a:cs typeface="Times New Roman" pitchFamily="18" charset="0"/>
              </a:rPr>
              <a:t>vermeiden</a:t>
            </a:r>
            <a:r>
              <a:rPr lang="de-DE" altLang="de-DE" b="0" baseline="0" dirty="0">
                <a:latin typeface="Arial" charset="0"/>
                <a:cs typeface="Times New Roman" pitchFamily="18" charset="0"/>
              </a:rPr>
              <a:t> vor verwerten vor entsorgen – </a:t>
            </a:r>
            <a:r>
              <a:rPr lang="de-DE" altLang="de-DE" b="1" baseline="0" dirty="0">
                <a:latin typeface="Arial" charset="0"/>
                <a:cs typeface="Times New Roman" pitchFamily="18" charset="0"/>
              </a:rPr>
              <a:t>in der Praxis </a:t>
            </a:r>
            <a:r>
              <a:rPr lang="de-DE" altLang="de-DE" b="0" baseline="0" dirty="0">
                <a:latin typeface="Arial" charset="0"/>
                <a:cs typeface="Times New Roman" pitchFamily="18" charset="0"/>
              </a:rPr>
              <a:t>dreht sich trotzdem alles um das Sammeln &amp; Wegwerfen</a:t>
            </a:r>
          </a:p>
          <a:p>
            <a:endParaRPr lang="de-DE" altLang="de-DE" b="0" baseline="0" dirty="0">
              <a:latin typeface="Arial" charset="0"/>
              <a:cs typeface="Times New Roman" pitchFamily="18" charset="0"/>
            </a:endParaRPr>
          </a:p>
          <a:p>
            <a:r>
              <a:rPr lang="de-DE" altLang="de-DE" b="0" baseline="0" dirty="0">
                <a:latin typeface="Arial" charset="0"/>
                <a:cs typeface="Times New Roman" pitchFamily="18" charset="0"/>
              </a:rPr>
              <a:t>Das Thema </a:t>
            </a:r>
            <a:r>
              <a:rPr lang="de-DE" altLang="de-DE" b="1" baseline="0" dirty="0">
                <a:latin typeface="Arial" charset="0"/>
                <a:cs typeface="Times New Roman" pitchFamily="18" charset="0"/>
              </a:rPr>
              <a:t>Wasserverbrauch</a:t>
            </a:r>
            <a:r>
              <a:rPr lang="de-DE" altLang="de-DE" b="0" baseline="0" dirty="0">
                <a:latin typeface="Arial" charset="0"/>
                <a:cs typeface="Times New Roman" pitchFamily="18" charset="0"/>
              </a:rPr>
              <a:t> ist in Schulen, insbesondere in Schulzentren, oft schwierig, weil es keine eigen Zähler gibt.</a:t>
            </a:r>
          </a:p>
          <a:p>
            <a:endParaRPr lang="de-DE" altLang="de-DE" b="0" dirty="0">
              <a:latin typeface="Arial" charset="0"/>
              <a:cs typeface="Times New Roman" pitchFamily="18" charset="0"/>
            </a:endParaRPr>
          </a:p>
          <a:p>
            <a:r>
              <a:rPr lang="de-DE" altLang="de-DE" b="0" dirty="0">
                <a:latin typeface="Arial" charset="0"/>
                <a:cs typeface="Times New Roman" pitchFamily="18" charset="0"/>
              </a:rPr>
              <a:t>W06 und W07 sind auch </a:t>
            </a:r>
            <a:r>
              <a:rPr lang="de-DE" altLang="de-DE" b="1" dirty="0">
                <a:latin typeface="Arial" charset="0"/>
                <a:cs typeface="Times New Roman" pitchFamily="18" charset="0"/>
              </a:rPr>
              <a:t>Obsoleszenz</a:t>
            </a:r>
            <a:r>
              <a:rPr lang="de-DE" altLang="de-DE" b="0" dirty="0">
                <a:latin typeface="Arial" charset="0"/>
                <a:cs typeface="Times New Roman" pitchFamily="18" charset="0"/>
              </a:rPr>
              <a:t>-Themen!</a:t>
            </a:r>
          </a:p>
          <a:p>
            <a:endParaRPr lang="de-DE" altLang="de-DE" b="0" dirty="0">
              <a:latin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98633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8B7354C-D5EA-4216-A40C-26DA8E343207}" type="slidenum">
              <a:rPr lang="de-DE" altLang="de-DE" sz="1200" b="0" smtClean="0"/>
              <a:pPr/>
              <a:t>38</a:t>
            </a:fld>
            <a:endParaRPr lang="de-DE" altLang="de-DE" sz="1200" b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74700"/>
            <a:ext cx="4964112" cy="3722688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b="0" dirty="0">
              <a:latin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6522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6C0274E-479B-45CF-B868-9A014933CDAB}" type="slidenum">
              <a:rPr lang="de-DE" altLang="de-DE" sz="1200" b="0" smtClean="0"/>
              <a:pPr/>
              <a:t>39</a:t>
            </a:fld>
            <a:endParaRPr lang="de-DE" altLang="de-DE" sz="1200" b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74700"/>
            <a:ext cx="4964112" cy="3722688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Hier finden Sie das Muss-Kriterium M01 (Umweltleitbild und Qualitätsprogramm) als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Beispiel, wie die Prüfsoftware ausgefüllt werden kann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Die Informationen zu  „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Anforderung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“ oder z.B. „Weitergehende Information zur Umsetzung des Kriteriums“ können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mit dem Dreieck ausgeklappt 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werden</a:t>
            </a:r>
          </a:p>
          <a:p>
            <a:endParaRPr lang="de-AT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STICHWORTE genügen, W-Fragen: was, wer, wann, wo (liegen die Dokumente), eventuell wie, … </a:t>
            </a:r>
          </a:p>
          <a:p>
            <a:endParaRPr lang="de-AT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alt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Stichworte anhand der W-Fragen genügen … </a:t>
            </a:r>
          </a:p>
          <a:p>
            <a:endParaRPr lang="de-AT" altLang="de-DE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11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323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798" indent="-285692" defTabSz="925323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2766" indent="-228552" defTabSz="925323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9872" indent="-228552" defTabSz="925323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6978" indent="-228552" defTabSz="925323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085" indent="-228552" defTabSz="92532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192" indent="-228552" defTabSz="92532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8298" indent="-228552" defTabSz="92532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5404" indent="-228552" defTabSz="92532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38B00FE-6983-46EA-9AD7-948B875D27D7}" type="slidenum">
              <a:rPr lang="de-DE" altLang="de-DE" sz="1200" b="0"/>
              <a:pPr/>
              <a:t>4</a:t>
            </a:fld>
            <a:endParaRPr lang="de-DE" altLang="de-DE" sz="1200" b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Wichtiger als die klassischen Ziele einer</a:t>
            </a:r>
            <a:r>
              <a:rPr lang="de-AT" altLang="de-DE" b="1" baseline="0" dirty="0">
                <a:latin typeface="Arial" panose="020B0604020202020204" pitchFamily="34" charset="0"/>
                <a:cs typeface="Arial" panose="020B0604020202020204" pitchFamily="34" charset="0"/>
              </a:rPr>
              <a:t> NH-Entwicklung sind heute die SDGs. Die SDGs sind quasi die Klammer für Umwelt- und Klimaschutz</a:t>
            </a:r>
            <a:r>
              <a:rPr lang="de-AT" altLang="de-DE" baseline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AT" altLang="de-DE" b="1" baseline="0" dirty="0">
                <a:latin typeface="Arial" panose="020B0604020202020204" pitchFamily="34" charset="0"/>
                <a:cs typeface="Arial" panose="020B0604020202020204" pitchFamily="34" charset="0"/>
              </a:rPr>
              <a:t>Gesundheit</a:t>
            </a:r>
            <a:r>
              <a:rPr lang="de-AT" altLang="de-DE" baseline="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AT" altLang="de-DE" b="1" baseline="0" dirty="0">
                <a:latin typeface="Arial" panose="020B0604020202020204" pitchFamily="34" charset="0"/>
                <a:cs typeface="Arial" panose="020B0604020202020204" pitchFamily="34" charset="0"/>
              </a:rPr>
              <a:t>inkl. </a:t>
            </a:r>
            <a:r>
              <a:rPr lang="de-AT" altLang="de-DE" b="0" baseline="0" dirty="0">
                <a:latin typeface="Arial" panose="020B0604020202020204" pitchFamily="34" charset="0"/>
                <a:cs typeface="Arial" panose="020B0604020202020204" pitchFamily="34" charset="0"/>
              </a:rPr>
              <a:t>der</a:t>
            </a:r>
            <a:r>
              <a:rPr lang="de-AT" altLang="de-DE" b="1" baseline="0" dirty="0">
                <a:latin typeface="Arial" panose="020B0604020202020204" pitchFamily="34" charset="0"/>
                <a:cs typeface="Arial" panose="020B0604020202020204" pitchFamily="34" charset="0"/>
              </a:rPr>
              <a:t> sozialen Aspekte!</a:t>
            </a:r>
            <a:r>
              <a:rPr lang="de-AT" altLang="de-DE" baseline="0" dirty="0">
                <a:latin typeface="Arial" panose="020B0604020202020204" pitchFamily="34" charset="0"/>
                <a:cs typeface="Arial" panose="020B0604020202020204" pitchFamily="34" charset="0"/>
              </a:rPr>
              <a:t>) sowie – mit dem Weltaktionsprogramm – für  </a:t>
            </a:r>
            <a:r>
              <a:rPr lang="de-AT" altLang="de-DE" b="1" baseline="0" dirty="0">
                <a:latin typeface="Arial" panose="020B0604020202020204" pitchFamily="34" charset="0"/>
                <a:cs typeface="Arial" panose="020B0604020202020204" pitchFamily="34" charset="0"/>
              </a:rPr>
              <a:t>Bildungsqualität</a:t>
            </a:r>
            <a:r>
              <a:rPr lang="de-AT" altLang="de-DE" baseline="0" dirty="0">
                <a:latin typeface="Arial" panose="020B0604020202020204" pitchFamily="34" charset="0"/>
                <a:cs typeface="Arial" panose="020B0604020202020204" pitchFamily="34" charset="0"/>
              </a:rPr>
              <a:t> – dazu kommen </a:t>
            </a:r>
            <a:r>
              <a:rPr lang="de-AT" altLang="de-DE" b="1" baseline="0" dirty="0">
                <a:latin typeface="Arial" panose="020B0604020202020204" pitchFamily="34" charset="0"/>
                <a:cs typeface="Arial" panose="020B0604020202020204" pitchFamily="34" charset="0"/>
              </a:rPr>
              <a:t>kulturelle Dim. der NH</a:t>
            </a:r>
            <a:r>
              <a:rPr lang="de-AT" altLang="de-DE" baseline="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AT" altLang="de-DE" b="1" baseline="0" dirty="0">
                <a:latin typeface="Arial" panose="020B0604020202020204" pitchFamily="34" charset="0"/>
                <a:cs typeface="Arial" panose="020B0604020202020204" pitchFamily="34" charset="0"/>
              </a:rPr>
              <a:t>Partizipation</a:t>
            </a:r>
            <a:r>
              <a:rPr lang="de-AT" altLang="de-DE" baseline="0" dirty="0">
                <a:latin typeface="Arial" panose="020B0604020202020204" pitchFamily="34" charset="0"/>
                <a:cs typeface="Arial" panose="020B0604020202020204" pitchFamily="34" charset="0"/>
              </a:rPr>
              <a:t> (Schüler/innen) und </a:t>
            </a:r>
            <a:r>
              <a:rPr lang="de-AT" altLang="de-DE" b="1" baseline="0" dirty="0">
                <a:latin typeface="Arial" panose="020B0604020202020204" pitchFamily="34" charset="0"/>
                <a:cs typeface="Arial" panose="020B0604020202020204" pitchFamily="34" charset="0"/>
              </a:rPr>
              <a:t>Kooperation</a:t>
            </a:r>
            <a:r>
              <a:rPr lang="de-AT" altLang="de-DE" baseline="0" dirty="0">
                <a:latin typeface="Arial" panose="020B0604020202020204" pitchFamily="34" charset="0"/>
                <a:cs typeface="Arial" panose="020B0604020202020204" pitchFamily="34" charset="0"/>
              </a:rPr>
              <a:t> (z.B. mit Gemeinde, Umfeld &amp; Schulpartner) [</a:t>
            </a:r>
            <a:r>
              <a:rPr lang="de-AT" altLang="de-DE" b="1" baseline="0" dirty="0">
                <a:latin typeface="Arial" panose="020B0604020202020204" pitchFamily="34" charset="0"/>
                <a:cs typeface="Arial" panose="020B0604020202020204" pitchFamily="34" charset="0"/>
              </a:rPr>
              <a:t>Wirtsch. &lt;</a:t>
            </a:r>
            <a:r>
              <a:rPr lang="de-AT" altLang="de-DE" baseline="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Besonders wichtig sind dabei auch die Schritte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vom „Wissen zum Handeln“ </a:t>
            </a:r>
            <a:r>
              <a:rPr lang="de-AT" altLang="de-DE" b="0" dirty="0">
                <a:latin typeface="Arial" panose="020B0604020202020204" pitchFamily="34" charset="0"/>
                <a:cs typeface="Arial" panose="020B0604020202020204" pitchFamily="34" charset="0"/>
              </a:rPr>
              <a:t>(im Sinne der BNE mit Herz,</a:t>
            </a:r>
            <a:r>
              <a:rPr lang="de-AT" altLang="de-DE" b="0" baseline="0" dirty="0">
                <a:latin typeface="Arial" panose="020B0604020202020204" pitchFamily="34" charset="0"/>
                <a:cs typeface="Arial" panose="020B0604020202020204" pitchFamily="34" charset="0"/>
              </a:rPr>
              <a:t> Hand und Hirn) </a:t>
            </a:r>
            <a:r>
              <a:rPr lang="de-AT" altLang="de-DE" b="0" dirty="0">
                <a:latin typeface="Arial" panose="020B0604020202020204" pitchFamily="34" charset="0"/>
                <a:cs typeface="Arial" panose="020B0604020202020204" pitchFamily="34" charset="0"/>
              </a:rPr>
              <a:t>sowie 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eine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mess- und sichtbare Umweltverbesserung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, um aufzuzeigen, dass die Inhalte einer </a:t>
            </a:r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Bildung für nachhaltige Entwicklung 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(BNE) 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auch in der Praxis funktionieren. Das ÖUZ ist als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langfristiger Entwicklungsprozess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 angelegt und nicht als „Eintagsfliege“:</a:t>
            </a:r>
            <a:b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AT" altLang="de-D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UZ 301 richtet sich an alle Schulpartner im weitesten Sinne, Partizipation, Kooperation und </a:t>
            </a:r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Bildungsqualität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werden dabei großgeschrieben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b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intern: PädagogInnen, MitarbeiterInnen, SchülerInnen, extern Eltern und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indirekt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 auch der Schulerhalter, BBG (Bundesbeschaffungsgesellschaft – auch für Gemeinden ist</a:t>
            </a:r>
            <a:r>
              <a:rPr lang="de-AT" altLang="de-DE" baseline="0" dirty="0">
                <a:latin typeface="Arial" panose="020B0604020202020204" pitchFamily="34" charset="0"/>
                <a:cs typeface="Arial" panose="020B0604020202020204" pitchFamily="34" charset="0"/>
              </a:rPr>
              <a:t> der günstige Einkauf 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möglich) und BIG (Bundesimmobiliengesellschaft), daher ist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auch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 das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UZ-Team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 (BMK, BMBWF, VKI und Forum Umweltbildung, Berater/PrüferInnen) im Rahmen der Möglichkeiten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gefordert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. z.B.: anfangs gab es von der BBG kein Recyclingpapier xxx</a:t>
            </a:r>
          </a:p>
        </p:txBody>
      </p:sp>
    </p:spTree>
    <p:extLst>
      <p:ext uri="{BB962C8B-B14F-4D97-AF65-F5344CB8AC3E}">
        <p14:creationId xmlns:p14="http://schemas.microsoft.com/office/powerpoint/2010/main" val="119420494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005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874" indent="-285721" defTabSz="927005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2883" indent="-228576" defTabSz="927005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036" indent="-228576" defTabSz="927005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189" indent="-228576" defTabSz="927005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343" indent="-228576" defTabSz="92700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496" indent="-228576" defTabSz="92700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8649" indent="-228576" defTabSz="92700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5802" indent="-228576" defTabSz="92700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C287D3C-FD3D-40B0-8E0A-B49D70EA9926}" type="slidenum">
              <a:rPr lang="de-DE" altLang="de-DE" sz="1200" b="0"/>
              <a:pPr/>
              <a:t>40</a:t>
            </a:fld>
            <a:endParaRPr lang="de-DE" altLang="de-DE" sz="1200" b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74700"/>
            <a:ext cx="4964112" cy="3722688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In den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Umsetzungstipps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sortierbare XLS-Liste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) nehmen Sie ggf. bestimmte Checklisten oder Informationen, die für Sie wichtig sind bzw. wo Sie weitere Informationen wünschen.</a:t>
            </a:r>
            <a:b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Die Checklisten können, müssen aber nicht verwendet werden: Ausnahme z.B. Maßnahmenplan</a:t>
            </a:r>
            <a:r>
              <a:rPr lang="de-AT" altLang="de-DE" baseline="0" dirty="0">
                <a:latin typeface="Arial" panose="020B0604020202020204" pitchFamily="34" charset="0"/>
                <a:cs typeface="Arial" panose="020B0604020202020204" pitchFamily="34" charset="0"/>
              </a:rPr>
              <a:t> (wenn Umsetzung Kriterium M01 nicht durch SQA /QIBB etc. abgedeckt ist). </a:t>
            </a:r>
            <a:b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Prüfsoftware muss </a:t>
            </a:r>
            <a:r>
              <a:rPr lang="de-AT" altLang="de-DE" b="0" dirty="0">
                <a:latin typeface="Arial" panose="020B0604020202020204" pitchFamily="34" charset="0"/>
                <a:cs typeface="Arial" panose="020B0604020202020204" pitchFamily="34" charset="0"/>
              </a:rPr>
              <a:t>spätestens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 für die Prüfungsanmeldung </a:t>
            </a:r>
            <a:r>
              <a:rPr lang="de-AT" altLang="de-DE" b="0" dirty="0">
                <a:latin typeface="Arial" panose="020B0604020202020204" pitchFamily="34" charset="0"/>
                <a:cs typeface="Arial" panose="020B0604020202020204" pitchFamily="34" charset="0"/>
              </a:rPr>
              <a:t>(besser so frühzeitig wie möglich), 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für allen </a:t>
            </a:r>
            <a:r>
              <a:rPr lang="de-AT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Kriterienbereiche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, die Sie bearbeiten , ausgefüllt werden.</a:t>
            </a:r>
          </a:p>
          <a:p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Sinnvoll ist es, die </a:t>
            </a:r>
            <a:r>
              <a:rPr lang="de-AT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xls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-Datei als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Checkliste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 bereits zur Erhebung, wie weit Sie Kriterien bereits erfüllen bzw. umgesetzt haben, zu verwenden.</a:t>
            </a:r>
            <a:b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Trotzdem auch in die Richtlinie oder in die „Tipps“ reinschauen 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beim Bearbeiten </a:t>
            </a:r>
          </a:p>
          <a:p>
            <a:endParaRPr lang="de-AT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Kurzfassung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 und ebenso dieser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PPT-Vortrag 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eignen sich sehr gut für die interne und externe Kommunikation, wofür das Umweltzeichen steht, was zu tun ist ... </a:t>
            </a:r>
            <a:b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altLang="de-DE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de-AT" altLang="de-DE" b="1" baseline="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PPT-Vorträge kann man für eigene Zwecke adaptieren </a:t>
            </a:r>
            <a:r>
              <a:rPr lang="de-AT" altLang="de-DE" b="0" baseline="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(z.B. Folien weglassen von 24 bzw. 18 Folien), </a:t>
            </a:r>
            <a:r>
              <a:rPr lang="de-AT" altLang="de-DE" b="1" baseline="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VKI soll als Quelle genannt werden </a:t>
            </a:r>
            <a:r>
              <a:rPr lang="de-AT" altLang="de-DE" baseline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AT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54154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FDA65C1-625C-4AF6-B851-6F76F5233AD0}" type="slidenum">
              <a:rPr lang="de-DE" altLang="de-DE" sz="1200" b="0" smtClean="0"/>
              <a:pPr/>
              <a:t>41</a:t>
            </a:fld>
            <a:endParaRPr lang="de-DE" altLang="de-DE" sz="1200" b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74700"/>
            <a:ext cx="4964112" cy="3722688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AT" altLang="de-DE" sz="1100" dirty="0">
                <a:latin typeface="Arial" panose="020B0604020202020204" pitchFamily="34" charset="0"/>
                <a:cs typeface="Arial" panose="020B0604020202020204" pitchFamily="34" charset="0"/>
              </a:rPr>
              <a:t>Es gibt viele </a:t>
            </a:r>
            <a:r>
              <a:rPr lang="de-AT" alt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Beratungsmöglichkeiten</a:t>
            </a:r>
            <a:r>
              <a:rPr lang="de-AT" altLang="de-DE" sz="1100" dirty="0">
                <a:latin typeface="Arial" panose="020B0604020202020204" pitchFamily="34" charset="0"/>
                <a:cs typeface="Arial" panose="020B0604020202020204" pitchFamily="34" charset="0"/>
              </a:rPr>
              <a:t>, die in der Regel gratis bzw. gefördert sind (manchmal gibt es ein best. Kontingent), wählen sie das passende Angebot für sich.</a:t>
            </a:r>
          </a:p>
          <a:p>
            <a:r>
              <a:rPr lang="de-AT" altLang="de-DE" sz="1100" dirty="0">
                <a:latin typeface="Arial" panose="020B0604020202020204" pitchFamily="34" charset="0"/>
                <a:cs typeface="Arial" panose="020B0604020202020204" pitchFamily="34" charset="0"/>
              </a:rPr>
              <a:t>Prinzipiell gibt es an jeder PH </a:t>
            </a:r>
            <a:r>
              <a:rPr lang="de-AT" altLang="de-DE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SchulentwicklungsberaterInnen</a:t>
            </a:r>
            <a:r>
              <a:rPr lang="de-AT" altLang="de-DE" sz="1100" dirty="0">
                <a:latin typeface="Arial" panose="020B0604020202020204" pitchFamily="34" charset="0"/>
                <a:cs typeface="Arial" panose="020B0604020202020204" pitchFamily="34" charset="0"/>
              </a:rPr>
              <a:t> – diese werden über SCHILF (schulinterne Lehrerfortbildung) eingeladen; Außerdem gibt es vom BMNT Workshops zum Start bzw. zur Umsetzung des Umweltzeichens. </a:t>
            </a:r>
          </a:p>
          <a:p>
            <a:r>
              <a:rPr lang="de-AT" altLang="de-DE" sz="1100" dirty="0"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de-AT" alt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klimaaktiv-Programm</a:t>
            </a:r>
            <a:r>
              <a:rPr lang="de-AT" altLang="de-DE" sz="1100" dirty="0">
                <a:latin typeface="Arial" panose="020B0604020202020204" pitchFamily="34" charset="0"/>
                <a:cs typeface="Arial" panose="020B0604020202020204" pitchFamily="34" charset="0"/>
              </a:rPr>
              <a:t> bietet viele Informationen (z.B. klimaaktiv bauen / sanieren) als auch Programme (z.B. Mobilitätsprogramm, siehe </a:t>
            </a:r>
            <a:r>
              <a:rPr lang="de-AT" alt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www.klimaaktivmobil.at</a:t>
            </a:r>
            <a:r>
              <a:rPr lang="de-AT" altLang="de-DE" sz="11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r>
              <a:rPr lang="de-AT" alt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Sponsoring</a:t>
            </a:r>
            <a:r>
              <a:rPr lang="de-AT" altLang="de-DE" sz="1100" dirty="0">
                <a:latin typeface="Arial" panose="020B0604020202020204" pitchFamily="34" charset="0"/>
                <a:cs typeface="Arial" panose="020B0604020202020204" pitchFamily="34" charset="0"/>
              </a:rPr>
              <a:t> oder </a:t>
            </a:r>
            <a:r>
              <a:rPr lang="de-AT" altLang="de-DE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Contracting</a:t>
            </a:r>
            <a:r>
              <a:rPr lang="de-AT" altLang="de-DE" sz="1100" dirty="0">
                <a:latin typeface="Arial" panose="020B0604020202020204" pitchFamily="34" charset="0"/>
                <a:cs typeface="Arial" panose="020B0604020202020204" pitchFamily="34" charset="0"/>
              </a:rPr>
              <a:t> sind Möglichkeiten, um Investitionen zu tätigen. Mit </a:t>
            </a:r>
            <a:r>
              <a:rPr lang="de-AT" alt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Energie-</a:t>
            </a:r>
            <a:r>
              <a:rPr lang="de-AT" altLang="de-DE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Contracting</a:t>
            </a:r>
            <a:r>
              <a:rPr lang="de-AT" alt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sz="1100" dirty="0">
                <a:latin typeface="Arial" panose="020B0604020202020204" pitchFamily="34" charset="0"/>
                <a:cs typeface="Arial" panose="020B0604020202020204" pitchFamily="34" charset="0"/>
              </a:rPr>
              <a:t>werden </a:t>
            </a:r>
            <a:r>
              <a:rPr lang="de-AT" alt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vor allem </a:t>
            </a:r>
            <a:r>
              <a:rPr lang="de-AT" altLang="de-DE" sz="1100" dirty="0">
                <a:latin typeface="Arial" panose="020B0604020202020204" pitchFamily="34" charset="0"/>
                <a:cs typeface="Arial" panose="020B0604020202020204" pitchFamily="34" charset="0"/>
              </a:rPr>
              <a:t>bei </a:t>
            </a:r>
            <a:r>
              <a:rPr lang="de-AT" alt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Bundesschulen</a:t>
            </a:r>
            <a:r>
              <a:rPr lang="de-AT" altLang="de-DE" sz="1100" dirty="0">
                <a:latin typeface="Arial" panose="020B0604020202020204" pitchFamily="34" charset="0"/>
                <a:cs typeface="Arial" panose="020B0604020202020204" pitchFamily="34" charset="0"/>
              </a:rPr>
              <a:t> Investitionen für Verbesserungen (z.B. Bausubstanz oder Heizanlage) durch Kosteneinsparungen garantiert und finanziert. </a:t>
            </a:r>
          </a:p>
          <a:p>
            <a:r>
              <a:rPr lang="de-AT" alt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BONUS-Modelle</a:t>
            </a:r>
            <a:r>
              <a:rPr lang="de-AT" altLang="de-DE" sz="1100" dirty="0">
                <a:latin typeface="Arial" panose="020B0604020202020204" pitchFamily="34" charset="0"/>
                <a:cs typeface="Arial" panose="020B0604020202020204" pitchFamily="34" charset="0"/>
              </a:rPr>
              <a:t> mit der Gemeinde oder dem </a:t>
            </a:r>
            <a:r>
              <a:rPr lang="de-AT" altLang="de-DE" sz="1100" dirty="0" err="1">
                <a:latin typeface="Arial" panose="020B0604020202020204" pitchFamily="34" charset="0"/>
                <a:cs typeface="Arial" panose="020B0604020202020204" pitchFamily="34" charset="0"/>
              </a:rPr>
              <a:t>Schulerhalter</a:t>
            </a:r>
            <a:r>
              <a:rPr lang="de-AT" altLang="de-DE" sz="1100" dirty="0">
                <a:latin typeface="Arial" panose="020B0604020202020204" pitchFamily="34" charset="0"/>
                <a:cs typeface="Arial" panose="020B0604020202020204" pitchFamily="34" charset="0"/>
              </a:rPr>
              <a:t> (bei denen die Schulen einen Teil der durch Einsparungen vermiedenen Kosten für eigene Zwecke verwenden können) sind eine gute Motivation. </a:t>
            </a:r>
            <a:endParaRPr lang="de-AT" altLang="de-DE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alt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Auch Umweltzeichen-Schulen haben </a:t>
            </a:r>
            <a:r>
              <a:rPr lang="de-AT" altLang="de-DE" sz="1100" dirty="0">
                <a:latin typeface="Arial" panose="020B0604020202020204" pitchFamily="34" charset="0"/>
                <a:cs typeface="Arial" panose="020B0604020202020204" pitchFamily="34" charset="0"/>
              </a:rPr>
              <a:t>schon einige andere Schulen auf dem Weg zum Umweltzeichen unterstützt. </a:t>
            </a:r>
          </a:p>
          <a:p>
            <a:r>
              <a:rPr lang="de-AT" altLang="de-DE" sz="1100" dirty="0">
                <a:latin typeface="Arial" panose="020B0604020202020204" pitchFamily="34" charset="0"/>
                <a:cs typeface="Arial" panose="020B0604020202020204" pitchFamily="34" charset="0"/>
              </a:rPr>
              <a:t>Der Verband BIO-Austria hilft z. B. bei der Umstellung des Schulbuffets (Schulküche)</a:t>
            </a:r>
            <a:r>
              <a:rPr lang="de-AT" altLang="de-DE" sz="1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sz="1100" dirty="0">
                <a:latin typeface="Arial" panose="020B0604020202020204" pitchFamily="34" charset="0"/>
                <a:cs typeface="Arial" panose="020B0604020202020204" pitchFamily="34" charset="0"/>
              </a:rPr>
              <a:t>auf „</a:t>
            </a:r>
            <a:r>
              <a:rPr lang="de-AT" altLang="de-DE" sz="1100" dirty="0" err="1">
                <a:latin typeface="Arial" panose="020B0604020202020204" pitchFamily="34" charset="0"/>
                <a:cs typeface="Arial" panose="020B0604020202020204" pitchFamily="34" charset="0"/>
              </a:rPr>
              <a:t>bio</a:t>
            </a:r>
            <a:r>
              <a:rPr lang="de-AT" altLang="de-DE" sz="1100" dirty="0">
                <a:latin typeface="Arial" panose="020B0604020202020204" pitchFamily="34" charset="0"/>
                <a:cs typeface="Arial" panose="020B0604020202020204" pitchFamily="34" charset="0"/>
              </a:rPr>
              <a:t>“. Die </a:t>
            </a:r>
            <a:r>
              <a:rPr lang="de-AT" alt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AUVA </a:t>
            </a:r>
            <a:r>
              <a:rPr lang="de-AT" altLang="de-DE" sz="1100" dirty="0">
                <a:latin typeface="Arial" panose="020B0604020202020204" pitchFamily="34" charset="0"/>
                <a:cs typeface="Arial" panose="020B0604020202020204" pitchFamily="34" charset="0"/>
              </a:rPr>
              <a:t>kann Lärmmessungen durchführen oder bietet </a:t>
            </a:r>
            <a:r>
              <a:rPr lang="de-AT" alt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Radfahrtrainings</a:t>
            </a:r>
            <a:r>
              <a:rPr lang="de-AT" altLang="de-DE" sz="1100" dirty="0">
                <a:latin typeface="Arial" panose="020B0604020202020204" pitchFamily="34" charset="0"/>
                <a:cs typeface="Arial" panose="020B0604020202020204" pitchFamily="34" charset="0"/>
              </a:rPr>
              <a:t> an.</a:t>
            </a:r>
            <a:endParaRPr lang="de-AT" altLang="de-DE" sz="11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49673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8B7354C-D5EA-4216-A40C-26DA8E343207}" type="slidenum">
              <a:rPr lang="de-DE" altLang="de-DE" sz="1200" b="0" smtClean="0"/>
              <a:pPr/>
              <a:t>42</a:t>
            </a:fld>
            <a:endParaRPr lang="de-DE" altLang="de-DE" sz="1200" b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74700"/>
            <a:ext cx="4964112" cy="3722688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30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itchFamily="2" charset="2"/>
              </a:rPr>
              <a:t>Nur für SCHULEN</a:t>
            </a:r>
            <a:r>
              <a:rPr kumimoji="0" lang="de-AT" alt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itchFamily="2" charset="2"/>
              </a:rPr>
              <a:t>, die sich NOCH  NIE in der ASW angemeldet haben </a:t>
            </a:r>
            <a:r>
              <a:rPr kumimoji="0" lang="de-AT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kumimoji="0" lang="de-AT" alt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kumimoji="0" lang="de-AT" alt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itchFamily="2" charset="2"/>
              </a:rPr>
              <a:t>ERSTREGISTRIERUNG</a:t>
            </a:r>
            <a:r>
              <a:rPr kumimoji="0" lang="de-AT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kumimoji="0" lang="de-AT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itchFamily="2" charset="2"/>
              </a:rPr>
              <a:t>über die Umsetzungsseite zu UZ 301:</a:t>
            </a:r>
            <a:br>
              <a:rPr kumimoji="0" lang="de-AT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itchFamily="2" charset="2"/>
              </a:rPr>
            </a:br>
            <a:r>
              <a:rPr kumimoji="0" lang="de-AT" alt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itchFamily="2" charset="2"/>
              </a:rPr>
              <a:t>www.umweltzeichen.at/schulen/umsetzung </a:t>
            </a:r>
          </a:p>
          <a:p>
            <a:endParaRPr lang="de-DE" altLang="de-DE" b="1" dirty="0">
              <a:latin typeface="Arial" charset="0"/>
              <a:cs typeface="Times New Roman" pitchFamily="18" charset="0"/>
            </a:endParaRPr>
          </a:p>
          <a:p>
            <a:endParaRPr lang="de-DE" altLang="de-DE" b="0" dirty="0">
              <a:latin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14940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1146714" y="754042"/>
            <a:ext cx="4505843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body"/>
          </p:nvPr>
        </p:nvSpPr>
        <p:spPr>
          <a:xfrm>
            <a:off x="679773" y="4713566"/>
            <a:ext cx="5433375" cy="446221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anchor="t"/>
          <a:lstStyle/>
          <a:p>
            <a:pPr marL="0" marR="0" lvl="0" indent="0" algn="l" defTabSz="91430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itchFamily="2" charset="2"/>
              </a:rPr>
              <a:t>Nur für SCHULEN, die sich NOCH  NIE in der ASW angemeldet haben </a:t>
            </a:r>
            <a:r>
              <a:rPr kumimoji="0" lang="de-AT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kumimoji="0" lang="de-AT" alt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kumimoji="0" lang="de-AT" alt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itchFamily="2" charset="2"/>
              </a:rPr>
              <a:t>ERSTREGISTRIERUNG</a:t>
            </a:r>
            <a:r>
              <a:rPr kumimoji="0" lang="de-AT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kumimoji="0" lang="de-AT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itchFamily="2" charset="2"/>
              </a:rPr>
              <a:t>über die Umsetzungsseite zu UZ 301</a:t>
            </a:r>
          </a:p>
          <a:p>
            <a:pPr marL="0" marR="0" lvl="0" indent="0" algn="l" defTabSz="91430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AT" alt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itchFamily="2" charset="2"/>
            </a:endParaRPr>
          </a:p>
          <a:p>
            <a:pPr marL="0" marR="0" lvl="0" indent="0" algn="l" defTabSz="91430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itchFamily="2" charset="2"/>
              </a:rPr>
              <a:t>Es wird etwa 14 Tage nach Versendung des Protokolls eine Erinnerung a</a:t>
            </a:r>
            <a:r>
              <a:rPr kumimoji="0" lang="de-AT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itchFamily="2" charset="2"/>
              </a:rPr>
              <a:t>n jene Schulen geben, </a:t>
            </a:r>
            <a:r>
              <a:rPr kumimoji="0" lang="de-AT" alt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itchFamily="2" charset="2"/>
              </a:rPr>
              <a:t>die sich noch nicht registriert haben</a:t>
            </a:r>
            <a:r>
              <a:rPr kumimoji="0" lang="de-AT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itchFamily="2" charset="2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xxxxxxxxxxxxxxxxxxxxxxx</a:t>
            </a:r>
            <a:endParaRPr kumimoji="0" lang="de-DE" alt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Times New Roman" pitchFamily="18" charset="0"/>
            </a:endParaRPr>
          </a:p>
        </p:txBody>
      </p:sp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</p:spTree>
    <p:extLst>
      <p:ext uri="{BB962C8B-B14F-4D97-AF65-F5344CB8AC3E}">
        <p14:creationId xmlns:p14="http://schemas.microsoft.com/office/powerpoint/2010/main" val="220721071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8CAB0BF-C375-4F71-9E8B-9D09945B6E35}" type="slidenum">
              <a:rPr lang="de-DE" altLang="de-DE" sz="1200" b="0" smtClean="0"/>
              <a:pPr/>
              <a:t>44</a:t>
            </a:fld>
            <a:endParaRPr lang="de-DE" altLang="de-DE" sz="1200" b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AT" altLang="de-DE" b="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1970223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8B7354C-D5EA-4216-A40C-26DA8E343207}" type="slidenum">
              <a:rPr lang="de-DE" altLang="de-DE" sz="1200" b="0" smtClean="0"/>
              <a:pPr/>
              <a:t>45</a:t>
            </a:fld>
            <a:endParaRPr lang="de-DE" altLang="de-DE" sz="1200" b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74700"/>
            <a:ext cx="4964112" cy="3722688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altLang="de-DE" b="0" dirty="0">
                <a:latin typeface="Arial" charset="0"/>
                <a:cs typeface="Times New Roman" pitchFamily="18" charset="0"/>
              </a:rPr>
              <a:t>Im </a:t>
            </a:r>
            <a:r>
              <a:rPr lang="de-DE" altLang="de-DE" b="1" dirty="0">
                <a:latin typeface="Arial" charset="0"/>
                <a:cs typeface="Times New Roman" pitchFamily="18" charset="0"/>
              </a:rPr>
              <a:t>AWG</a:t>
            </a:r>
            <a:r>
              <a:rPr lang="de-DE" altLang="de-DE" b="0" dirty="0">
                <a:latin typeface="Arial" charset="0"/>
                <a:cs typeface="Times New Roman" pitchFamily="18" charset="0"/>
              </a:rPr>
              <a:t> stehen</a:t>
            </a:r>
            <a:r>
              <a:rPr lang="de-DE" altLang="de-DE" b="0" baseline="0" dirty="0">
                <a:latin typeface="Arial" charset="0"/>
                <a:cs typeface="Times New Roman" pitchFamily="18" charset="0"/>
              </a:rPr>
              <a:t> ganz klar die </a:t>
            </a:r>
            <a:r>
              <a:rPr lang="de-DE" altLang="de-DE" b="1" baseline="0" dirty="0">
                <a:latin typeface="Arial" charset="0"/>
                <a:cs typeface="Times New Roman" pitchFamily="18" charset="0"/>
              </a:rPr>
              <a:t>Prioritäten</a:t>
            </a:r>
            <a:r>
              <a:rPr lang="de-DE" altLang="de-DE" b="0" baseline="0" dirty="0">
                <a:latin typeface="Arial" charset="0"/>
                <a:cs typeface="Times New Roman" pitchFamily="18" charset="0"/>
              </a:rPr>
              <a:t>: </a:t>
            </a:r>
            <a:r>
              <a:rPr lang="de-DE" altLang="de-DE" b="1" baseline="0" dirty="0">
                <a:latin typeface="Arial" charset="0"/>
                <a:cs typeface="Times New Roman" pitchFamily="18" charset="0"/>
              </a:rPr>
              <a:t>vermeiden</a:t>
            </a:r>
            <a:r>
              <a:rPr lang="de-DE" altLang="de-DE" b="0" baseline="0" dirty="0">
                <a:latin typeface="Arial" charset="0"/>
                <a:cs typeface="Times New Roman" pitchFamily="18" charset="0"/>
              </a:rPr>
              <a:t> vor verwerten vor entsorgen – </a:t>
            </a:r>
            <a:r>
              <a:rPr lang="de-DE" altLang="de-DE" b="1" baseline="0" dirty="0">
                <a:latin typeface="Arial" charset="0"/>
                <a:cs typeface="Times New Roman" pitchFamily="18" charset="0"/>
              </a:rPr>
              <a:t>in der Praxis </a:t>
            </a:r>
            <a:r>
              <a:rPr lang="de-DE" altLang="de-DE" b="0" baseline="0" dirty="0">
                <a:latin typeface="Arial" charset="0"/>
                <a:cs typeface="Times New Roman" pitchFamily="18" charset="0"/>
              </a:rPr>
              <a:t>dreht sich trotzdem alles um das Sammeln &amp; Wegwerfen</a:t>
            </a:r>
          </a:p>
          <a:p>
            <a:endParaRPr lang="de-DE" altLang="de-DE" b="0" baseline="0" dirty="0">
              <a:latin typeface="Arial" charset="0"/>
              <a:cs typeface="Times New Roman" pitchFamily="18" charset="0"/>
            </a:endParaRPr>
          </a:p>
          <a:p>
            <a:r>
              <a:rPr lang="de-DE" altLang="de-DE" b="0" baseline="0" dirty="0">
                <a:latin typeface="Arial" charset="0"/>
                <a:cs typeface="Times New Roman" pitchFamily="18" charset="0"/>
              </a:rPr>
              <a:t>Das Thema </a:t>
            </a:r>
            <a:r>
              <a:rPr lang="de-DE" altLang="de-DE" b="1" baseline="0" dirty="0">
                <a:latin typeface="Arial" charset="0"/>
                <a:cs typeface="Times New Roman" pitchFamily="18" charset="0"/>
              </a:rPr>
              <a:t>Wasserverbrauch</a:t>
            </a:r>
            <a:r>
              <a:rPr lang="de-DE" altLang="de-DE" b="0" baseline="0" dirty="0">
                <a:latin typeface="Arial" charset="0"/>
                <a:cs typeface="Times New Roman" pitchFamily="18" charset="0"/>
              </a:rPr>
              <a:t> ist in Schulen, insbesondere in Schulzentren, oft schwierig, weil es keine eigen Zähler gibt.</a:t>
            </a:r>
          </a:p>
          <a:p>
            <a:endParaRPr lang="de-DE" altLang="de-DE" b="0" dirty="0">
              <a:latin typeface="Arial" charset="0"/>
              <a:cs typeface="Times New Roman" pitchFamily="18" charset="0"/>
            </a:endParaRPr>
          </a:p>
          <a:p>
            <a:r>
              <a:rPr lang="de-DE" altLang="de-DE" b="0" dirty="0">
                <a:latin typeface="Arial" charset="0"/>
                <a:cs typeface="Times New Roman" pitchFamily="18" charset="0"/>
              </a:rPr>
              <a:t>W06 und W07 sind auch </a:t>
            </a:r>
            <a:r>
              <a:rPr lang="de-DE" altLang="de-DE" b="1" dirty="0">
                <a:latin typeface="Arial" charset="0"/>
                <a:cs typeface="Times New Roman" pitchFamily="18" charset="0"/>
              </a:rPr>
              <a:t>Obsoleszenz</a:t>
            </a:r>
            <a:r>
              <a:rPr lang="de-DE" altLang="de-DE" b="0" dirty="0">
                <a:latin typeface="Arial" charset="0"/>
                <a:cs typeface="Times New Roman" pitchFamily="18" charset="0"/>
              </a:rPr>
              <a:t>-Themen!</a:t>
            </a:r>
          </a:p>
          <a:p>
            <a:endParaRPr lang="de-DE" altLang="de-DE" b="0" dirty="0">
              <a:latin typeface="Arial" charset="0"/>
              <a:cs typeface="Times New Roman" pitchFamily="18" charset="0"/>
            </a:endParaRPr>
          </a:p>
          <a:p>
            <a:endParaRPr lang="de-DE" altLang="de-DE" b="0" dirty="0">
              <a:latin typeface="Arial" charset="0"/>
              <a:cs typeface="Times New Roman" pitchFamily="18" charset="0"/>
            </a:endParaRPr>
          </a:p>
          <a:p>
            <a:endParaRPr lang="de-DE" altLang="de-DE" b="0" dirty="0">
              <a:latin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48463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6C0274E-479B-45CF-B868-9A014933CDAB}" type="slidenum">
              <a:rPr lang="de-DE" altLang="de-DE" sz="1200" b="0" smtClean="0"/>
              <a:pPr/>
              <a:t>46</a:t>
            </a:fld>
            <a:endParaRPr lang="de-DE" altLang="de-DE" sz="1200" b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74700"/>
            <a:ext cx="4964112" cy="3722688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Hier finden Sie das Muss-Kriterium M01 (Umweltleitbild und Qualitätsprogramm) als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Beispiel, wie die Prüfsoftware ausgefüllt werden kann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Die Informationen zu  „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Anforderung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“ oder z.B. „Weitergehende Information zur Umsetzung des Kriteriums“ können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mit dem Dreieck ausgeklappt 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werden</a:t>
            </a:r>
          </a:p>
          <a:p>
            <a:endParaRPr lang="de-AT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STICHWORTE genügen, W-Fragen: was, wer, wann, wo (liegen die Dokumente), eventuell wie, … </a:t>
            </a:r>
          </a:p>
          <a:p>
            <a:endParaRPr lang="de-AT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alt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Stichworte anhand der W-Fragen genügen … </a:t>
            </a:r>
          </a:p>
          <a:p>
            <a:endParaRPr lang="de-AT" altLang="de-DE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10875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480D69D-2752-400E-AD96-6D57808E4B8D}" type="slidenum">
              <a:rPr lang="de-DE" altLang="de-DE" sz="1200" b="0" smtClean="0"/>
              <a:pPr/>
              <a:t>47</a:t>
            </a:fld>
            <a:endParaRPr lang="de-DE" altLang="de-DE" sz="1200" b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AT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65135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8CAB0BF-C375-4F71-9E8B-9D09945B6E35}" type="slidenum">
              <a:rPr lang="de-DE" altLang="de-DE" sz="1200" b="0" smtClean="0"/>
              <a:pPr/>
              <a:t>48</a:t>
            </a:fld>
            <a:endParaRPr lang="de-DE" altLang="de-DE" sz="1200" b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Am besten gelingt ein objektiver Nachweis der Umsetzung der Umweltzeichenkriterien mit der Beantwortung der</a:t>
            </a:r>
          </a:p>
          <a:p>
            <a:r>
              <a:rPr lang="de-DE" altLang="de-DE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W-Fragen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: wer, wann, was, wo (z. B. Ablage eines Dokuments)</a:t>
            </a:r>
          </a:p>
          <a:p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BEURTEILUNGSZEITRAUM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: für (</a:t>
            </a:r>
            <a:r>
              <a:rPr lang="de-DE" altLang="de-DE" b="1" u="sng" dirty="0">
                <a:latin typeface="Arial" panose="020B0604020202020204" pitchFamily="34" charset="0"/>
                <a:cs typeface="Arial" panose="020B0604020202020204" pitchFamily="34" charset="0"/>
              </a:rPr>
              <a:t>abgeschlossene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) Projekte, 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Ist-Analyse Schulklima 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etc. die letzten 4 Jahre,</a:t>
            </a:r>
            <a:b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ANSONSTEN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altLang="de-DE" sz="1600" dirty="0">
                <a:latin typeface="Arial" panose="020B0604020202020204" pitchFamily="34" charset="0"/>
                <a:cs typeface="Arial" panose="020B0604020202020204" pitchFamily="34" charset="0"/>
              </a:rPr>
              <a:t>Beurteilungszeitraum von Maßnahmen: in der Regel die letzten 4 Jahre bzw. „Maßnahme noch wirksam“ (</a:t>
            </a:r>
            <a:r>
              <a:rPr lang="de-DE" alt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zB</a:t>
            </a:r>
            <a:r>
              <a:rPr lang="de-DE" alt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Recylingpapier</a:t>
            </a:r>
            <a:r>
              <a:rPr lang="de-DE" altLang="de-DE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altLang="de-DE" sz="1600" u="sng" dirty="0">
                <a:latin typeface="Arial" panose="020B0604020202020204" pitchFamily="34" charset="0"/>
                <a:cs typeface="Arial" panose="020B0604020202020204" pitchFamily="34" charset="0"/>
              </a:rPr>
              <a:t>gewartete</a:t>
            </a:r>
            <a:r>
              <a:rPr lang="de-DE" alt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Solaranlage); </a:t>
            </a:r>
          </a:p>
          <a:p>
            <a:b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</a:br>
            <a:endParaRPr lang="de-AT" altLang="de-DE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sinnvoll:  z.B. Dokumentenort &amp; Name im Prüfprotokoll benennen, Maßnahmen in Stichworten …</a:t>
            </a:r>
            <a:b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</a:br>
            <a:endParaRPr lang="de-AT" altLang="de-DE" b="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1809198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480D69D-2752-400E-AD96-6D57808E4B8D}" type="slidenum">
              <a:rPr lang="de-DE" altLang="de-DE" sz="1200" b="0" smtClean="0"/>
              <a:pPr/>
              <a:t>49</a:t>
            </a:fld>
            <a:endParaRPr lang="de-DE" altLang="de-DE" sz="1200" b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Ein paar Beispiele, wie lange Maßnahmen zur Anerkennung der Erfüllung der Kriterien gültig sind. </a:t>
            </a:r>
          </a:p>
          <a:p>
            <a:endParaRPr lang="de-AT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726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597B06B-7E06-4121-BCF8-9521BD63FF36}" type="slidenum">
              <a:rPr lang="de-DE" altLang="de-DE" sz="1200" b="0" smtClean="0"/>
              <a:pPr/>
              <a:t>5</a:t>
            </a:fld>
            <a:endParaRPr lang="de-DE" altLang="de-DE" sz="1200" b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74700"/>
            <a:ext cx="4962525" cy="3722688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Vorab</a:t>
            </a:r>
            <a:r>
              <a:rPr kumimoji="0" lang="de-AT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Das Umweltzeichen ist ein </a:t>
            </a:r>
            <a:r>
              <a:rPr kumimoji="0" lang="de-AT" alt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ganzheitliches</a:t>
            </a:r>
            <a:r>
              <a:rPr kumimoji="0" lang="de-AT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AT" alt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Schulprogramm</a:t>
            </a:r>
            <a:r>
              <a:rPr kumimoji="0" lang="de-AT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und </a:t>
            </a:r>
            <a:r>
              <a:rPr kumimoji="0" lang="de-AT" alt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systematischer Entwicklungsprozess </a:t>
            </a:r>
            <a:r>
              <a:rPr kumimoji="0" lang="de-AT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für eine Bildung für eine nachhaltige Entwicklung.</a:t>
            </a:r>
            <a:br>
              <a:rPr kumimoji="0" lang="de-AT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e-AT" alt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 ist also keine Eintagsfliege</a:t>
            </a:r>
            <a:r>
              <a:rPr kumimoji="0" lang="de-AT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de-AT" alt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Systematisch bedeutet auch</a:t>
            </a:r>
            <a:r>
              <a:rPr kumimoji="0" lang="de-AT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dass auch Bereiche angeschaut werden, die man nicht ausgewählt hätte bzw. wo noch Raum für Verbesserungen ist.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Das ÖUZ unterstützt dabei die Umsetzung der 17 Nachhaltigkeitsziele der UN.</a:t>
            </a:r>
          </a:p>
          <a:p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altLang="de-DE" b="1" dirty="0">
              <a:latin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99107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418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874" indent="-285721" defTabSz="925418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2883" indent="-228576" defTabSz="925418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036" indent="-228576" defTabSz="925418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189" indent="-228576" defTabSz="925418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343" indent="-228576" defTabSz="92541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496" indent="-228576" defTabSz="92541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8649" indent="-228576" defTabSz="92541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5802" indent="-228576" defTabSz="92541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BEF8709-A004-4F2F-8EAA-446FBA23BF54}" type="slidenum">
              <a:rPr lang="de-DE" altLang="de-DE" sz="1200" b="0"/>
              <a:pPr/>
              <a:t>50</a:t>
            </a:fld>
            <a:endParaRPr lang="de-DE" altLang="de-DE" sz="1200" b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74700"/>
            <a:ext cx="4964112" cy="3722688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Prüfsoftware</a:t>
            </a:r>
            <a:r>
              <a:rPr lang="de-AT" altLang="de-D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b="0" baseline="0" dirty="0">
                <a:latin typeface="Arial" panose="020B0604020202020204" pitchFamily="34" charset="0"/>
                <a:cs typeface="Arial" panose="020B0604020202020204" pitchFamily="34" charset="0"/>
              </a:rPr>
              <a:t>(„</a:t>
            </a:r>
            <a:r>
              <a:rPr lang="de-AT" altLang="de-DE" b="0" dirty="0">
                <a:latin typeface="Arial" panose="020B0604020202020204" pitchFamily="34" charset="0"/>
                <a:cs typeface="Arial" panose="020B0604020202020204" pitchFamily="34" charset="0"/>
              </a:rPr>
              <a:t>Prüfprotokoll“)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muss für die Prüfungsanmeldung (= Duplikat</a:t>
            </a:r>
            <a:r>
              <a:rPr lang="de-AT" altLang="de-DE" b="1" baseline="0" dirty="0">
                <a:latin typeface="Arial" panose="020B0604020202020204" pitchFamily="34" charset="0"/>
                <a:cs typeface="Arial" panose="020B0604020202020204" pitchFamily="34" charset="0"/>
              </a:rPr>
              <a:t> – sofern vorhanden - altes Protokoll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, für alle </a:t>
            </a:r>
            <a:r>
              <a:rPr lang="de-AT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Kriterienbereiche</a:t>
            </a:r>
            <a:r>
              <a:rPr lang="de-AT" altLang="de-D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ausgefüllt werden (bei der Erstprüfung 7 von 10 Bereichen).</a:t>
            </a:r>
            <a:b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AT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Melden Sie sich rechtzeitig </a:t>
            </a:r>
            <a:r>
              <a:rPr lang="de-DE" altLang="de-DE" b="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altLang="de-DE" b="1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 4 – 6 Wochen vorher</a:t>
            </a:r>
            <a:r>
              <a:rPr lang="de-DE" altLang="de-DE" b="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über die Prüfsoftware zur Prüfung an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, damit sich Ihr </a:t>
            </a:r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Wunschtermin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auch ausgeht.</a:t>
            </a:r>
            <a:b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Sie können gerne bei drei Terminen einen</a:t>
            </a:r>
            <a:r>
              <a:rPr lang="de-DE" altLang="de-DE" baseline="0" dirty="0">
                <a:latin typeface="Arial" panose="020B0604020202020204" pitchFamily="34" charset="0"/>
                <a:cs typeface="Arial" panose="020B0604020202020204" pitchFamily="34" charset="0"/>
              </a:rPr>
              <a:t> bevorzugten Termin nennen, der VKI wird sein Möglichstes tun. </a:t>
            </a: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Beim Audit wird überprüft, ob eine Schule die Kriterien des Umweltzeichens einhält,</a:t>
            </a:r>
          </a:p>
          <a:p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Vor allem soll die Prüfung ein FEEDBACK zu besonderen Leistungen sein als auch Anregungen zur Verbesserung geben.</a:t>
            </a:r>
            <a:endParaRPr lang="de-AT" altLang="de-DE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14735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8E84CED-490C-4D36-B8F0-3B40F359BA59}" type="slidenum">
              <a:rPr lang="de-DE" altLang="de-DE" sz="1200" b="0" smtClean="0"/>
              <a:pPr/>
              <a:t>51</a:t>
            </a:fld>
            <a:endParaRPr lang="de-DE" altLang="de-DE" sz="1200" b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74700"/>
            <a:ext cx="4960938" cy="372110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AT" altLang="de-DE" baseline="0" dirty="0">
                <a:latin typeface="Arial" charset="0"/>
              </a:rPr>
              <a:t>****************************************** </a:t>
            </a:r>
            <a:r>
              <a:rPr lang="de-AT" altLang="de-DE" b="1" baseline="0" dirty="0">
                <a:latin typeface="Arial" charset="0"/>
              </a:rPr>
              <a:t>Bild</a:t>
            </a:r>
            <a:r>
              <a:rPr lang="de-AT" altLang="de-DE" baseline="0" dirty="0">
                <a:latin typeface="Arial" charset="0"/>
              </a:rPr>
              <a:t> </a:t>
            </a:r>
            <a:r>
              <a:rPr lang="de-AT" altLang="de-DE" sz="1000" baseline="0" dirty="0">
                <a:latin typeface="Arial" charset="0"/>
              </a:rPr>
              <a:t>= VS St. Johann am Wimberg </a:t>
            </a:r>
          </a:p>
          <a:p>
            <a:r>
              <a:rPr lang="de-AT" altLang="de-DE" dirty="0">
                <a:latin typeface="Arial" charset="0"/>
              </a:rPr>
              <a:t>Sie haben also das Audit,</a:t>
            </a:r>
            <a:r>
              <a:rPr lang="de-AT" altLang="de-DE" baseline="0" dirty="0">
                <a:latin typeface="Arial" charset="0"/>
              </a:rPr>
              <a:t> die Prüfung vor Ort, </a:t>
            </a:r>
            <a:r>
              <a:rPr lang="de-AT" altLang="de-DE" dirty="0">
                <a:latin typeface="Arial" charset="0"/>
              </a:rPr>
              <a:t>bereits geschafft:</a:t>
            </a:r>
          </a:p>
          <a:p>
            <a:r>
              <a:rPr lang="de-AT" altLang="de-DE" dirty="0">
                <a:latin typeface="Arial" charset="0"/>
              </a:rPr>
              <a:t>Bitte senden Sie dem VKI (oder an das BMNT)</a:t>
            </a:r>
            <a:r>
              <a:rPr lang="de-AT" altLang="de-DE" baseline="0" dirty="0">
                <a:latin typeface="Arial" charset="0"/>
              </a:rPr>
              <a:t> </a:t>
            </a:r>
            <a:r>
              <a:rPr lang="de-AT" altLang="de-DE" dirty="0">
                <a:latin typeface="Arial" charset="0"/>
              </a:rPr>
              <a:t>noch einen kurzen Beitrag für die Umweltzeichenverleihung und für die Homepage.</a:t>
            </a:r>
          </a:p>
          <a:p>
            <a:endParaRPr lang="de-AT" altLang="de-DE" dirty="0">
              <a:latin typeface="Arial" charset="0"/>
            </a:endParaRPr>
          </a:p>
          <a:p>
            <a:r>
              <a:rPr lang="de-AT" altLang="de-DE" b="1" dirty="0">
                <a:latin typeface="Arial" charset="0"/>
              </a:rPr>
              <a:t>UND VERGESSEN SIE NICHT, AUCH SELBST MIT DEM ÖSTERR. UMWELTZEICHEN ZU WERBEN!</a:t>
            </a:r>
            <a:br>
              <a:rPr lang="de-AT" altLang="de-DE" b="1" dirty="0">
                <a:latin typeface="Arial" charset="0"/>
              </a:rPr>
            </a:br>
            <a:endParaRPr lang="de-AT" altLang="de-DE" b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09621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D6F5044-2D0A-4645-B4E2-CCEC2630FD12}" type="slidenum">
              <a:rPr lang="de-DE" altLang="de-DE" sz="1200" b="0" smtClean="0"/>
              <a:pPr/>
              <a:t>52</a:t>
            </a:fld>
            <a:endParaRPr lang="de-DE" altLang="de-DE" sz="1200" b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74700"/>
            <a:ext cx="4964112" cy="3724275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AT" alt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altLang="de-DE" sz="1100" dirty="0">
                <a:latin typeface="Arial" panose="020B0604020202020204" pitchFamily="34" charset="0"/>
                <a:cs typeface="Arial" panose="020B0604020202020204" pitchFamily="34" charset="0"/>
              </a:rPr>
              <a:t>Auch für die </a:t>
            </a:r>
            <a:r>
              <a:rPr lang="de-AT" alt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Folgeprüfungen</a:t>
            </a:r>
            <a:r>
              <a:rPr lang="de-AT" altLang="de-DE" sz="1100" dirty="0">
                <a:latin typeface="Arial" panose="020B0604020202020204" pitchFamily="34" charset="0"/>
                <a:cs typeface="Arial" panose="020B0604020202020204" pitchFamily="34" charset="0"/>
              </a:rPr>
              <a:t> gibt es </a:t>
            </a:r>
            <a:r>
              <a:rPr lang="de-AT" alt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meist geförderte Beratungen</a:t>
            </a:r>
            <a:r>
              <a:rPr lang="de-AT" altLang="de-DE" sz="1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de-AT" altLang="de-DE" sz="1100" dirty="0">
                <a:latin typeface="Arial" panose="020B0604020202020204" pitchFamily="34" charset="0"/>
                <a:cs typeface="Arial" panose="020B0604020202020204" pitchFamily="34" charset="0"/>
              </a:rPr>
              <a:t>Beachten Sie die </a:t>
            </a:r>
            <a:r>
              <a:rPr lang="de-AT" alt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Änderungen in der Richtlinie </a:t>
            </a:r>
            <a:r>
              <a:rPr lang="de-AT" altLang="de-DE" sz="1100" dirty="0">
                <a:latin typeface="Arial" panose="020B0604020202020204" pitchFamily="34" charset="0"/>
                <a:cs typeface="Arial" panose="020B0604020202020204" pitchFamily="34" charset="0"/>
              </a:rPr>
              <a:t>seit dem letzten Audit und </a:t>
            </a:r>
            <a:r>
              <a:rPr lang="de-AT" alt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ggf. Auflagen oder Empfehlungen </a:t>
            </a:r>
            <a:r>
              <a:rPr lang="de-AT" altLang="de-DE" sz="1100" dirty="0">
                <a:latin typeface="Arial" panose="020B0604020202020204" pitchFamily="34" charset="0"/>
                <a:cs typeface="Arial" panose="020B0604020202020204" pitchFamily="34" charset="0"/>
              </a:rPr>
              <a:t>des Prüfberichts</a:t>
            </a:r>
          </a:p>
          <a:p>
            <a:endParaRPr lang="de-AT" alt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alt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altLang="de-DE" dirty="0"/>
          </a:p>
          <a:p>
            <a:endParaRPr lang="de-AT" altLang="de-DE" dirty="0"/>
          </a:p>
        </p:txBody>
      </p:sp>
    </p:spTree>
    <p:extLst>
      <p:ext uri="{BB962C8B-B14F-4D97-AF65-F5344CB8AC3E}">
        <p14:creationId xmlns:p14="http://schemas.microsoft.com/office/powerpoint/2010/main" val="163136317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C7EEFF8-AD3D-4256-ABB2-CE33C3F880AA}" type="slidenum">
              <a:rPr lang="de-DE" altLang="de-DE" sz="1200" b="0" smtClean="0"/>
              <a:pPr/>
              <a:t>53</a:t>
            </a:fld>
            <a:endParaRPr lang="de-DE" altLang="de-DE" sz="1200" b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74700"/>
            <a:ext cx="4962525" cy="3722688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Arbeiten Sie kontinuierlich am Umweltzeichen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weiter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, die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Folgeprüfung in 4 Jahren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 ist weniger aufwändig wie die Erstprüfung, gewisse kontinuierliche Arbeiten sind dennoch zu belegen (z.B. Erhebungen des Schulklimas, </a:t>
            </a:r>
            <a:r>
              <a:rPr lang="de-AT" sz="12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Rahmenbedingungen für ein kompetenzorientiertes Lernen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, neue Projektarbeiten, gewisse Datenaufzeichnungen, …).</a:t>
            </a:r>
          </a:p>
          <a:p>
            <a:endParaRPr lang="de-AT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Aus dem Umweltleitbild der Schule sollen regelmäßig der Handlungsbedarf bewertet und daraus Maßnahmen abgeleitet werden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 – kurz (1 Jahr) – mittel (2 – 3 J) – langfristig (4 Jahre bzw. bis zur nächsten Überprüfung) – und in den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Entwicklungsplan </a:t>
            </a:r>
            <a:r>
              <a:rPr lang="de-AT" altLang="de-DE" b="0" dirty="0">
                <a:latin typeface="Arial" panose="020B0604020202020204" pitchFamily="34" charset="0"/>
                <a:cs typeface="Arial" panose="020B0604020202020204" pitchFamily="34" charset="0"/>
              </a:rPr>
              <a:t>(oder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ggf. den Maßnahmenplan für das UZ</a:t>
            </a:r>
            <a:r>
              <a:rPr lang="de-AT" altLang="de-DE" b="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einfließen.</a:t>
            </a: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Der Maßnahmenplan bzw. QIBB oder SQA (Teil 2)  sollen aus Sicht und zum Nutzen der Schule erstellt werden!</a:t>
            </a:r>
          </a:p>
          <a:p>
            <a:endParaRPr lang="de-AT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Gibt es Änderungen (z.B. Umbauten) oder gab es bei der letzten Überprüfung eine Übergangsfrist, so wird auch das überprüft. </a:t>
            </a:r>
            <a:b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altLang="de-DE" dirty="0"/>
          </a:p>
        </p:txBody>
      </p:sp>
    </p:spTree>
    <p:extLst>
      <p:ext uri="{BB962C8B-B14F-4D97-AF65-F5344CB8AC3E}">
        <p14:creationId xmlns:p14="http://schemas.microsoft.com/office/powerpoint/2010/main" val="337517675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6C0274E-479B-45CF-B868-9A014933CDAB}" type="slidenum">
              <a:rPr lang="de-DE" altLang="de-DE" sz="1200" b="0" smtClean="0"/>
              <a:pPr/>
              <a:t>54</a:t>
            </a:fld>
            <a:endParaRPr lang="de-DE" altLang="de-DE" sz="1200" b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74700"/>
            <a:ext cx="4964112" cy="3722688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Aft>
                <a:spcPts val="0"/>
              </a:spcAft>
            </a:pPr>
            <a:r>
              <a:rPr lang="de-AT" altLang="de-DE" sz="1400" b="0" dirty="0">
                <a:latin typeface="Arial" panose="020B0604020202020204" pitchFamily="34" charset="0"/>
                <a:cs typeface="Arial" panose="020B0604020202020204" pitchFamily="34" charset="0"/>
              </a:rPr>
              <a:t>Wert zu „Zusammenarbeit mit Schulerhalter“:  59 %</a:t>
            </a:r>
          </a:p>
          <a:p>
            <a:pPr>
              <a:spcAft>
                <a:spcPts val="0"/>
              </a:spcAft>
            </a:pPr>
            <a:endParaRPr lang="de-AT" altLang="de-D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de-AT" alt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* BNE </a:t>
            </a:r>
            <a:r>
              <a:rPr lang="de-AT" altLang="de-DE" sz="1400" b="0" dirty="0">
                <a:latin typeface="Arial" panose="020B0604020202020204" pitchFamily="34" charset="0"/>
                <a:cs typeface="Arial" panose="020B0604020202020204" pitchFamily="34" charset="0"/>
              </a:rPr>
              <a:t>= Bildung für eine nachhaltige Entwicklung	</a:t>
            </a:r>
          </a:p>
          <a:p>
            <a:pPr>
              <a:spcAft>
                <a:spcPts val="0"/>
              </a:spcAft>
            </a:pPr>
            <a:r>
              <a:rPr lang="de-AT" alt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** Anmerkung zu Fahrgemeinschaften</a:t>
            </a:r>
            <a:r>
              <a:rPr lang="de-AT" altLang="de-DE" sz="1400" b="0" dirty="0">
                <a:latin typeface="Arial" panose="020B0604020202020204" pitchFamily="34" charset="0"/>
                <a:cs typeface="Arial" panose="020B0604020202020204" pitchFamily="34" charset="0"/>
              </a:rPr>
              <a:t>: hier fließen auch Werte von Städtischen Schule ein, wo das weniger relevant ist.</a:t>
            </a:r>
          </a:p>
          <a:p>
            <a:pPr>
              <a:spcAft>
                <a:spcPts val="0"/>
              </a:spcAft>
            </a:pPr>
            <a:endParaRPr lang="de-AT" altLang="de-DE" sz="1600" b="0" dirty="0"/>
          </a:p>
        </p:txBody>
      </p:sp>
    </p:spTree>
    <p:extLst>
      <p:ext uri="{BB962C8B-B14F-4D97-AF65-F5344CB8AC3E}">
        <p14:creationId xmlns:p14="http://schemas.microsoft.com/office/powerpoint/2010/main" val="206934117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D2178D3-1375-4732-9A5F-52D14D2FA1C6}" type="slidenum">
              <a:rPr lang="de-DE" altLang="de-DE" sz="1200" b="0" smtClean="0"/>
              <a:pPr/>
              <a:t>55</a:t>
            </a:fld>
            <a:endParaRPr lang="de-DE" altLang="de-DE" sz="1200" b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74700"/>
            <a:ext cx="4964112" cy="3722688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AT" altLang="de-DE" sz="1400" dirty="0">
                <a:latin typeface="Arial" panose="020B0604020202020204" pitchFamily="34" charset="0"/>
                <a:cs typeface="Arial" panose="020B0604020202020204" pitchFamily="34" charset="0"/>
              </a:rPr>
              <a:t>Die Zitate stammen aus Befragungen von Umweltzeichen-Schulen, die alle 4 Jahre durchgeführt werden.</a:t>
            </a:r>
          </a:p>
          <a:p>
            <a:br>
              <a:rPr lang="de-AT" altLang="de-DE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altLang="de-DE" sz="1400" dirty="0">
                <a:latin typeface="Arial" panose="020B0604020202020204" pitchFamily="34" charset="0"/>
                <a:cs typeface="Arial" panose="020B0604020202020204" pitchFamily="34" charset="0"/>
              </a:rPr>
              <a:t>Manchmal wird auch der Aufwand und die Arbeit mit dem Umweltzeichen angesprochen, dabei werden in den meisten Fällen auch die positiven Wirkungen des Umweltzeichens gesehen. </a:t>
            </a:r>
          </a:p>
        </p:txBody>
      </p:sp>
    </p:spTree>
    <p:extLst>
      <p:ext uri="{BB962C8B-B14F-4D97-AF65-F5344CB8AC3E}">
        <p14:creationId xmlns:p14="http://schemas.microsoft.com/office/powerpoint/2010/main" val="202981811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324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799" indent="-285691" defTabSz="925324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2767" indent="-228553" defTabSz="925324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9873" indent="-228553" defTabSz="925324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6979" indent="-228553" defTabSz="925324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085" indent="-228553" defTabSz="925324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192" indent="-228553" defTabSz="925324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8299" indent="-228553" defTabSz="925324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5406" indent="-228553" defTabSz="925324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9EA0F01-BCD0-428B-B191-0C44C0E83784}" type="slidenum">
              <a:rPr lang="de-DE" altLang="de-DE" sz="1200" b="0"/>
              <a:pPr/>
              <a:t>56</a:t>
            </a:fld>
            <a:endParaRPr lang="de-DE" altLang="de-DE" sz="1200" b="0"/>
          </a:p>
        </p:txBody>
      </p:sp>
      <p:sp>
        <p:nvSpPr>
          <p:cNvPr id="5529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Haben Sie später </a:t>
            </a:r>
            <a:r>
              <a:rPr lang="de-AT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einaml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Fragen zum Umweltzeichen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? -  wenden Sie sich einfach an eine auf der auf der Folie angeführte Mitarbeiterin</a:t>
            </a:r>
            <a:r>
              <a:rPr lang="de-AT" altLang="de-D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bzw. an einen auf der auf der Folie angeführten Mitarbeiter</a:t>
            </a:r>
            <a:r>
              <a:rPr lang="de-AT" altLang="de-D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Umweltzeichen-Teams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b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AT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4254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227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721" indent="-285663" defTabSz="925227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2649" indent="-228530" defTabSz="925227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9706" indent="-228530" defTabSz="925227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6766" indent="-228530" defTabSz="925227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3826" indent="-228530" defTabSz="925227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0885" indent="-228530" defTabSz="925227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7943" indent="-228530" defTabSz="925227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5002" indent="-228530" defTabSz="925227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0B1F98A-CE57-4C2B-996C-11C455AE77DE}" type="slidenum">
              <a:rPr lang="de-DE" altLang="de-DE" sz="1200" b="0"/>
              <a:pPr/>
              <a:t>57</a:t>
            </a:fld>
            <a:endParaRPr lang="de-DE" altLang="de-DE" sz="1200" b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25" y="776288"/>
            <a:ext cx="4960938" cy="372110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344" y="4732338"/>
            <a:ext cx="4992687" cy="4418012"/>
          </a:xfrm>
          <a:noFill/>
        </p:spPr>
        <p:txBody>
          <a:bodyPr/>
          <a:lstStyle/>
          <a:p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Beteiligen Sie sich am </a:t>
            </a:r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Netzwerk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der ökologischen Beschaffung, sie finden die ausgezeichneten Produkte und Dienstleistungen unter … www.umweltzeichen.at </a:t>
            </a:r>
          </a:p>
          <a:p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Haben Sie</a:t>
            </a:r>
            <a:r>
              <a:rPr lang="de-DE" altLang="de-DE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kurze Verständnisfragen </a:t>
            </a:r>
            <a:r>
              <a:rPr lang="de-DE" altLang="de-DE" b="1" baseline="0" dirty="0">
                <a:latin typeface="Arial" panose="020B0604020202020204" pitchFamily="34" charset="0"/>
                <a:cs typeface="Arial" panose="020B0604020202020204" pitchFamily="34" charset="0"/>
              </a:rPr>
              <a:t>zum bisherigen </a:t>
            </a:r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b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AT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altLang="de-DE" dirty="0"/>
          </a:p>
        </p:txBody>
      </p:sp>
    </p:spTree>
    <p:extLst>
      <p:ext uri="{BB962C8B-B14F-4D97-AF65-F5344CB8AC3E}">
        <p14:creationId xmlns:p14="http://schemas.microsoft.com/office/powerpoint/2010/main" val="2428657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D2178D3-1375-4732-9A5F-52D14D2FA1C6}" type="slidenum">
              <a:rPr lang="de-DE" altLang="de-DE" sz="1200" b="0" smtClean="0"/>
              <a:pPr/>
              <a:t>6</a:t>
            </a:fld>
            <a:endParaRPr lang="de-DE" altLang="de-DE" sz="1200" b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74700"/>
            <a:ext cx="4964112" cy="3722688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AT" altLang="de-DE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 werden etwas Arbeit</a:t>
            </a:r>
            <a:r>
              <a:rPr lang="de-AT" altLang="de-DE" b="1" baseline="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de-AT" altLang="de-DE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vor allem aber einen satten Gewinn haben!</a:t>
            </a:r>
          </a:p>
          <a:p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Erfahrungen zeigen, dass Schulen ihre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Qualität sichern und steigern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 können, wenn sie das Umweltzeichen-Programm umsetzen. Das Zertifikat bringt auch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Anerkennung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 für alle Beteiligten und eine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Imagesteigerung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 für die Schule. In Umweltzeichen-Schulen wurde das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Gemeinschaftsgefühl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 gestärkt, neue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Kontakte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 zur Gemeinde und zu externen Projektpartnern wurden gewonnen oder intensiviert. </a:t>
            </a:r>
            <a:b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AT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Eine gut</a:t>
            </a:r>
            <a:r>
              <a:rPr lang="de-AT" altLang="de-DE" baseline="0" dirty="0">
                <a:latin typeface="Arial" panose="020B0604020202020204" pitchFamily="34" charset="0"/>
                <a:cs typeface="Arial" panose="020B0604020202020204" pitchFamily="34" charset="0"/>
              </a:rPr>
              <a:t> strukturierte Dokumentation von Anfang an sowie eine klare Vorgangsweise vermindern den Aufwand insbesondere für Folgeprüfungen. </a:t>
            </a:r>
            <a:endParaRPr lang="de-AT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ÖUZ = Österreichisches Umweltzeichen</a:t>
            </a:r>
            <a:b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AT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200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597B06B-7E06-4121-BCF8-9521BD63FF36}" type="slidenum">
              <a:rPr lang="de-DE" altLang="de-DE" sz="1200" b="0" smtClean="0"/>
              <a:pPr/>
              <a:t>7</a:t>
            </a:fld>
            <a:endParaRPr lang="de-DE" altLang="de-DE" sz="1200" b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74700"/>
            <a:ext cx="4962525" cy="3722688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speziell nur bei UZ 301 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(!):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Nutzungsgebühren für das Umweltzeichen entfallen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 (nur bei UZ 301)</a:t>
            </a:r>
            <a:b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Prüfgebühren &amp; Beratung werden gefördert. 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de-AT" altLang="de-DE" b="1" baseline="0" dirty="0">
                <a:latin typeface="Arial" panose="020B0604020202020204" pitchFamily="34" charset="0"/>
                <a:cs typeface="Arial" panose="020B0604020202020204" pitchFamily="34" charset="0"/>
              </a:rPr>
              <a:t> besten Fall fallen überhaupt keine Kosten für Schulen an, gegebenenfalls aber ein geringer Selbstbehalt für die Beratung </a:t>
            </a:r>
            <a:r>
              <a:rPr lang="de-AT" altLang="de-DE" b="0" baseline="0" dirty="0">
                <a:latin typeface="Arial" panose="020B0604020202020204" pitchFamily="34" charset="0"/>
                <a:cs typeface="Arial" panose="020B0604020202020204" pitchFamily="34" charset="0"/>
              </a:rPr>
              <a:t>(vom jeweiligen Bundesland abhängig)! Auch die Beratung bei Folgeprüfungen wird gefördert. Erfahrene Umweltzeichen-Schulen kommen auch ohne Beratung aus, auch wenige Erstprüfungen ohne … </a:t>
            </a:r>
            <a:endParaRPr lang="de-AT" altLang="de-DE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altLang="de-DE" b="1" dirty="0">
              <a:latin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936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8CAB0BF-C375-4F71-9E8B-9D09945B6E35}" type="slidenum">
              <a:rPr lang="de-DE" altLang="de-DE" sz="1200" b="0" smtClean="0"/>
              <a:pPr/>
              <a:t>8</a:t>
            </a:fld>
            <a:endParaRPr lang="de-DE" altLang="de-DE" sz="1200" b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AT" altLang="de-DE" b="0" dirty="0">
                <a:latin typeface="Arial" charset="0"/>
                <a:cs typeface="Times New Roman" pitchFamily="18" charset="0"/>
                <a:sym typeface="Wingdings" pitchFamily="2" charset="2"/>
              </a:rPr>
              <a:t>... auch </a:t>
            </a:r>
            <a:r>
              <a:rPr lang="de-AT" altLang="de-DE" b="1" dirty="0" err="1">
                <a:latin typeface="Arial" charset="0"/>
                <a:cs typeface="Times New Roman" pitchFamily="18" charset="0"/>
                <a:sym typeface="Wingdings" pitchFamily="2" charset="2"/>
              </a:rPr>
              <a:t>SchülerInnen</a:t>
            </a:r>
            <a:r>
              <a:rPr lang="de-AT" altLang="de-DE" b="0" dirty="0">
                <a:latin typeface="Arial" charset="0"/>
                <a:cs typeface="Times New Roman" pitchFamily="18" charset="0"/>
                <a:sym typeface="Wingdings" pitchFamily="2" charset="2"/>
              </a:rPr>
              <a:t> oder </a:t>
            </a:r>
            <a:r>
              <a:rPr lang="de-AT" altLang="de-DE" b="1" dirty="0">
                <a:latin typeface="Arial" charset="0"/>
                <a:cs typeface="Times New Roman" pitchFamily="18" charset="0"/>
                <a:sym typeface="Wingdings" pitchFamily="2" charset="2"/>
              </a:rPr>
              <a:t>Eltern</a:t>
            </a:r>
            <a:r>
              <a:rPr lang="de-AT" altLang="de-DE" b="0" dirty="0">
                <a:latin typeface="Arial" charset="0"/>
                <a:cs typeface="Times New Roman" pitchFamily="18" charset="0"/>
                <a:sym typeface="Wingdings" pitchFamily="2" charset="2"/>
              </a:rPr>
              <a:t> haben die Erlangung des Umweltzeichens schon angestoßen bzw. sehr unterstützt. </a:t>
            </a:r>
            <a:br>
              <a:rPr lang="de-AT" altLang="de-DE" b="0" dirty="0">
                <a:latin typeface="Arial" charset="0"/>
                <a:cs typeface="Times New Roman" pitchFamily="18" charset="0"/>
                <a:sym typeface="Wingdings" pitchFamily="2" charset="2"/>
              </a:rPr>
            </a:br>
            <a:r>
              <a:rPr lang="de-AT" altLang="de-DE" b="0" dirty="0">
                <a:latin typeface="Arial" charset="0"/>
                <a:cs typeface="Times New Roman" pitchFamily="18" charset="0"/>
                <a:sym typeface="Wingdings" pitchFamily="2" charset="2"/>
              </a:rPr>
              <a:t>Grundsätzlich ist es im Sinne des Umweltzeichens </a:t>
            </a:r>
            <a:r>
              <a:rPr lang="de-AT" altLang="de-DE" b="0" dirty="0" err="1">
                <a:latin typeface="Arial" charset="0"/>
                <a:cs typeface="Times New Roman" pitchFamily="18" charset="0"/>
                <a:sym typeface="Wingdings" pitchFamily="2" charset="2"/>
              </a:rPr>
              <a:t>SchülerInnen</a:t>
            </a:r>
            <a:r>
              <a:rPr lang="de-AT" altLang="de-DE" b="0" dirty="0">
                <a:latin typeface="Arial" charset="0"/>
                <a:cs typeface="Times New Roman" pitchFamily="18" charset="0"/>
                <a:sym typeface="Wingdings" pitchFamily="2" charset="2"/>
              </a:rPr>
              <a:t> und weitere Personengruppen weitestgehend in die Umsetzung der Kriterien einzubeziehen. </a:t>
            </a:r>
          </a:p>
          <a:p>
            <a:endParaRPr lang="de-AT" altLang="de-DE" b="0" dirty="0">
              <a:latin typeface="Arial" charset="0"/>
              <a:cs typeface="Times New Roman" pitchFamily="18" charset="0"/>
              <a:sym typeface="Wingdings" pitchFamily="2" charset="2"/>
            </a:endParaRPr>
          </a:p>
          <a:p>
            <a:r>
              <a:rPr lang="de-AT" altLang="de-DE" b="0" dirty="0">
                <a:latin typeface="Arial" charset="0"/>
                <a:cs typeface="Times New Roman" pitchFamily="18" charset="0"/>
                <a:sym typeface="Wingdings" pitchFamily="2" charset="2"/>
              </a:rPr>
              <a:t>Mit einigen </a:t>
            </a:r>
            <a:r>
              <a:rPr lang="de-AT" altLang="de-DE" b="1" dirty="0">
                <a:latin typeface="Arial" charset="0"/>
                <a:cs typeface="Times New Roman" pitchFamily="18" charset="0"/>
                <a:sym typeface="Wingdings" pitchFamily="2" charset="2"/>
              </a:rPr>
              <a:t>Schulprogrammen</a:t>
            </a:r>
            <a:r>
              <a:rPr lang="de-AT" altLang="de-DE" b="0" dirty="0">
                <a:latin typeface="Arial" charset="0"/>
                <a:cs typeface="Times New Roman" pitchFamily="18" charset="0"/>
                <a:sym typeface="Wingdings" pitchFamily="2" charset="2"/>
              </a:rPr>
              <a:t> hat man</a:t>
            </a:r>
            <a:r>
              <a:rPr lang="de-AT" altLang="de-DE" b="0" baseline="0" dirty="0">
                <a:latin typeface="Arial" charset="0"/>
                <a:cs typeface="Times New Roman" pitchFamily="18" charset="0"/>
                <a:sym typeface="Wingdings" pitchFamily="2" charset="2"/>
              </a:rPr>
              <a:t> einen </a:t>
            </a:r>
            <a:r>
              <a:rPr lang="de-AT" altLang="de-DE" b="1" baseline="0" dirty="0">
                <a:latin typeface="Arial" charset="0"/>
                <a:cs typeface="Times New Roman" pitchFamily="18" charset="0"/>
                <a:sym typeface="Wingdings" pitchFamily="2" charset="2"/>
              </a:rPr>
              <a:t>Teil der Kriterien von UZ 301 schon erfüllt</a:t>
            </a:r>
            <a:r>
              <a:rPr lang="de-AT" altLang="de-DE" b="0" baseline="0" dirty="0">
                <a:latin typeface="Arial" charset="0"/>
                <a:cs typeface="Times New Roman" pitchFamily="18" charset="0"/>
                <a:sym typeface="Wingdings" pitchFamily="2" charset="2"/>
              </a:rPr>
              <a:t>.</a:t>
            </a:r>
            <a:endParaRPr lang="de-AT" altLang="de-DE" b="0" dirty="0">
              <a:latin typeface="Arial" charset="0"/>
              <a:cs typeface="Times New Roman" pitchFamily="18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89710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418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874" indent="-285721" defTabSz="925418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2883" indent="-228576" defTabSz="925418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036" indent="-228576" defTabSz="925418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189" indent="-228576" defTabSz="925418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343" indent="-228576" defTabSz="92541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496" indent="-228576" defTabSz="92541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8649" indent="-228576" defTabSz="92541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5802" indent="-228576" defTabSz="92541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C7735FF-492E-4346-9F94-CBCD9E95FA00}" type="slidenum">
              <a:rPr lang="de-DE" altLang="de-DE" sz="1200" b="0"/>
              <a:pPr/>
              <a:t>9</a:t>
            </a:fld>
            <a:endParaRPr lang="de-DE" altLang="de-DE" sz="1200" b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AT" altLang="de-DE" b="0" dirty="0">
                <a:latin typeface="Arial" panose="020B0604020202020204" pitchFamily="34" charset="0"/>
                <a:cs typeface="Arial" panose="020B0604020202020204" pitchFamily="34" charset="0"/>
              </a:rPr>
              <a:t>Eine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 BERATUNG </a:t>
            </a:r>
            <a:r>
              <a:rPr lang="de-AT" altLang="de-DE" b="0" dirty="0"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nicht verpflichtend, aber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empfehlenswert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b="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b="0" dirty="0">
                <a:latin typeface="Arial" panose="020B0604020202020204" pitchFamily="34" charset="0"/>
                <a:cs typeface="Arial" panose="020B0604020202020204" pitchFamily="34" charset="0"/>
              </a:rPr>
              <a:t>ein/e Berater/in ist oft auch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„ein PROPHET von außen </a:t>
            </a:r>
            <a:r>
              <a:rPr lang="de-AT" altLang="de-DE" b="0" dirty="0"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 kann Schule bereits in</a:t>
            </a:r>
            <a:r>
              <a:rPr lang="de-AT" altLang="de-DE" b="1" baseline="0" dirty="0">
                <a:latin typeface="Arial" panose="020B0604020202020204" pitchFamily="34" charset="0"/>
                <a:cs typeface="Arial" panose="020B0604020202020204" pitchFamily="34" charset="0"/>
              </a:rPr>
              <a:t> der Startphase sehr unterstützen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“;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UZ 301 an Schule vorstellen, z.B. auch </a:t>
            </a:r>
            <a:r>
              <a:rPr lang="de-AT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ppt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-Vorträge im Internet.</a:t>
            </a:r>
            <a:r>
              <a:rPr lang="de-AT" altLang="de-D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Gehen Sie das Umweltzeichen-Programm langsam aber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systematisch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und kontinuierlich 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an. </a:t>
            </a:r>
            <a:b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„goldene“ Download-Button 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enthält</a:t>
            </a:r>
            <a:r>
              <a:rPr lang="de-AT" altLang="de-DE" baseline="0" dirty="0">
                <a:latin typeface="Arial" panose="020B0604020202020204" pitchFamily="34" charset="0"/>
                <a:cs typeface="Arial" panose="020B0604020202020204" pitchFamily="34" charset="0"/>
              </a:rPr>
              <a:t> als ZIP-file alle allg. Dokumente &amp; Checklisten / Hilfsdokumente für </a:t>
            </a:r>
            <a:r>
              <a:rPr lang="de-AT" altLang="de-DE" b="1" baseline="0" dirty="0">
                <a:latin typeface="Arial" panose="020B0604020202020204" pitchFamily="34" charset="0"/>
                <a:cs typeface="Arial" panose="020B0604020202020204" pitchFamily="34" charset="0"/>
              </a:rPr>
              <a:t>alle 10 UZ-Bereiche</a:t>
            </a:r>
            <a:r>
              <a:rPr lang="de-AT" altLang="de-DE" baseline="0" dirty="0">
                <a:latin typeface="Arial" panose="020B0604020202020204" pitchFamily="34" charset="0"/>
                <a:cs typeface="Arial" panose="020B0604020202020204" pitchFamily="34" charset="0"/>
              </a:rPr>
              <a:t>. [ unter: </a:t>
            </a:r>
            <a:r>
              <a:rPr lang="de-DE" altLang="de-DE" sz="1200" b="1" dirty="0">
                <a:solidFill>
                  <a:schemeClr val="tx1"/>
                </a:solidFill>
                <a:latin typeface="Arial" charset="0"/>
                <a:cs typeface="Times New Roman" pitchFamily="18" charset="0"/>
                <a:hlinkClick r:id="rId3"/>
              </a:rPr>
              <a:t>www.umweltzeichen.at/schulen/umsetzung</a:t>
            </a:r>
            <a:r>
              <a:rPr lang="de-DE" altLang="de-DE" sz="1200" b="1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b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Ein guter Projektstart ist wichtig.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 Ohne Unterstützung durch die Leitung geht gar nichts, </a:t>
            </a:r>
            <a:r>
              <a:rPr lang="de-AT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EinzelkämpferInnen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 stehen oft auf verlorenen Posten. Es müssen nicht alle mitarbeiten, ein kleines aber effektives Team (das mit der Zeit wächst oder auch fluktuiert) und die Akzeptanz der Anderen genügt.</a:t>
            </a:r>
          </a:p>
          <a:p>
            <a:pPr>
              <a:spcBef>
                <a:spcPts val="0"/>
              </a:spcBef>
            </a:pP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Werden Sie sich über Ziele, Erwartungen, Aufwand und Nutzen klar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. Klären Sie die Ressourcen, Beratungs- und Fördermöglichkeiten.</a:t>
            </a:r>
          </a:p>
          <a:p>
            <a:pPr>
              <a:spcBef>
                <a:spcPts val="0"/>
              </a:spcBef>
            </a:pPr>
            <a:r>
              <a:rPr lang="de-AT" alt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Schauen sie einmal ruhig an, wie viel sie schon geleistet haben und dokumentieren Sie das mit dem Prüfprotokoll systematisch </a:t>
            </a:r>
            <a:r>
              <a:rPr lang="de-AT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(siehe später).</a:t>
            </a:r>
          </a:p>
          <a:p>
            <a:pPr>
              <a:spcBef>
                <a:spcPts val="0"/>
              </a:spcBef>
            </a:pPr>
            <a:r>
              <a:rPr lang="de-AT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Letztendlich muss die Entscheidung für die Umsetzung des Umweltzeichens die gesamte Schulpartnerschaft tragen.</a:t>
            </a:r>
          </a:p>
          <a:p>
            <a:pPr>
              <a:spcBef>
                <a:spcPts val="0"/>
              </a:spcBef>
            </a:pP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Fluktuation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 beachten, daher möglichst viele Personen für das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Umweltteam</a:t>
            </a:r>
            <a:r>
              <a:rPr lang="de-AT" altLang="de-DE" dirty="0">
                <a:latin typeface="Arial" panose="020B0604020202020204" pitchFamily="34" charset="0"/>
                <a:cs typeface="Arial" panose="020B0604020202020204" pitchFamily="34" charset="0"/>
              </a:rPr>
              <a:t> gewinnen (eine Mindestgröße des UZ-Teams ist durch Kriterium M02 vorgeschrieben); 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Dann geht´s </a:t>
            </a:r>
            <a:r>
              <a:rPr lang="de-AT" alt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an´s</a:t>
            </a:r>
            <a:r>
              <a:rPr lang="de-AT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 umsetzen! </a:t>
            </a:r>
            <a:endParaRPr lang="de-AT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472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mailto:adermutz@vki.at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 userDrawn="1"/>
        </p:nvSpPr>
        <p:spPr bwMode="auto">
          <a:xfrm>
            <a:off x="485775" y="6197600"/>
            <a:ext cx="84883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SzPct val="75000"/>
              <a:defRPr/>
            </a:pPr>
            <a:r>
              <a:rPr lang="de-DE" sz="1600" b="0" dirty="0">
                <a:latin typeface="Arial" charset="0"/>
              </a:rPr>
              <a:t>© Arno Dermutz         	</a:t>
            </a:r>
            <a:r>
              <a:rPr lang="de-DE" sz="1600" b="0" dirty="0">
                <a:latin typeface="Arial" charset="0"/>
                <a:hlinkClick r:id="rId2"/>
              </a:rPr>
              <a:t>arno.dermutz@vki.at</a:t>
            </a:r>
            <a:r>
              <a:rPr lang="de-AT" sz="1600" b="0" dirty="0">
                <a:latin typeface="Arial" charset="0"/>
              </a:rPr>
              <a:t>                                  	April</a:t>
            </a:r>
            <a:r>
              <a:rPr lang="de-AT" sz="1600" b="0" baseline="0" dirty="0">
                <a:latin typeface="Arial" charset="0"/>
              </a:rPr>
              <a:t> 2</a:t>
            </a:r>
            <a:r>
              <a:rPr lang="de-AT" sz="1600" b="0" dirty="0">
                <a:latin typeface="Arial" charset="0"/>
              </a:rPr>
              <a:t>024</a:t>
            </a:r>
            <a:endParaRPr lang="de-AT" sz="1600" dirty="0">
              <a:latin typeface="Arial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286000"/>
            <a:ext cx="7772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600">
                <a:latin typeface="Arial Black" pitchFamily="34" charset="0"/>
              </a:defRPr>
            </a:lvl1pPr>
          </a:lstStyle>
          <a:p>
            <a:pPr lvl="0"/>
            <a:r>
              <a:rPr lang="de-DE" noProof="0"/>
              <a:t>Ziele der Richtlinie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defRPr sz="2400">
                <a:latin typeface="Arial" charset="0"/>
              </a:defRPr>
            </a:lvl1pPr>
          </a:lstStyle>
          <a:p>
            <a:pPr lvl="0"/>
            <a:r>
              <a:rPr lang="de-DE" noProof="0" dirty="0"/>
              <a:t> Master-Untertitelformat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	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76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br>
              <a:rPr lang="en-US"/>
            </a:br>
            <a:r>
              <a:rPr lang="en-US" sz="1200">
                <a:latin typeface="Arial" charset="0"/>
              </a:rPr>
              <a:t>Umweltzeichen für Schulen &amp; PH´s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br>
              <a:rPr lang="en-US"/>
            </a:br>
            <a:fld id="{F8B94AB2-ECA7-4901-9886-29CD213364D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932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br>
              <a:rPr lang="en-US"/>
            </a:br>
            <a:r>
              <a:rPr lang="en-US" sz="1200">
                <a:latin typeface="Arial" charset="0"/>
              </a:rPr>
              <a:t>Umweltzeichen für Schulen &amp; PH´s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br>
              <a:rPr lang="en-US"/>
            </a:br>
            <a:fld id="{34D4C884-2CB6-4A02-8315-09E0BDB83ED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551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br>
              <a:rPr lang="en-US" dirty="0"/>
            </a:br>
            <a:r>
              <a:rPr lang="en-US" sz="1200" dirty="0" err="1">
                <a:latin typeface="Arial" charset="0"/>
              </a:rPr>
              <a:t>Umweltzeichen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err="1">
                <a:latin typeface="Arial" charset="0"/>
              </a:rPr>
              <a:t>für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err="1">
                <a:latin typeface="Arial" charset="0"/>
              </a:rPr>
              <a:t>Schulen</a:t>
            </a:r>
            <a:r>
              <a:rPr lang="en-US" sz="1200" dirty="0">
                <a:latin typeface="Arial" charset="0"/>
              </a:rPr>
              <a:t> &amp; PH</a:t>
            </a:r>
          </a:p>
          <a:p>
            <a:pPr>
              <a:defRPr/>
            </a:pPr>
            <a:endParaRPr lang="en-US" sz="1200" dirty="0">
              <a:latin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br>
              <a:rPr lang="en-US"/>
            </a:br>
            <a:fld id="{0F597A64-11AD-4CA0-91EC-535763E2E28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65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7D27-4F50-4F3B-9E1F-3489A992F3A7}" type="datetimeFigureOut">
              <a:rPr lang="de-DE" smtClean="0"/>
              <a:t>10.04.2024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420B-22FA-40B2-B2E7-2300B5AF45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8811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7D27-4F50-4F3B-9E1F-3489A992F3A7}" type="datetimeFigureOut">
              <a:rPr lang="de-DE" smtClean="0"/>
              <a:t>10.04.2024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420B-22FA-40B2-B2E7-2300B5AF45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8309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7D27-4F50-4F3B-9E1F-3489A992F3A7}" type="datetimeFigureOut">
              <a:rPr lang="de-DE" smtClean="0"/>
              <a:t>10.04.2024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420B-22FA-40B2-B2E7-2300B5AF45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6346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7D27-4F50-4F3B-9E1F-3489A992F3A7}" type="datetimeFigureOut">
              <a:rPr lang="de-DE" smtClean="0"/>
              <a:t>10.04.2024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420B-22FA-40B2-B2E7-2300B5AF45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8072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7D27-4F50-4F3B-9E1F-3489A992F3A7}" type="datetimeFigureOut">
              <a:rPr lang="de-DE" smtClean="0"/>
              <a:t>10.04.2024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420B-22FA-40B2-B2E7-2300B5AF45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93739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7D27-4F50-4F3B-9E1F-3489A992F3A7}" type="datetimeFigureOut">
              <a:rPr lang="de-DE" smtClean="0"/>
              <a:t>10.04.2024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420B-22FA-40B2-B2E7-2300B5AF45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37648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7D27-4F50-4F3B-9E1F-3489A992F3A7}" type="datetimeFigureOut">
              <a:rPr lang="de-DE" smtClean="0"/>
              <a:t>10.04.2024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420B-22FA-40B2-B2E7-2300B5AF45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5600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br>
              <a:rPr lang="en-US" dirty="0"/>
            </a:br>
            <a:r>
              <a:rPr lang="en-US" sz="1200" dirty="0" err="1">
                <a:latin typeface="Arial" charset="0"/>
              </a:rPr>
              <a:t>Umweltzeichen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err="1">
                <a:latin typeface="Arial" charset="0"/>
              </a:rPr>
              <a:t>für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err="1">
                <a:latin typeface="Arial" charset="0"/>
              </a:rPr>
              <a:t>Schulen</a:t>
            </a:r>
            <a:r>
              <a:rPr lang="en-US" sz="1200" dirty="0">
                <a:latin typeface="Arial" charset="0"/>
              </a:rPr>
              <a:t> &amp; PH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br>
              <a:rPr lang="en-US"/>
            </a:br>
            <a:fld id="{A062BACC-CDB3-4A37-BD78-559AA0DD497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884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7D27-4F50-4F3B-9E1F-3489A992F3A7}" type="datetimeFigureOut">
              <a:rPr lang="de-DE" smtClean="0"/>
              <a:t>10.04.2024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420B-22FA-40B2-B2E7-2300B5AF45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57150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7D27-4F50-4F3B-9E1F-3489A992F3A7}" type="datetimeFigureOut">
              <a:rPr lang="de-DE" smtClean="0"/>
              <a:t>10.04.2024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420B-22FA-40B2-B2E7-2300B5AF45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64369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7D27-4F50-4F3B-9E1F-3489A992F3A7}" type="datetimeFigureOut">
              <a:rPr lang="de-DE" smtClean="0"/>
              <a:t>10.04.2024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420B-22FA-40B2-B2E7-2300B5AF45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93188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7D27-4F50-4F3B-9E1F-3489A992F3A7}" type="datetimeFigureOut">
              <a:rPr lang="de-DE" smtClean="0"/>
              <a:t>10.04.2024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420B-22FA-40B2-B2E7-2300B5AF45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690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br>
              <a:rPr lang="en-US"/>
            </a:br>
            <a:r>
              <a:rPr lang="en-US" sz="1200">
                <a:latin typeface="Arial" charset="0"/>
              </a:rPr>
              <a:t>Umweltzeichen für Schulen &amp; PH´s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br>
              <a:rPr lang="en-US"/>
            </a:br>
            <a:fld id="{3E7FFCAB-85FB-4FF3-A018-978AF71A255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268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br>
              <a:rPr lang="en-US"/>
            </a:br>
            <a:r>
              <a:rPr lang="en-US" sz="1200">
                <a:latin typeface="Arial" charset="0"/>
              </a:rPr>
              <a:t>Umweltzeichen für Schulen &amp; PH´s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br>
              <a:rPr lang="en-US"/>
            </a:br>
            <a:fld id="{5D7CEC2F-D54B-4553-BDBB-056FF7219D0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348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br>
              <a:rPr lang="en-US"/>
            </a:br>
            <a:r>
              <a:rPr lang="en-US" sz="1200">
                <a:latin typeface="Arial" charset="0"/>
              </a:rPr>
              <a:t>Umweltzeichen für Schulen &amp; PH´s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br>
              <a:rPr lang="en-US"/>
            </a:br>
            <a:fld id="{03455454-6614-4A36-98C7-F3686D2F2AD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30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br>
              <a:rPr lang="en-US"/>
            </a:br>
            <a:r>
              <a:rPr lang="en-US" sz="1200">
                <a:latin typeface="Arial" charset="0"/>
              </a:rPr>
              <a:t>Umweltzeichen für Schulen &amp; PH´s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br>
              <a:rPr lang="en-US"/>
            </a:br>
            <a:fld id="{6A1DD39F-28B0-4395-9112-D97209E71DB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061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br>
              <a:rPr lang="en-US"/>
            </a:br>
            <a:r>
              <a:rPr lang="en-US" sz="1200">
                <a:latin typeface="Arial" charset="0"/>
              </a:rPr>
              <a:t>Umweltzeichen für Schulen &amp; PH´s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br>
              <a:rPr lang="en-US"/>
            </a:br>
            <a:fld id="{7914A174-B781-4804-9257-9B9659F9E65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158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br>
              <a:rPr lang="en-US"/>
            </a:br>
            <a:r>
              <a:rPr lang="en-US" sz="1200">
                <a:latin typeface="Arial" charset="0"/>
              </a:rPr>
              <a:t>Umweltzeichen für Schulen &amp; PH´s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br>
              <a:rPr lang="en-US"/>
            </a:br>
            <a:fld id="{4F4233F3-9358-4B24-A5C9-BE96255328A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34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br>
              <a:rPr lang="en-US"/>
            </a:br>
            <a:r>
              <a:rPr lang="en-US" sz="1200">
                <a:latin typeface="Arial" charset="0"/>
              </a:rPr>
              <a:t>Umweltzeichen für Schulen &amp; PH´s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br>
              <a:rPr lang="en-US"/>
            </a:br>
            <a:fld id="{BB2E17FB-3334-482B-BFBF-C81066665B6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255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2254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13088" y="615791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br>
              <a:rPr lang="en-US"/>
            </a:br>
            <a:r>
              <a:rPr lang="en-US" sz="1200">
                <a:latin typeface="Arial" charset="0"/>
              </a:rPr>
              <a:t>Umweltzeichen für Schulen &amp; PH´s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69113" y="61579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br>
              <a:rPr lang="en-US"/>
            </a:br>
            <a:fld id="{0EAC117E-B8F7-42A3-827E-FD2BAF143F7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2" name="Freeform 11"/>
          <p:cNvSpPr>
            <a:spLocks/>
          </p:cNvSpPr>
          <p:nvPr userDrawn="1"/>
        </p:nvSpPr>
        <p:spPr bwMode="auto">
          <a:xfrm>
            <a:off x="0" y="0"/>
            <a:ext cx="8199438" cy="714375"/>
          </a:xfrm>
          <a:custGeom>
            <a:avLst/>
            <a:gdLst>
              <a:gd name="T0" fmla="*/ 2147483647 w 2084"/>
              <a:gd name="T1" fmla="*/ 0 h 450"/>
              <a:gd name="T2" fmla="*/ 2147483647 w 2084"/>
              <a:gd name="T3" fmla="*/ 0 h 450"/>
              <a:gd name="T4" fmla="*/ 2147483647 w 2084"/>
              <a:gd name="T5" fmla="*/ 2147483647 h 450"/>
              <a:gd name="T6" fmla="*/ 2147483647 w 2084"/>
              <a:gd name="T7" fmla="*/ 2147483647 h 450"/>
              <a:gd name="T8" fmla="*/ 2147483647 w 2084"/>
              <a:gd name="T9" fmla="*/ 0 h 4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84" h="450">
                <a:moveTo>
                  <a:pt x="4" y="0"/>
                </a:moveTo>
                <a:cubicBezTo>
                  <a:pt x="340" y="0"/>
                  <a:pt x="1776" y="0"/>
                  <a:pt x="2084" y="0"/>
                </a:cubicBezTo>
                <a:cubicBezTo>
                  <a:pt x="2074" y="244"/>
                  <a:pt x="1896" y="326"/>
                  <a:pt x="1608" y="380"/>
                </a:cubicBezTo>
                <a:cubicBezTo>
                  <a:pt x="1278" y="450"/>
                  <a:pt x="282" y="432"/>
                  <a:pt x="4" y="432"/>
                </a:cubicBezTo>
                <a:cubicBezTo>
                  <a:pt x="4" y="187"/>
                  <a:pt x="0" y="234"/>
                  <a:pt x="4" y="0"/>
                </a:cubicBezTo>
                <a:close/>
              </a:path>
            </a:pathLst>
          </a:custGeom>
          <a:solidFill>
            <a:srgbClr val="00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pic>
        <p:nvPicPr>
          <p:cNvPr id="3" name="Picture 12" descr="UZ_RL_Color(7,5x7,5)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800" y="157163"/>
            <a:ext cx="900113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07D27-4F50-4F3B-9E1F-3489A992F3A7}" type="datetimeFigureOut">
              <a:rPr lang="de-DE" smtClean="0"/>
              <a:t>10.04.2024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F420B-22FA-40B2-B2E7-2300B5AF45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5941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umweltzeichen.at/schulen/richtlinie" TargetMode="External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thek.greenevents.at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bildung2030.at/bildung-fuer-nachhaltige-entwicklung/bne-kompetenzen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hyperlink" Target="https://www.bne-brandenburg.de/materialien/UmWelt_zu_gestalten_BNE_Praxisleitfaden.pdf" TargetMode="External"/><Relationship Id="rId4" Type="http://schemas.openxmlformats.org/officeDocument/2006/relationships/hyperlink" Target="http://www.umweltbildung.at/praxismateria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ockholmresilience.org/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://gobugsgo.org/de/home-de" TargetMode="External"/><Relationship Id="rId4" Type="http://schemas.openxmlformats.org/officeDocument/2006/relationships/hyperlink" Target="https://de.wikipedia.org/wiki/Planetare_Grenzen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eltaktionsprogramm.at/" TargetMode="External"/><Relationship Id="rId3" Type="http://schemas.openxmlformats.org/officeDocument/2006/relationships/hyperlink" Target="https://unicef.at/kinderrechte-oesterreich/sustainable-development-goals/" TargetMode="External"/><Relationship Id="rId7" Type="http://schemas.openxmlformats.org/officeDocument/2006/relationships/hyperlink" Target="http://www.umweltzeichen.at/schulen/sd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undeskanzleramt.gv.at/nachhaltige-entwicklung-agenda-2030" TargetMode="External"/><Relationship Id="rId5" Type="http://schemas.openxmlformats.org/officeDocument/2006/relationships/hyperlink" Target="https://sdgs.un.org/goals" TargetMode="External"/><Relationship Id="rId4" Type="http://schemas.openxmlformats.org/officeDocument/2006/relationships/image" Target="../media/image10.png"/><Relationship Id="rId9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www.virtuelle-ph.at/veranstaltung/electure-17sdg-globale-nachhaltige-entwicklung-im-unterricht-behandeln/" TargetMode="External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dgwatch.at/de/veranstaltungen" TargetMode="External"/><Relationship Id="rId5" Type="http://schemas.openxmlformats.org/officeDocument/2006/relationships/hyperlink" Target="https://konsument.at/blog/sustainable-development-goals" TargetMode="External"/><Relationship Id="rId4" Type="http://schemas.openxmlformats.org/officeDocument/2006/relationships/hyperlink" Target="http://www.umweltzeichen.at/schulen/aktuelle-theme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mweltzeichen.at/bildun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muv.de/themen/nachhaltigkeit-digitalisierung/nachhaltigkeit/integriertes-umweltprogramm-2030/planetare-belastbarkeitsgrenzen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mweltzeichen.at/site/assets/files/3916/hblfa_tirol_2lwe_2.mp4" TargetMode="External"/><Relationship Id="rId5" Type="http://schemas.openxmlformats.org/officeDocument/2006/relationships/hyperlink" Target="https://youtu.be/8Jjffw_uZe" TargetMode="Externa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mweltzeichen.at/de/bildung/schulen/schulumbau-polgarstrasse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limaaktiv.at/kriterienkatalog-bildungsbauten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hyperlink" Target="http://www.topprodukte.at/" TargetMode="External"/><Relationship Id="rId4" Type="http://schemas.openxmlformats.org/officeDocument/2006/relationships/hyperlink" Target="http://www.komfortl&#252;ftung.at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ulfreiraum.com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rnenohnelaerm.at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eineraumluft.at/wp-content/uploads/2019/04/Raumluftunterlage-LehrerInnen.pdf" TargetMode="External"/><Relationship Id="rId5" Type="http://schemas.openxmlformats.org/officeDocument/2006/relationships/hyperlink" Target="http://www.bewegteschule.at/" TargetMode="External"/><Relationship Id="rId4" Type="http://schemas.openxmlformats.org/officeDocument/2006/relationships/hyperlink" Target="http://www.mehr-bewegung-in-die-schule.de/05000.htm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be.gv.at/nabe-kriterien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ital4brain.at/" TargetMode="External"/><Relationship Id="rId3" Type="http://schemas.openxmlformats.org/officeDocument/2006/relationships/image" Target="../media/image20.jpeg"/><Relationship Id="rId7" Type="http://schemas.openxmlformats.org/officeDocument/2006/relationships/hyperlink" Target="http://www.youtube.com/watch?v=O4QxEX4OSzA#t=23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embed/SLP8QkEQOXU" TargetMode="External"/><Relationship Id="rId5" Type="http://schemas.openxmlformats.org/officeDocument/2006/relationships/hyperlink" Target="http://www.youtube.com/embed/yMpW7ttEboU" TargetMode="External"/><Relationship Id="rId4" Type="http://schemas.openxmlformats.org/officeDocument/2006/relationships/hyperlink" Target="http://www.youtube.com/embed/WjtTP2NIIVY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mweltzeichen.at/bildu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limaaktivmobil.at/bildung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://www.schuleinkauf.at/" TargetMode="External"/><Relationship Id="rId7" Type="http://schemas.openxmlformats.org/officeDocument/2006/relationships/hyperlink" Target="https://www.blauer-engel.de/de/produktwelt" TargetMode="External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11" Type="http://schemas.openxmlformats.org/officeDocument/2006/relationships/hyperlink" Target="http://ec.europa.eu/ecat" TargetMode="External"/><Relationship Id="rId5" Type="http://schemas.openxmlformats.org/officeDocument/2006/relationships/hyperlink" Target="https://www.umweltzeichen.at/" TargetMode="External"/><Relationship Id="rId10" Type="http://schemas.openxmlformats.org/officeDocument/2006/relationships/image" Target="../media/image24.wmf"/><Relationship Id="rId4" Type="http://schemas.openxmlformats.org/officeDocument/2006/relationships/hyperlink" Target="http://www.va-oekokauf.at/" TargetMode="External"/><Relationship Id="rId9" Type="http://schemas.openxmlformats.org/officeDocument/2006/relationships/hyperlink" Target="https://www.svanen.se/en/search-for-ecolabelled-products-and-services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pcan.at/zuckerreduktion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info.at/fileadmin/user_upload/Dokumente/Alle_Dokumente/Marktinformationen/Pro_Kopf_Verbrauch_Fleisch.pdf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virtuelles-wasser.de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korein.at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bgdornbirn.at/wp-content/uploads/2021/12/Archiv_Umweltzeichen_Teil2.pdf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ndeskanzleramt.gv.at/entwicklungsziele-agenda-203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unesco.at/fileadmin/Redaktion/Publikationen/Publikations-Dokumente/2015_Roadmap_deutsch.pdf" TargetMode="External"/><Relationship Id="rId4" Type="http://schemas.openxmlformats.org/officeDocument/2006/relationships/hyperlink" Target="https://unicef.at/kinderrechte-oesterreich/sustainable-development-goals/" TargetMode="Externa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mweltzeichen.at/de/bildung/schulen/mein-weg-zum-umweltzeichen/messungen-im-sinne-der-umweltzeichen-kriterien-sind-sinnvoll" TargetMode="External"/><Relationship Id="rId3" Type="http://schemas.openxmlformats.org/officeDocument/2006/relationships/hyperlink" Target="http://www.umweltzeichen.at/schulen/umsetzung" TargetMode="External"/><Relationship Id="rId7" Type="http://schemas.openxmlformats.org/officeDocument/2006/relationships/hyperlink" Target="https://bildung.umweltzeichen.at/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mweltzeichen.at/schulen/tipps" TargetMode="External"/><Relationship Id="rId5" Type="http://schemas.openxmlformats.org/officeDocument/2006/relationships/hyperlink" Target="https://www.umweltzeichen.at/schulen/kurzfassung" TargetMode="External"/><Relationship Id="rId4" Type="http://schemas.openxmlformats.org/officeDocument/2006/relationships/hyperlink" Target="https://www.umweltzeichen.at/schulen/richtlinie" TargetMode="External"/><Relationship Id="rId9" Type="http://schemas.openxmlformats.org/officeDocument/2006/relationships/hyperlink" Target="https://www.umweltzeichen.at/de/bildung/schulen/umsetzungstipps-dokumente/lernmaterialien-aktuelle-themen-oder-projektideen" TargetMode="Externa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o-austria.at/" TargetMode="External"/><Relationship Id="rId3" Type="http://schemas.openxmlformats.org/officeDocument/2006/relationships/hyperlink" Target="https://bildung.umweltzeichen.at/index.php?berater=1&amp;b_rl_5=1" TargetMode="External"/><Relationship Id="rId7" Type="http://schemas.openxmlformats.org/officeDocument/2006/relationships/hyperlink" Target="http://www.umweltzeichen.at/biodiversitaet" TargetMode="External"/><Relationship Id="rId12" Type="http://schemas.openxmlformats.org/officeDocument/2006/relationships/hyperlink" Target="http://www.va-oekokauf.at/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limabuendnis.at/start.asp?ID=250127&amp;b=334&amp;b2=5612&amp;am=" TargetMode="External"/><Relationship Id="rId11" Type="http://schemas.openxmlformats.org/officeDocument/2006/relationships/hyperlink" Target="http://www.oekorein.at/" TargetMode="External"/><Relationship Id="rId5" Type="http://schemas.openxmlformats.org/officeDocument/2006/relationships/hyperlink" Target="http://www.komfortl&#252;ftung.at/" TargetMode="External"/><Relationship Id="rId10" Type="http://schemas.openxmlformats.org/officeDocument/2006/relationships/hyperlink" Target="http://www.lernenohnelaerm.at/" TargetMode="External"/><Relationship Id="rId4" Type="http://schemas.openxmlformats.org/officeDocument/2006/relationships/hyperlink" Target="http://www.klimaaktiv.at/" TargetMode="External"/><Relationship Id="rId9" Type="http://schemas.openxmlformats.org/officeDocument/2006/relationships/hyperlink" Target="http://www.auva.at/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mweltzeichen.at/schulen/umsetzung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hyperlink" Target="https://bildung.umweltzeichen.at/index.php?hpw=1" TargetMode="External"/><Relationship Id="rId4" Type="http://schemas.openxmlformats.org/officeDocument/2006/relationships/hyperlink" Target="https://bildung.umweltzeichen.at/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bildung.umweltzeichen.at/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bildung.umweltzeichen.at/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bildung.umweltzeichen.at/index.php?hlogin=1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mailto:umweltzeichen@vki.at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mweltzeichen.at/foerderungen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mweltzeichen.at/schulen/richtlinie" TargetMode="External"/><Relationship Id="rId5" Type="http://schemas.openxmlformats.org/officeDocument/2006/relationships/hyperlink" Target="http://www.umweltzeichen.at/schulen/revision" TargetMode="External"/><Relationship Id="rId4" Type="http://schemas.openxmlformats.org/officeDocument/2006/relationships/hyperlink" Target="https://bildung.umweltzeichen.at/index.php?berater=1&amp;b_rl_5=1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mweltzeichen.at/schulen/revision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mweltzeichen.at/schulen/evaluation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3" Type="http://schemas.openxmlformats.org/officeDocument/2006/relationships/hyperlink" Target="mailto:elvira.kreuzpointner@bmk.gv.at" TargetMode="External"/><Relationship Id="rId7" Type="http://schemas.openxmlformats.org/officeDocument/2006/relationships/hyperlink" Target="https://bildung.umweltzeichen.at/index.php?berater=1&amp;b_rl_5=1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umweltzeichen@vki.at" TargetMode="External"/><Relationship Id="rId11" Type="http://schemas.openxmlformats.org/officeDocument/2006/relationships/image" Target="../media/image40.jpeg"/><Relationship Id="rId5" Type="http://schemas.openxmlformats.org/officeDocument/2006/relationships/hyperlink" Target="mailto:samira.bouslama@umweltbildung.at" TargetMode="External"/><Relationship Id="rId10" Type="http://schemas.openxmlformats.org/officeDocument/2006/relationships/image" Target="../media/image39.png"/><Relationship Id="rId4" Type="http://schemas.openxmlformats.org/officeDocument/2006/relationships/hyperlink" Target="mailto:hanna.malhonen@bmbwf.gv.at" TargetMode="External"/><Relationship Id="rId9" Type="http://schemas.openxmlformats.org/officeDocument/2006/relationships/image" Target="../media/image38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amsa.at/wp-content/uploads/2021/01/210506-CCH7-Pribil-.pdf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hyperlink" Target="http://www.umweltzeichen.at/" TargetMode="External"/><Relationship Id="rId4" Type="http://schemas.openxmlformats.org/officeDocument/2006/relationships/hyperlink" Target="https://www.youtube.com/watch?v=TUFnDm7z08A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ildung.umweltzeichen.at/index.php?berater=1&amp;b_rl_5=1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umweltzeichen.at/schulen/umsetzung" TargetMode="External"/><Relationship Id="rId4" Type="http://schemas.openxmlformats.org/officeDocument/2006/relationships/hyperlink" Target="http://www.umweltzeichen.at/schulen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8613" y="4578350"/>
            <a:ext cx="8423275" cy="1143000"/>
          </a:xfrm>
          <a:noFill/>
        </p:spPr>
        <p:txBody>
          <a:bodyPr/>
          <a:lstStyle/>
          <a:p>
            <a:pPr>
              <a:lnSpc>
                <a:spcPct val="120000"/>
              </a:lnSpc>
              <a:buSzPct val="75000"/>
            </a:pPr>
            <a:r>
              <a:rPr lang="de-DE" altLang="de-DE" sz="2200" dirty="0"/>
              <a:t>UZ 301 Österreichisches Umweltzeichen </a:t>
            </a:r>
            <a:br>
              <a:rPr lang="de-DE" altLang="de-DE" sz="2200" dirty="0"/>
            </a:br>
            <a:r>
              <a:rPr lang="de-DE" altLang="de-DE" sz="2200" dirty="0"/>
              <a:t>für Schulen und Pädagogische Hochschulen</a:t>
            </a:r>
            <a:r>
              <a:rPr lang="de-DE" altLang="de-DE" sz="2200" b="1" dirty="0">
                <a:latin typeface="Arial" charset="0"/>
                <a:cs typeface="Arial" charset="0"/>
              </a:rPr>
              <a:t> (Langfassung, 57 „Folien“)</a:t>
            </a:r>
            <a:endParaRPr lang="de-AT" altLang="de-DE" sz="2200" b="1" dirty="0">
              <a:latin typeface="Arial" charset="0"/>
              <a:cs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6525" y="5397500"/>
            <a:ext cx="8555038" cy="558800"/>
          </a:xfrm>
          <a:noFill/>
        </p:spPr>
        <p:txBody>
          <a:bodyPr/>
          <a:lstStyle/>
          <a:p>
            <a:pPr>
              <a:buSzPct val="75000"/>
              <a:buFontTx/>
              <a:buNone/>
            </a:pPr>
            <a:r>
              <a:rPr lang="de-AT" altLang="de-DE" sz="1600" dirty="0">
                <a:cs typeface="Arial" charset="0"/>
              </a:rPr>
              <a:t> </a:t>
            </a:r>
          </a:p>
        </p:txBody>
      </p:sp>
      <p:pic>
        <p:nvPicPr>
          <p:cNvPr id="5" name="Picture 2" descr="O:\Projekte\UZ-RICHTLINIEN\Uz301_Schulen_&amp;_PH_(UZSP)\!_aktuell_&amp;_wichtig___\uz_schulen_web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064" y="1450077"/>
            <a:ext cx="4981960" cy="2893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 dirty="0"/>
            </a:br>
            <a:endParaRPr lang="en-US" altLang="de-DE" sz="1200" b="0" dirty="0">
              <a:latin typeface="Arial" charset="0"/>
            </a:endParaRPr>
          </a:p>
        </p:txBody>
      </p:sp>
      <p:sp>
        <p:nvSpPr>
          <p:cNvPr id="9219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/>
            </a:br>
            <a:fld id="{FDDD36F0-AFBB-4DFF-A40C-33A6FA1D9FB0}" type="slidenum">
              <a:rPr lang="en-US" altLang="de-DE" sz="1400" b="0" smtClean="0"/>
              <a:pPr/>
              <a:t>10</a:t>
            </a:fld>
            <a:endParaRPr lang="en-US" altLang="de-DE" sz="1400" b="0"/>
          </a:p>
        </p:txBody>
      </p:sp>
      <p:sp>
        <p:nvSpPr>
          <p:cNvPr id="9220" name="Rectangle 2"/>
          <p:cNvSpPr>
            <a:spLocks noChangeArrowheads="1"/>
          </p:cNvSpPr>
          <p:nvPr/>
        </p:nvSpPr>
        <p:spPr bwMode="auto">
          <a:xfrm>
            <a:off x="0" y="1240066"/>
            <a:ext cx="9377363" cy="503214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4572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11303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32000" lvl="0" indent="-432000" eaLnBrk="1" fontAlgn="auto" hangingPunct="1">
              <a:spcBef>
                <a:spcPts val="18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de-DE" altLang="de-DE" sz="2400" b="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Das Umweltzeichen ist mit vielen Programmen kompatibel</a:t>
            </a:r>
          </a:p>
          <a:p>
            <a:pPr marL="756000" lvl="1" indent="-288000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de-DE" altLang="de-DE" sz="2000" b="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QMS, ÖKOLOG, Klimabündnis, Gesundheitsfördernde Schulen, …</a:t>
            </a:r>
          </a:p>
          <a:p>
            <a:pPr marL="432000" lvl="0" eaLnBrk="1" fontAlgn="auto" hangingPunct="1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de-DE" altLang="de-DE" sz="2400" b="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4 + 3 verpflichtende Bereiche von 10 für die Erstprüfung</a:t>
            </a:r>
          </a:p>
          <a:p>
            <a:pPr marL="756000" lvl="1" indent="-288000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de-DE" altLang="de-DE" sz="2000" b="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Umweltmanagement, Information und Soziales</a:t>
            </a:r>
          </a:p>
          <a:p>
            <a:pPr marL="756000" lvl="1" indent="-288000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de-AT" altLang="de-DE" sz="2000" b="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Bildungsqualität und Bildung für nachhaltige Entwicklung</a:t>
            </a:r>
            <a:endParaRPr lang="de-DE" altLang="de-DE" sz="2000" b="0" dirty="0">
              <a:solidFill>
                <a:prstClr val="black"/>
              </a:solidFill>
              <a:latin typeface="Arial" charset="0"/>
              <a:cs typeface="Times New Roman" pitchFamily="18" charset="0"/>
            </a:endParaRPr>
          </a:p>
          <a:p>
            <a:pPr marL="756000" lvl="1" indent="-288000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de-DE" altLang="de-DE" sz="2000" b="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Energienutzung und  -einsparung, Bauausführung</a:t>
            </a:r>
          </a:p>
          <a:p>
            <a:pPr marL="756000" lvl="1" indent="-288000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de-DE" altLang="de-DE" sz="2000" b="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Schuleigener Außenraum (z. B. Schulhof - wenn vorhanden)</a:t>
            </a:r>
          </a:p>
          <a:p>
            <a:pPr marL="756000" lvl="1" indent="-288000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de-DE" altLang="de-DE" sz="2000" b="0" i="1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und 3 weitere Bereiche aus den 6 restlichen (</a:t>
            </a:r>
            <a:r>
              <a:rPr lang="de-DE" altLang="de-DE" sz="2000" b="0" i="1" dirty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Stufenmodell</a:t>
            </a:r>
            <a:r>
              <a:rPr lang="de-DE" altLang="de-DE" sz="2000" b="0" i="1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)</a:t>
            </a:r>
          </a:p>
          <a:p>
            <a:pPr marL="468000" lvl="1" indent="0" eaLnBrk="1" fontAlgn="auto" hangingPunct="1">
              <a:spcBef>
                <a:spcPts val="600"/>
              </a:spcBef>
              <a:spcAft>
                <a:spcPts val="0"/>
              </a:spcAft>
            </a:pPr>
            <a:r>
              <a:rPr lang="de-DE" altLang="de-DE" sz="2000" dirty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Daher können bei der Erstprüfung 3 Bereiche ausgeblendet werden</a:t>
            </a:r>
            <a:br>
              <a:rPr lang="de-DE" altLang="de-DE" sz="2000" dirty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</a:br>
            <a:endParaRPr lang="de-DE" altLang="de-DE" sz="2000" dirty="0">
              <a:solidFill>
                <a:srgbClr val="C00000"/>
              </a:solidFill>
              <a:latin typeface="Arial" charset="0"/>
              <a:cs typeface="Times New Roman" pitchFamily="18" charset="0"/>
            </a:endParaRPr>
          </a:p>
          <a:p>
            <a:pPr marL="432000" lvl="0" eaLnBrk="1" fontAlgn="auto" hangingPunct="1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de-DE" altLang="de-DE" sz="2400" b="0" dirty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Muss-Kriterien</a:t>
            </a:r>
            <a:r>
              <a:rPr lang="de-DE" altLang="de-DE" sz="2400" b="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 sind zu erfüllen</a:t>
            </a:r>
          </a:p>
          <a:p>
            <a:pPr marL="432000" lvl="0" eaLnBrk="1" fontAlgn="auto" hangingPunct="1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de-DE" altLang="de-DE" sz="2400" b="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Soll-Kriterien</a:t>
            </a:r>
            <a:r>
              <a:rPr lang="de-DE" altLang="de-DE" sz="2400" b="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 und Eigeninitiativen mit Punktesystem</a:t>
            </a:r>
          </a:p>
        </p:txBody>
      </p:sp>
      <p:sp>
        <p:nvSpPr>
          <p:cNvPr id="9221" name="Text Box 3"/>
          <p:cNvSpPr txBox="1">
            <a:spLocks noChangeArrowheads="1"/>
          </p:cNvSpPr>
          <p:nvPr/>
        </p:nvSpPr>
        <p:spPr bwMode="auto">
          <a:xfrm>
            <a:off x="171450" y="0"/>
            <a:ext cx="8439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altLang="de-DE" sz="3200" b="0">
                <a:latin typeface="Arial Black" pitchFamily="34" charset="0"/>
              </a:rPr>
              <a:t>  Das UZ ist aufbauend &amp; flexibel</a:t>
            </a:r>
          </a:p>
        </p:txBody>
      </p:sp>
    </p:spTree>
    <p:extLst>
      <p:ext uri="{BB962C8B-B14F-4D97-AF65-F5344CB8AC3E}">
        <p14:creationId xmlns:p14="http://schemas.microsoft.com/office/powerpoint/2010/main" val="3729456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 dirty="0"/>
            </a:br>
            <a:endParaRPr lang="en-US" altLang="de-DE" sz="1200" b="0" dirty="0">
              <a:latin typeface="Arial" charset="0"/>
            </a:endParaRPr>
          </a:p>
        </p:txBody>
      </p:sp>
      <p:sp>
        <p:nvSpPr>
          <p:cNvPr id="9219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/>
            </a:br>
            <a:fld id="{FDDD36F0-AFBB-4DFF-A40C-33A6FA1D9FB0}" type="slidenum">
              <a:rPr lang="en-US" altLang="de-DE" sz="1400" b="0" smtClean="0"/>
              <a:pPr/>
              <a:t>11</a:t>
            </a:fld>
            <a:endParaRPr lang="en-US" altLang="de-DE" sz="1400" b="0"/>
          </a:p>
        </p:txBody>
      </p:sp>
      <p:sp>
        <p:nvSpPr>
          <p:cNvPr id="9220" name="Rectangle 2"/>
          <p:cNvSpPr>
            <a:spLocks noChangeArrowheads="1"/>
          </p:cNvSpPr>
          <p:nvPr/>
        </p:nvSpPr>
        <p:spPr bwMode="auto">
          <a:xfrm>
            <a:off x="0" y="970491"/>
            <a:ext cx="9377363" cy="558306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4572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11303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 typeface="Wingdings" pitchFamily="2" charset="2"/>
              <a:buChar char="Ø"/>
            </a:pPr>
            <a:r>
              <a:rPr lang="de-DE" altLang="de-DE" sz="2400" dirty="0">
                <a:solidFill>
                  <a:srgbClr val="CC0000"/>
                </a:solidFill>
                <a:latin typeface="Arial" charset="0"/>
                <a:cs typeface="Times New Roman" pitchFamily="18" charset="0"/>
              </a:rPr>
              <a:t>Mindestpunkteanzahl</a:t>
            </a:r>
            <a:r>
              <a:rPr lang="de-DE" altLang="de-DE" sz="2400" b="0" dirty="0">
                <a:latin typeface="Arial" charset="0"/>
                <a:cs typeface="Times New Roman" pitchFamily="18" charset="0"/>
              </a:rPr>
              <a:t> je nach Audit &amp; Standort bzw. Schultyp</a:t>
            </a:r>
            <a:br>
              <a:rPr lang="de-DE" altLang="de-DE" sz="2400" b="0" dirty="0">
                <a:latin typeface="Arial" charset="0"/>
                <a:cs typeface="Times New Roman" pitchFamily="18" charset="0"/>
              </a:rPr>
            </a:br>
            <a:r>
              <a:rPr lang="de-DE" altLang="de-DE" sz="2400" b="0" dirty="0">
                <a:latin typeface="Arial" charset="0"/>
                <a:cs typeface="Times New Roman" pitchFamily="18" charset="0"/>
              </a:rPr>
              <a:t>aus Soll-Kriterien, Eigeninitiativen und ggf. Bonuspunkten</a:t>
            </a:r>
          </a:p>
          <a:p>
            <a:pPr>
              <a:spcBef>
                <a:spcPct val="20000"/>
              </a:spcBef>
              <a:buFont typeface="Wingdings" pitchFamily="2" charset="2"/>
              <a:buChar char="Ø"/>
            </a:pPr>
            <a:endParaRPr lang="de-DE" altLang="de-DE" sz="2400" b="0" dirty="0">
              <a:latin typeface="Arial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 typeface="Wingdings" pitchFamily="2" charset="2"/>
              <a:buChar char="Ø"/>
            </a:pPr>
            <a:endParaRPr lang="de-DE" altLang="de-DE" sz="2400" b="0" dirty="0">
              <a:latin typeface="Arial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 typeface="Wingdings" pitchFamily="2" charset="2"/>
              <a:buChar char="Ø"/>
            </a:pPr>
            <a:endParaRPr lang="de-DE" altLang="de-DE" sz="2400" b="0" dirty="0">
              <a:latin typeface="Arial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 typeface="Wingdings" pitchFamily="2" charset="2"/>
              <a:buChar char="Ø"/>
            </a:pPr>
            <a:endParaRPr lang="de-DE" altLang="de-DE" sz="2400" b="0" dirty="0">
              <a:latin typeface="Arial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 typeface="Wingdings" pitchFamily="2" charset="2"/>
              <a:buChar char="Ø"/>
            </a:pPr>
            <a:endParaRPr lang="de-DE" altLang="de-DE" sz="2400" b="0" dirty="0">
              <a:latin typeface="Arial" charset="0"/>
              <a:cs typeface="Times New Roman" pitchFamily="18" charset="0"/>
            </a:endParaRPr>
          </a:p>
          <a:p>
            <a:pPr marL="0" indent="0">
              <a:spcBef>
                <a:spcPct val="20000"/>
              </a:spcBef>
            </a:pPr>
            <a:endParaRPr lang="de-DE" altLang="de-DE" sz="2400" b="0" dirty="0">
              <a:latin typeface="Arial" charset="0"/>
              <a:cs typeface="Times New Roman" pitchFamily="18" charset="0"/>
            </a:endParaRPr>
          </a:p>
          <a:p>
            <a:pPr lvl="0" eaLnBrk="1" fontAlgn="auto" hangingPunct="1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de-DE" altLang="de-DE" sz="2400" b="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Eigen- bzw. Zusatzinitiativen: pro Audit sind 10 Punkte möglich</a:t>
            </a:r>
            <a:r>
              <a:rPr lang="de-DE" altLang="de-DE" sz="2400" b="0" dirty="0">
                <a:latin typeface="Arial" charset="0"/>
                <a:cs typeface="Times New Roman" pitchFamily="18" charset="0"/>
              </a:rPr>
              <a:t> </a:t>
            </a:r>
            <a:br>
              <a:rPr lang="de-DE" altLang="de-DE" sz="2400" b="0" dirty="0">
                <a:latin typeface="Arial" charset="0"/>
                <a:cs typeface="Times New Roman" pitchFamily="18" charset="0"/>
              </a:rPr>
            </a:br>
            <a:r>
              <a:rPr lang="de-DE" altLang="de-DE" sz="2400" b="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de-DE" altLang="de-DE" sz="2000" b="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(in der Software unter 4. Kriterien „11. Bereich“, </a:t>
            </a:r>
            <a:r>
              <a:rPr lang="de-DE" altLang="de-DE" sz="2000" b="0" dirty="0">
                <a:solidFill>
                  <a:srgbClr val="CC0000"/>
                </a:solidFill>
                <a:latin typeface="Arial" charset="0"/>
                <a:cs typeface="Times New Roman" pitchFamily="18" charset="0"/>
              </a:rPr>
              <a:t>Initiativen </a:t>
            </a:r>
            <a:r>
              <a:rPr lang="de-DE" altLang="de-DE" sz="2000" dirty="0">
                <a:solidFill>
                  <a:srgbClr val="CC0000"/>
                </a:solidFill>
                <a:latin typeface="Arial" charset="0"/>
                <a:cs typeface="Times New Roman" pitchFamily="18" charset="0"/>
              </a:rPr>
              <a:t>mit ÖUZ-Bezug</a:t>
            </a:r>
            <a:r>
              <a:rPr lang="de-DE" altLang="de-DE" sz="2000" b="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)</a:t>
            </a:r>
            <a:endParaRPr lang="de-DE" altLang="de-DE" sz="2400" b="0" dirty="0">
              <a:latin typeface="Arial" charset="0"/>
              <a:cs typeface="Times New Roman" pitchFamily="18" charset="0"/>
            </a:endParaRP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de-DE" altLang="de-DE" sz="2400" b="0" dirty="0">
                <a:latin typeface="Arial" charset="0"/>
                <a:cs typeface="Times New Roman" pitchFamily="18" charset="0"/>
              </a:rPr>
              <a:t>Bis zu 6 zusätzliche Punkte durch die „Halbzeitregelung“ (</a:t>
            </a:r>
            <a:r>
              <a:rPr lang="de-DE" altLang="de-DE" sz="2400" b="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M18</a:t>
            </a:r>
            <a:r>
              <a:rPr lang="de-DE" altLang="de-DE" sz="2400" b="0" dirty="0">
                <a:latin typeface="Arial" charset="0"/>
                <a:cs typeface="Times New Roman" pitchFamily="18" charset="0"/>
              </a:rPr>
              <a:t>)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b="0" dirty="0">
                <a:latin typeface="Arial" charset="0"/>
                <a:cs typeface="Times New Roman" pitchFamily="18" charset="0"/>
              </a:rPr>
              <a:t>jeweils 2 Jahre nach dem letzten Audit für: </a:t>
            </a:r>
            <a:br>
              <a:rPr lang="de-DE" altLang="de-DE" sz="2000" b="0" dirty="0">
                <a:latin typeface="Arial" charset="0"/>
                <a:cs typeface="Times New Roman" pitchFamily="18" charset="0"/>
              </a:rPr>
            </a:br>
            <a:r>
              <a:rPr lang="de-DE" altLang="de-DE" sz="2000" b="0" dirty="0">
                <a:latin typeface="Arial" charset="0"/>
                <a:cs typeface="Times New Roman" pitchFamily="18" charset="0"/>
              </a:rPr>
              <a:t>neue Projekte, aktueller ÖKOLOG-Bericht oder Maßnahmenplan</a:t>
            </a:r>
          </a:p>
        </p:txBody>
      </p:sp>
      <p:sp>
        <p:nvSpPr>
          <p:cNvPr id="9221" name="Text Box 3"/>
          <p:cNvSpPr txBox="1">
            <a:spLocks noChangeArrowheads="1"/>
          </p:cNvSpPr>
          <p:nvPr/>
        </p:nvSpPr>
        <p:spPr bwMode="auto">
          <a:xfrm>
            <a:off x="171450" y="0"/>
            <a:ext cx="843915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altLang="de-DE" b="0" dirty="0">
                <a:latin typeface="Arial Black" pitchFamily="34" charset="0"/>
              </a:rPr>
              <a:t>  Soll-Kriterien, Eigeninitiativen, Bonus</a:t>
            </a:r>
          </a:p>
          <a:p>
            <a:endParaRPr lang="de-DE" altLang="de-DE" sz="3200" b="0" dirty="0">
              <a:latin typeface="Arial Black" pitchFamily="34" charset="0"/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/>
        </p:nvGraphicFramePr>
        <p:xfrm>
          <a:off x="171450" y="1986154"/>
          <a:ext cx="8843142" cy="2456773"/>
        </p:xfrm>
        <a:graphic>
          <a:graphicData uri="http://schemas.openxmlformats.org/drawingml/2006/table">
            <a:tbl>
              <a:tblPr firstRow="1" firstCol="1" bandRow="1"/>
              <a:tblGrid>
                <a:gridCol w="4762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7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6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9573"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ts val="15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Schultyp bzw. Standort</a:t>
                      </a:r>
                      <a:endParaRPr lang="de-DE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ts val="2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Mindestpunkte für</a:t>
                      </a:r>
                      <a:r>
                        <a:rPr lang="de-DE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Erstprüfung</a:t>
                      </a:r>
                      <a:endParaRPr lang="de-DE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ts val="2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Mindestpunkte </a:t>
                      </a:r>
                      <a:r>
                        <a:rPr lang="de-DE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Folgeprüfungen</a:t>
                      </a:r>
                      <a:endParaRPr lang="de-DE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801">
                <a:tc>
                  <a:txBody>
                    <a:bodyPr/>
                    <a:lstStyle/>
                    <a:p>
                      <a:pPr marL="36195" fontAlgn="auto" hangingPunct="1">
                        <a:lnSpc>
                          <a:spcPts val="24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Kleinstschulen </a:t>
                      </a:r>
                      <a:br>
                        <a:rPr lang="de-DE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de-DE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de-DE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max. 3 Klassen oder max. 50 </a:t>
                      </a:r>
                      <a:r>
                        <a:rPr lang="de-DE" sz="18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SchülerInnen</a:t>
                      </a:r>
                      <a:r>
                        <a:rPr lang="de-DE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br>
                        <a:rPr lang="de-DE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br>
                        <a:rPr lang="de-DE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de-DE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Berufsschulen 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 </a:t>
                      </a:r>
                      <a:r>
                        <a:rPr lang="de-DE" sz="16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Polytechnische Schulen 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ts val="15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</a:t>
                      </a:r>
                      <a:endParaRPr lang="de-DE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ts val="15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75</a:t>
                      </a:r>
                      <a:endParaRPr lang="de-DE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36195" fontAlgn="auto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Alle anderen Schulen und PH</a:t>
                      </a:r>
                      <a:endParaRPr lang="de-DE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</a:t>
                      </a:r>
                      <a:endParaRPr lang="de-DE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85</a:t>
                      </a:r>
                      <a:endParaRPr lang="de-DE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971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349625" y="6157913"/>
            <a:ext cx="2895600" cy="457200"/>
          </a:xfrm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 dirty="0"/>
            </a:br>
            <a:endParaRPr lang="en-US" altLang="de-DE" sz="1200" b="0" dirty="0">
              <a:latin typeface="Arial" charset="0"/>
            </a:endParaRPr>
          </a:p>
        </p:txBody>
      </p:sp>
      <p:sp>
        <p:nvSpPr>
          <p:cNvPr id="10243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/>
            </a:br>
            <a:fld id="{4FF1C3C0-7E66-43BC-93A5-F746C45943CD}" type="slidenum">
              <a:rPr lang="en-US" altLang="de-DE" sz="1400" b="0" smtClean="0"/>
              <a:pPr/>
              <a:t>12</a:t>
            </a:fld>
            <a:endParaRPr lang="en-US" altLang="de-DE" sz="1400" b="0"/>
          </a:p>
        </p:txBody>
      </p:sp>
      <p:sp>
        <p:nvSpPr>
          <p:cNvPr id="10244" name="Freeform 2"/>
          <p:cNvSpPr>
            <a:spLocks/>
          </p:cNvSpPr>
          <p:nvPr/>
        </p:nvSpPr>
        <p:spPr bwMode="auto">
          <a:xfrm>
            <a:off x="0" y="0"/>
            <a:ext cx="6756400" cy="714375"/>
          </a:xfrm>
          <a:custGeom>
            <a:avLst/>
            <a:gdLst>
              <a:gd name="T0" fmla="*/ 2147483647 w 2084"/>
              <a:gd name="T1" fmla="*/ 0 h 450"/>
              <a:gd name="T2" fmla="*/ 2147483647 w 2084"/>
              <a:gd name="T3" fmla="*/ 0 h 450"/>
              <a:gd name="T4" fmla="*/ 2147483647 w 2084"/>
              <a:gd name="T5" fmla="*/ 2147483647 h 450"/>
              <a:gd name="T6" fmla="*/ 2147483647 w 2084"/>
              <a:gd name="T7" fmla="*/ 2147483647 h 450"/>
              <a:gd name="T8" fmla="*/ 2147483647 w 2084"/>
              <a:gd name="T9" fmla="*/ 0 h 4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84" h="450">
                <a:moveTo>
                  <a:pt x="4" y="0"/>
                </a:moveTo>
                <a:cubicBezTo>
                  <a:pt x="340" y="0"/>
                  <a:pt x="1776" y="0"/>
                  <a:pt x="2084" y="0"/>
                </a:cubicBezTo>
                <a:cubicBezTo>
                  <a:pt x="2074" y="244"/>
                  <a:pt x="1896" y="326"/>
                  <a:pt x="1608" y="380"/>
                </a:cubicBezTo>
                <a:cubicBezTo>
                  <a:pt x="1278" y="450"/>
                  <a:pt x="282" y="432"/>
                  <a:pt x="4" y="432"/>
                </a:cubicBezTo>
                <a:cubicBezTo>
                  <a:pt x="4" y="187"/>
                  <a:pt x="0" y="234"/>
                  <a:pt x="4" y="0"/>
                </a:cubicBezTo>
                <a:close/>
              </a:path>
            </a:pathLst>
          </a:custGeom>
          <a:solidFill>
            <a:srgbClr val="00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0245" name="Freeform 3"/>
          <p:cNvSpPr>
            <a:spLocks/>
          </p:cNvSpPr>
          <p:nvPr/>
        </p:nvSpPr>
        <p:spPr bwMode="auto">
          <a:xfrm>
            <a:off x="2743200" y="0"/>
            <a:ext cx="4108450" cy="714375"/>
          </a:xfrm>
          <a:custGeom>
            <a:avLst/>
            <a:gdLst>
              <a:gd name="T0" fmla="*/ 2147483647 w 2084"/>
              <a:gd name="T1" fmla="*/ 0 h 450"/>
              <a:gd name="T2" fmla="*/ 2147483647 w 2084"/>
              <a:gd name="T3" fmla="*/ 0 h 450"/>
              <a:gd name="T4" fmla="*/ 2147483647 w 2084"/>
              <a:gd name="T5" fmla="*/ 2147483647 h 450"/>
              <a:gd name="T6" fmla="*/ 2147483647 w 2084"/>
              <a:gd name="T7" fmla="*/ 2147483647 h 450"/>
              <a:gd name="T8" fmla="*/ 2147483647 w 2084"/>
              <a:gd name="T9" fmla="*/ 0 h 4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84" h="450">
                <a:moveTo>
                  <a:pt x="4" y="0"/>
                </a:moveTo>
                <a:cubicBezTo>
                  <a:pt x="340" y="0"/>
                  <a:pt x="1776" y="0"/>
                  <a:pt x="2084" y="0"/>
                </a:cubicBezTo>
                <a:cubicBezTo>
                  <a:pt x="2074" y="244"/>
                  <a:pt x="1896" y="326"/>
                  <a:pt x="1608" y="380"/>
                </a:cubicBezTo>
                <a:cubicBezTo>
                  <a:pt x="1278" y="450"/>
                  <a:pt x="282" y="432"/>
                  <a:pt x="4" y="432"/>
                </a:cubicBezTo>
                <a:cubicBezTo>
                  <a:pt x="4" y="187"/>
                  <a:pt x="0" y="234"/>
                  <a:pt x="4" y="0"/>
                </a:cubicBezTo>
                <a:close/>
              </a:path>
            </a:pathLst>
          </a:custGeom>
          <a:solidFill>
            <a:srgbClr val="00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0246" name="Text Box 4"/>
          <p:cNvSpPr txBox="1">
            <a:spLocks noChangeArrowheads="1"/>
          </p:cNvSpPr>
          <p:nvPr/>
        </p:nvSpPr>
        <p:spPr bwMode="auto">
          <a:xfrm>
            <a:off x="171450" y="0"/>
            <a:ext cx="8439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de-DE" altLang="de-DE" sz="3200" b="0" dirty="0">
                <a:latin typeface="Arial Black" pitchFamily="34" charset="0"/>
              </a:rPr>
              <a:t>UZ 301 Richtlinie 2022 </a:t>
            </a:r>
          </a:p>
        </p:txBody>
      </p:sp>
      <p:graphicFrame>
        <p:nvGraphicFramePr>
          <p:cNvPr id="1024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618115"/>
              </p:ext>
            </p:extLst>
          </p:nvPr>
        </p:nvGraphicFramePr>
        <p:xfrm>
          <a:off x="777875" y="571500"/>
          <a:ext cx="69723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9568427" imgH="6271106" progId="Word.Document.8">
                  <p:embed/>
                </p:oleObj>
              </mc:Choice>
              <mc:Fallback>
                <p:oleObj name="Document" r:id="rId3" imgW="9568427" imgH="627110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875" y="571500"/>
                        <a:ext cx="6972300" cy="457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8" name="Text Box 6"/>
          <p:cNvSpPr txBox="1">
            <a:spLocks noChangeArrowheads="1"/>
          </p:cNvSpPr>
          <p:nvPr/>
        </p:nvSpPr>
        <p:spPr bwMode="auto">
          <a:xfrm>
            <a:off x="774700" y="5703888"/>
            <a:ext cx="74850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de-AT" altLang="de-DE"/>
          </a:p>
        </p:txBody>
      </p:sp>
      <p:sp>
        <p:nvSpPr>
          <p:cNvPr id="10249" name="Text Box 7"/>
          <p:cNvSpPr txBox="1">
            <a:spLocks noChangeArrowheads="1"/>
          </p:cNvSpPr>
          <p:nvPr/>
        </p:nvSpPr>
        <p:spPr bwMode="auto">
          <a:xfrm>
            <a:off x="992188" y="5889625"/>
            <a:ext cx="700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de-AT" altLang="de-DE"/>
          </a:p>
        </p:txBody>
      </p:sp>
      <p:sp>
        <p:nvSpPr>
          <p:cNvPr id="10250" name="Text Box 8"/>
          <p:cNvSpPr txBox="1">
            <a:spLocks noChangeArrowheads="1"/>
          </p:cNvSpPr>
          <p:nvPr/>
        </p:nvSpPr>
        <p:spPr bwMode="auto">
          <a:xfrm>
            <a:off x="171450" y="4630857"/>
            <a:ext cx="8924925" cy="17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AT" altLang="de-DE" sz="2300" b="0" u="sng" dirty="0">
                <a:solidFill>
                  <a:srgbClr val="008000"/>
                </a:solidFill>
                <a:latin typeface="Arial" charset="0"/>
              </a:rPr>
              <a:t>Meist ist schon viel vorhanden, etliche Kriterien sind bereits</a:t>
            </a:r>
            <a:r>
              <a:rPr lang="de-AT" altLang="de-DE" sz="2300" b="0" u="sng" dirty="0">
                <a:solidFill>
                  <a:srgbClr val="008000"/>
                </a:solidFill>
              </a:rPr>
              <a:t> </a:t>
            </a:r>
            <a:r>
              <a:rPr lang="de-AT" altLang="de-DE" sz="2300" b="0" u="sng" dirty="0">
                <a:solidFill>
                  <a:srgbClr val="008000"/>
                </a:solidFill>
                <a:latin typeface="Arial" charset="0"/>
              </a:rPr>
              <a:t>erfüllt!</a:t>
            </a:r>
          </a:p>
          <a:p>
            <a:pPr>
              <a:spcBef>
                <a:spcPct val="50000"/>
              </a:spcBef>
            </a:pPr>
            <a:r>
              <a:rPr lang="de-AT" altLang="de-DE" sz="2000" b="0" dirty="0">
                <a:latin typeface="Arial" charset="0"/>
              </a:rPr>
              <a:t>Für die </a:t>
            </a:r>
            <a:r>
              <a:rPr lang="de-AT" altLang="de-DE" sz="2000" dirty="0">
                <a:solidFill>
                  <a:srgbClr val="C00000"/>
                </a:solidFill>
                <a:latin typeface="Arial" charset="0"/>
              </a:rPr>
              <a:t>Erstprüfung</a:t>
            </a:r>
            <a:r>
              <a:rPr lang="de-AT" altLang="de-DE" sz="2000" b="0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de-AT" altLang="de-DE" sz="2000" b="0" dirty="0">
                <a:latin typeface="Arial" charset="0"/>
              </a:rPr>
              <a:t>sind die </a:t>
            </a:r>
            <a:r>
              <a:rPr lang="de-AT" altLang="de-DE" sz="2000" dirty="0">
                <a:solidFill>
                  <a:srgbClr val="C00000"/>
                </a:solidFill>
                <a:latin typeface="Arial" charset="0"/>
              </a:rPr>
              <a:t>roten / </a:t>
            </a:r>
            <a:r>
              <a:rPr lang="de-AT" altLang="de-DE" sz="2000" dirty="0">
                <a:solidFill>
                  <a:srgbClr val="CC0000"/>
                </a:solidFill>
                <a:latin typeface="Arial" charset="0"/>
              </a:rPr>
              <a:t>fett</a:t>
            </a:r>
            <a:r>
              <a:rPr lang="de-AT" altLang="de-DE" sz="2000" dirty="0">
                <a:solidFill>
                  <a:srgbClr val="C00000"/>
                </a:solidFill>
                <a:latin typeface="Arial" charset="0"/>
              </a:rPr>
              <a:t> gedruckten Kriterien-Bereiche</a:t>
            </a:r>
            <a:br>
              <a:rPr lang="de-AT" altLang="de-DE" sz="2000" b="0" dirty="0">
                <a:solidFill>
                  <a:srgbClr val="CC3300"/>
                </a:solidFill>
                <a:latin typeface="Arial" charset="0"/>
              </a:rPr>
            </a:br>
            <a:r>
              <a:rPr lang="de-AT" altLang="de-DE" sz="2000" u="sng" dirty="0">
                <a:solidFill>
                  <a:srgbClr val="C00000"/>
                </a:solidFill>
                <a:latin typeface="Arial" charset="0"/>
              </a:rPr>
              <a:t>und</a:t>
            </a:r>
            <a:r>
              <a:rPr lang="de-AT" altLang="de-DE" sz="2000" b="0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de-AT" altLang="de-DE" sz="2000" b="0" dirty="0">
                <a:latin typeface="Arial" charset="0"/>
              </a:rPr>
              <a:t>3 weitere Bereiche nach Wahl umzusetzen („</a:t>
            </a:r>
            <a:r>
              <a:rPr lang="de-AT" altLang="de-DE" sz="2000" dirty="0">
                <a:latin typeface="Arial" charset="0"/>
              </a:rPr>
              <a:t>Stufenmodell</a:t>
            </a:r>
            <a:r>
              <a:rPr lang="de-AT" altLang="de-DE" sz="2000" b="0" dirty="0">
                <a:latin typeface="Arial" charset="0"/>
              </a:rPr>
              <a:t>“).</a:t>
            </a:r>
            <a:r>
              <a:rPr lang="de-AT" altLang="de-DE" sz="2000" dirty="0">
                <a:latin typeface="Arial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de-AT" altLang="de-DE" sz="2400" dirty="0">
                <a:latin typeface="Arial" charset="0"/>
                <a:hlinkClick r:id="rId5"/>
              </a:rPr>
              <a:t>aktuelle Umweltzeichen-Richtlinie</a:t>
            </a:r>
            <a:endParaRPr lang="de-AT" altLang="de-DE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265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 dirty="0"/>
            </a:br>
            <a:endParaRPr lang="en-US" altLang="de-DE" sz="1200" b="0" dirty="0">
              <a:latin typeface="Arial" charset="0"/>
            </a:endParaRPr>
          </a:p>
        </p:txBody>
      </p:sp>
      <p:sp>
        <p:nvSpPr>
          <p:cNvPr id="4099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/>
            </a:br>
            <a:fld id="{8BB6ED88-9DA3-455D-A566-41D207824459}" type="slidenum">
              <a:rPr lang="en-US" altLang="de-DE" sz="1400" b="0" smtClean="0"/>
              <a:pPr/>
              <a:t>13</a:t>
            </a:fld>
            <a:endParaRPr lang="en-US" altLang="de-DE" sz="1400" b="0"/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163513" y="1572042"/>
            <a:ext cx="861060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11303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 typeface="Wingdings" pitchFamily="2" charset="2"/>
              <a:buChar char="Ø"/>
            </a:pPr>
            <a:r>
              <a:rPr lang="de-DE" altLang="de-DE" sz="2400" dirty="0">
                <a:latin typeface="Arial" charset="0"/>
                <a:cs typeface="Times New Roman" pitchFamily="18" charset="0"/>
              </a:rPr>
              <a:t>(Umwelt)Leitbild</a:t>
            </a:r>
            <a:r>
              <a:rPr lang="de-DE" altLang="de-DE" sz="2400" b="0" dirty="0">
                <a:latin typeface="Arial" charset="0"/>
                <a:cs typeface="Times New Roman" pitchFamily="18" charset="0"/>
              </a:rPr>
              <a:t> und </a:t>
            </a:r>
            <a:r>
              <a:rPr lang="de-DE" altLang="de-DE" sz="2400" dirty="0">
                <a:latin typeface="Arial" charset="0"/>
                <a:cs typeface="Times New Roman" pitchFamily="18" charset="0"/>
              </a:rPr>
              <a:t>Qualitätsprogramm </a:t>
            </a:r>
            <a:r>
              <a:rPr lang="de-DE" altLang="de-DE" sz="2400" b="0" dirty="0">
                <a:latin typeface="Arial" charset="0"/>
                <a:cs typeface="Times New Roman" pitchFamily="18" charset="0"/>
              </a:rPr>
              <a:t>(operativ) </a:t>
            </a:r>
            <a:br>
              <a:rPr lang="de-DE" altLang="de-DE" sz="2400" b="0" dirty="0">
                <a:latin typeface="Arial" charset="0"/>
                <a:cs typeface="Times New Roman" pitchFamily="18" charset="0"/>
              </a:rPr>
            </a:br>
            <a:r>
              <a:rPr lang="de-DE" altLang="de-DE" sz="2000" b="0" dirty="0">
                <a:latin typeface="Arial" charset="0"/>
                <a:cs typeface="Times New Roman" pitchFamily="18" charset="0"/>
              </a:rPr>
              <a:t>sind </a:t>
            </a:r>
            <a:r>
              <a:rPr lang="de-DE" altLang="de-DE" sz="2000" dirty="0">
                <a:latin typeface="Arial" charset="0"/>
                <a:cs typeface="Times New Roman" pitchFamily="18" charset="0"/>
              </a:rPr>
              <a:t>zentrale Kriterien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 zur Umsetzung des Umweltzeichens </a:t>
            </a:r>
            <a:br>
              <a:rPr lang="de-DE" altLang="de-DE" sz="2000" b="0" dirty="0">
                <a:latin typeface="Arial" charset="0"/>
                <a:cs typeface="Times New Roman" pitchFamily="18" charset="0"/>
              </a:rPr>
            </a:br>
            <a:r>
              <a:rPr lang="de-DE" altLang="de-DE" sz="2000" b="0" dirty="0">
                <a:latin typeface="Arial" charset="0"/>
                <a:cs typeface="Times New Roman" pitchFamily="18" charset="0"/>
              </a:rPr>
              <a:t>und zur Qualitätsentwicklung (</a:t>
            </a:r>
            <a:r>
              <a:rPr lang="de-DE" altLang="de-DE" sz="2000" dirty="0">
                <a:solidFill>
                  <a:srgbClr val="CC3300"/>
                </a:solidFill>
                <a:latin typeface="Arial" charset="0"/>
                <a:cs typeface="Times New Roman" pitchFamily="18" charset="0"/>
              </a:rPr>
              <a:t>M01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) </a:t>
            </a:r>
            <a:br>
              <a:rPr lang="de-DE" altLang="de-DE" sz="2000" b="0" dirty="0">
                <a:latin typeface="Arial" charset="0"/>
                <a:cs typeface="Times New Roman" pitchFamily="18" charset="0"/>
              </a:rPr>
            </a:br>
            <a:r>
              <a:rPr lang="de-DE" altLang="de-DE" sz="2000" b="0" dirty="0">
                <a:latin typeface="Arial" charset="0"/>
                <a:cs typeface="Times New Roman" pitchFamily="18" charset="0"/>
              </a:rPr>
              <a:t>Entwicklungsplan (wenn mit UZ-Bezug): z.B. QMS / </a:t>
            </a:r>
            <a:br>
              <a:rPr lang="de-DE" altLang="de-DE" sz="2000" b="0" dirty="0">
                <a:latin typeface="Arial" charset="0"/>
                <a:cs typeface="Times New Roman" pitchFamily="18" charset="0"/>
              </a:rPr>
            </a:br>
            <a:r>
              <a:rPr lang="de-DE" altLang="de-DE" sz="2000" b="0" dirty="0">
                <a:latin typeface="Arial" charset="0"/>
                <a:cs typeface="Times New Roman" pitchFamily="18" charset="0"/>
              </a:rPr>
              <a:t>PH-Leistungsvereinbarung, </a:t>
            </a:r>
            <a:br>
              <a:rPr lang="de-DE" altLang="de-DE" sz="2000" b="0" dirty="0">
                <a:latin typeface="Arial" charset="0"/>
                <a:cs typeface="Times New Roman" pitchFamily="18" charset="0"/>
              </a:rPr>
            </a:br>
            <a:r>
              <a:rPr lang="de-DE" altLang="de-DE" sz="2000" b="0" u="sng" dirty="0">
                <a:latin typeface="Arial" charset="0"/>
                <a:cs typeface="Times New Roman" pitchFamily="18" charset="0"/>
              </a:rPr>
              <a:t>ansonsten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: UZ-Maßnahmenplan (Vorgabe: XLS-Liste)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de-DE" altLang="de-DE" sz="2400" b="0" dirty="0">
                <a:latin typeface="Arial" charset="0"/>
                <a:cs typeface="Times New Roman" pitchFamily="18" charset="0"/>
              </a:rPr>
              <a:t>Interne Information, Kommunikation und Medienarbeit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dirty="0">
                <a:solidFill>
                  <a:srgbClr val="CC3300"/>
                </a:solidFill>
                <a:latin typeface="Arial" charset="0"/>
                <a:cs typeface="Times New Roman" pitchFamily="18" charset="0"/>
              </a:rPr>
              <a:t>M02</a:t>
            </a:r>
            <a:r>
              <a:rPr lang="de-DE" altLang="de-DE" sz="2000" dirty="0">
                <a:latin typeface="Arial" charset="0"/>
                <a:cs typeface="Times New Roman" pitchFamily="18" charset="0"/>
              </a:rPr>
              <a:t>,</a:t>
            </a:r>
            <a:r>
              <a:rPr lang="de-DE" altLang="de-DE" sz="2000" dirty="0">
                <a:solidFill>
                  <a:srgbClr val="CC33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de-DE" altLang="de-DE" sz="2000" b="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M08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 (Umweltteam), </a:t>
            </a:r>
            <a:r>
              <a:rPr lang="de-DE" altLang="de-DE" sz="2000" dirty="0">
                <a:solidFill>
                  <a:srgbClr val="CC3300"/>
                </a:solidFill>
                <a:latin typeface="Arial" charset="0"/>
                <a:cs typeface="Times New Roman" pitchFamily="18" charset="0"/>
              </a:rPr>
              <a:t>M04 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(Information zu UZ-Aktivitäten), </a:t>
            </a:r>
            <a:br>
              <a:rPr lang="de-DE" altLang="de-DE" sz="2000" b="0" dirty="0">
                <a:latin typeface="Arial" charset="0"/>
                <a:cs typeface="Times New Roman" pitchFamily="18" charset="0"/>
              </a:rPr>
            </a:br>
            <a:r>
              <a:rPr lang="de-DE" altLang="de-DE" sz="2000" b="0" dirty="0">
                <a:latin typeface="Arial" charset="0"/>
                <a:cs typeface="Times New Roman" pitchFamily="18" charset="0"/>
              </a:rPr>
              <a:t>Medien- und Öffentlichkeitsarbeit: </a:t>
            </a:r>
            <a:r>
              <a:rPr lang="de-DE" altLang="de-DE" sz="2000" dirty="0">
                <a:solidFill>
                  <a:srgbClr val="CC3300"/>
                </a:solidFill>
                <a:latin typeface="Arial" charset="0"/>
                <a:cs typeface="Times New Roman" pitchFamily="18" charset="0"/>
              </a:rPr>
              <a:t>M05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, </a:t>
            </a:r>
            <a:r>
              <a:rPr lang="de-DE" altLang="de-DE" sz="2000" b="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M12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,</a:t>
            </a:r>
            <a:r>
              <a:rPr lang="de-DE" altLang="de-DE" sz="2000" b="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 M13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, </a:t>
            </a:r>
            <a:r>
              <a:rPr lang="de-DE" altLang="de-DE" sz="2000" b="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M14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, </a:t>
            </a:r>
            <a:r>
              <a:rPr lang="de-DE" altLang="de-DE" sz="2000" b="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M15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de-DE" altLang="de-DE" sz="2400" b="0" dirty="0">
                <a:latin typeface="Arial" charset="0"/>
                <a:cs typeface="Times New Roman" pitchFamily="18" charset="0"/>
              </a:rPr>
              <a:t>Schulklima und Partizipation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dirty="0">
                <a:solidFill>
                  <a:srgbClr val="CC3300"/>
                </a:solidFill>
                <a:latin typeface="Arial" charset="0"/>
                <a:cs typeface="Times New Roman" pitchFamily="18" charset="0"/>
              </a:rPr>
              <a:t>M03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 (Mitgestaltung </a:t>
            </a:r>
            <a:r>
              <a:rPr lang="de-DE" altLang="de-DE" sz="2000" b="0">
                <a:latin typeface="Arial" charset="0"/>
                <a:cs typeface="Times New Roman" pitchFamily="18" charset="0"/>
              </a:rPr>
              <a:t>Schüler:innen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)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b="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M09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 (Ist Analyse Schulklima)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b="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M10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 (barrierefreie Ausstattung)</a:t>
            </a:r>
          </a:p>
        </p:txBody>
      </p:sp>
      <p:sp>
        <p:nvSpPr>
          <p:cNvPr id="4101" name="Text Box 3"/>
          <p:cNvSpPr txBox="1">
            <a:spLocks noChangeArrowheads="1"/>
          </p:cNvSpPr>
          <p:nvPr/>
        </p:nvSpPr>
        <p:spPr bwMode="auto">
          <a:xfrm>
            <a:off x="171450" y="0"/>
            <a:ext cx="8439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de-DE" altLang="de-DE" sz="3200" b="0" dirty="0">
                <a:latin typeface="Arial Black" pitchFamily="34" charset="0"/>
              </a:rPr>
              <a:t>Bereich Management 1</a:t>
            </a:r>
          </a:p>
        </p:txBody>
      </p:sp>
    </p:spTree>
    <p:extLst>
      <p:ext uri="{BB962C8B-B14F-4D97-AF65-F5344CB8AC3E}">
        <p14:creationId xmlns:p14="http://schemas.microsoft.com/office/powerpoint/2010/main" val="64636936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 dirty="0"/>
            </a:br>
            <a:endParaRPr lang="en-US" altLang="de-DE" sz="1200" b="0" dirty="0">
              <a:latin typeface="Arial" charset="0"/>
            </a:endParaRPr>
          </a:p>
        </p:txBody>
      </p:sp>
      <p:sp>
        <p:nvSpPr>
          <p:cNvPr id="4099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/>
            </a:br>
            <a:fld id="{8BB6ED88-9DA3-455D-A566-41D207824459}" type="slidenum">
              <a:rPr lang="en-US" altLang="de-DE" sz="1400" b="0" smtClean="0"/>
              <a:pPr/>
              <a:t>14</a:t>
            </a:fld>
            <a:endParaRPr lang="en-US" altLang="de-DE" sz="1400" b="0"/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255588" y="1560488"/>
            <a:ext cx="8610600" cy="3924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11303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de-DE" altLang="de-DE" sz="2400" b="0" dirty="0">
                <a:latin typeface="Arial" charset="0"/>
                <a:cs typeface="Times New Roman" pitchFamily="18" charset="0"/>
              </a:rPr>
              <a:t>Verschiedene, bereichsübergreifende Kriterien</a:t>
            </a:r>
          </a:p>
          <a:p>
            <a:pPr lvl="1">
              <a:spcBef>
                <a:spcPts val="900"/>
              </a:spcBef>
              <a:buFont typeface="Wingdings" pitchFamily="2" charset="2"/>
              <a:buChar char="§"/>
            </a:pPr>
            <a:r>
              <a:rPr lang="de-DE" altLang="de-DE" sz="2000" dirty="0">
                <a:solidFill>
                  <a:srgbClr val="CC3300"/>
                </a:solidFill>
                <a:latin typeface="Arial" charset="0"/>
                <a:cs typeface="Times New Roman" pitchFamily="18" charset="0"/>
              </a:rPr>
              <a:t>M05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 (Ökologische Ausrichtung von Schulveranstaltungen): </a:t>
            </a:r>
            <a:r>
              <a:rPr lang="de-DE" altLang="de-DE" sz="2000" dirty="0">
                <a:latin typeface="Arial" charset="0"/>
                <a:cs typeface="Times New Roman" pitchFamily="18" charset="0"/>
                <a:hlinkClick r:id="rId3"/>
              </a:rPr>
              <a:t>https://infothek.greenevents.at</a:t>
            </a:r>
            <a:r>
              <a:rPr lang="de-DE" altLang="de-DE" sz="2000" dirty="0">
                <a:latin typeface="Arial" charset="0"/>
                <a:cs typeface="Times New Roman" pitchFamily="18" charset="0"/>
              </a:rPr>
              <a:t>  </a:t>
            </a:r>
          </a:p>
          <a:p>
            <a:pPr lvl="1">
              <a:spcBef>
                <a:spcPts val="900"/>
              </a:spcBef>
              <a:buFont typeface="Wingdings" pitchFamily="2" charset="2"/>
              <a:buChar char="§"/>
            </a:pPr>
            <a:r>
              <a:rPr lang="de-DE" altLang="de-DE" sz="2000" dirty="0">
                <a:solidFill>
                  <a:srgbClr val="CC3300"/>
                </a:solidFill>
                <a:latin typeface="Arial" charset="0"/>
                <a:cs typeface="Times New Roman" pitchFamily="18" charset="0"/>
              </a:rPr>
              <a:t>M06 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(</a:t>
            </a:r>
            <a:r>
              <a:rPr lang="de-DE" altLang="de-DE" sz="2000" b="0" dirty="0" err="1">
                <a:latin typeface="Arial" charset="0"/>
                <a:cs typeface="Times New Roman" pitchFamily="18" charset="0"/>
              </a:rPr>
              <a:t>NutzerInnenverhalten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)</a:t>
            </a:r>
          </a:p>
          <a:p>
            <a:pPr lvl="1">
              <a:spcBef>
                <a:spcPts val="900"/>
              </a:spcBef>
              <a:buFont typeface="Wingdings" pitchFamily="2" charset="2"/>
              <a:buChar char="§"/>
            </a:pPr>
            <a:r>
              <a:rPr lang="de-DE" altLang="de-DE" sz="2000" b="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M07</a:t>
            </a:r>
            <a:r>
              <a:rPr lang="de-DE" altLang="de-DE" sz="2000" dirty="0">
                <a:solidFill>
                  <a:srgbClr val="CC33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(Wartung) </a:t>
            </a:r>
            <a:r>
              <a:rPr lang="de-DE" altLang="de-DE" sz="2000" b="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M16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 (Mängelmeldung)</a:t>
            </a:r>
          </a:p>
          <a:p>
            <a:pPr lvl="1">
              <a:spcBef>
                <a:spcPts val="900"/>
              </a:spcBef>
              <a:buFont typeface="Wingdings" pitchFamily="2" charset="2"/>
              <a:buChar char="§"/>
            </a:pPr>
            <a:r>
              <a:rPr lang="de-DE" altLang="de-DE" sz="2000" b="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M11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 (Bonusmodelle, ggf. </a:t>
            </a:r>
            <a:r>
              <a:rPr lang="de-DE" altLang="de-DE" sz="2000" b="0" dirty="0" err="1">
                <a:latin typeface="Arial" charset="0"/>
                <a:cs typeface="Times New Roman" pitchFamily="18" charset="0"/>
              </a:rPr>
              <a:t>Contracting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)</a:t>
            </a:r>
          </a:p>
          <a:p>
            <a:pPr lvl="1">
              <a:spcBef>
                <a:spcPts val="900"/>
              </a:spcBef>
              <a:buFont typeface="Wingdings" pitchFamily="2" charset="2"/>
              <a:buChar char="§"/>
            </a:pPr>
            <a:r>
              <a:rPr lang="de-DE" altLang="de-DE" sz="2000" b="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M17</a:t>
            </a:r>
            <a:r>
              <a:rPr lang="de-DE" altLang="de-DE" sz="200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A</a:t>
            </a:r>
            <a:r>
              <a:rPr lang="de-DE" altLang="de-DE" sz="2000" b="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 (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„handfeste“, konkrete Maßnahmen) und </a:t>
            </a:r>
            <a:r>
              <a:rPr lang="de-DE" altLang="de-DE" sz="2000" b="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M17</a:t>
            </a:r>
            <a:r>
              <a:rPr lang="de-DE" altLang="de-DE" sz="200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B</a:t>
            </a:r>
            <a:r>
              <a:rPr lang="de-DE" altLang="de-DE" sz="2000" b="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 (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Kennzahlen)</a:t>
            </a:r>
          </a:p>
          <a:p>
            <a:pPr lvl="1">
              <a:spcBef>
                <a:spcPts val="900"/>
              </a:spcBef>
              <a:buFont typeface="Wingdings" pitchFamily="2" charset="2"/>
              <a:buChar char="§"/>
            </a:pPr>
            <a:r>
              <a:rPr lang="de-DE" altLang="de-DE" sz="2000" b="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M18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 </a:t>
            </a:r>
            <a:r>
              <a:rPr lang="de-DE" altLang="de-DE" sz="2000" b="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Bonus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 für aktuelle UZ-Tätigkeiten</a:t>
            </a:r>
            <a:br>
              <a:rPr lang="de-DE" altLang="de-DE" sz="2000" b="0" dirty="0">
                <a:latin typeface="Arial" charset="0"/>
                <a:cs typeface="Times New Roman" pitchFamily="18" charset="0"/>
              </a:rPr>
            </a:br>
            <a:r>
              <a:rPr lang="de-DE" altLang="de-DE" sz="2000" b="0" dirty="0">
                <a:latin typeface="Arial" charset="0"/>
                <a:cs typeface="Times New Roman" pitchFamily="18" charset="0"/>
              </a:rPr>
              <a:t>(ca. 2 Jahre nach jedem Audit)</a:t>
            </a:r>
          </a:p>
        </p:txBody>
      </p:sp>
      <p:sp>
        <p:nvSpPr>
          <p:cNvPr id="4101" name="Text Box 3"/>
          <p:cNvSpPr txBox="1">
            <a:spLocks noChangeArrowheads="1"/>
          </p:cNvSpPr>
          <p:nvPr/>
        </p:nvSpPr>
        <p:spPr bwMode="auto">
          <a:xfrm>
            <a:off x="171450" y="0"/>
            <a:ext cx="8439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de-DE" altLang="de-DE" sz="3200" b="0" dirty="0">
                <a:latin typeface="Arial Black" pitchFamily="34" charset="0"/>
              </a:rPr>
              <a:t>Bereich Management 2</a:t>
            </a:r>
          </a:p>
        </p:txBody>
      </p:sp>
    </p:spTree>
    <p:extLst>
      <p:ext uri="{BB962C8B-B14F-4D97-AF65-F5344CB8AC3E}">
        <p14:creationId xmlns:p14="http://schemas.microsoft.com/office/powerpoint/2010/main" val="218910997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 dirty="0"/>
            </a:br>
            <a:endParaRPr lang="en-US" altLang="de-DE" sz="1200" b="0" dirty="0">
              <a:latin typeface="Arial" charset="0"/>
            </a:endParaRPr>
          </a:p>
        </p:txBody>
      </p:sp>
      <p:sp>
        <p:nvSpPr>
          <p:cNvPr id="12291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/>
            </a:br>
            <a:fld id="{F26AC7A9-85BF-4552-A212-F09B533AD9B2}" type="slidenum">
              <a:rPr lang="en-US" altLang="de-DE" sz="1400" b="0" smtClean="0"/>
              <a:pPr/>
              <a:t>15</a:t>
            </a:fld>
            <a:endParaRPr lang="en-US" altLang="de-DE" sz="1400" b="0"/>
          </a:p>
        </p:txBody>
      </p:sp>
      <p:sp>
        <p:nvSpPr>
          <p:cNvPr id="12292" name="Rectangle 2"/>
          <p:cNvSpPr>
            <a:spLocks noChangeArrowheads="1"/>
          </p:cNvSpPr>
          <p:nvPr/>
        </p:nvSpPr>
        <p:spPr bwMode="auto">
          <a:xfrm>
            <a:off x="96838" y="798136"/>
            <a:ext cx="9122466" cy="5678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11303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 typeface="Wingdings" pitchFamily="2" charset="2"/>
              <a:buChar char="Ø"/>
            </a:pPr>
            <a:r>
              <a:rPr lang="de-AT" altLang="de-DE" sz="2400" b="0" dirty="0">
                <a:latin typeface="Arial" charset="0"/>
                <a:cs typeface="Times New Roman" pitchFamily="18" charset="0"/>
              </a:rPr>
              <a:t>Kompetenzorientiertes Lernen </a:t>
            </a:r>
            <a:r>
              <a:rPr lang="de-DE" altLang="de-DE" sz="2400" b="0" dirty="0">
                <a:latin typeface="Arial" charset="0"/>
                <a:cs typeface="Times New Roman" pitchFamily="18" charset="0"/>
              </a:rPr>
              <a:t>und Weiterbildung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dirty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P01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 (</a:t>
            </a:r>
            <a:r>
              <a:rPr lang="de-AT" altLang="de-DE" sz="2000" b="0" dirty="0">
                <a:latin typeface="Arial" charset="0"/>
                <a:cs typeface="Times New Roman" pitchFamily="18" charset="0"/>
              </a:rPr>
              <a:t>Ist-Analyse der Rahmenbedingungen für ein kompetenz-orientiertes Lernen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)</a:t>
            </a:r>
            <a:r>
              <a:rPr lang="de-AT" altLang="de-DE" sz="2000" b="0" dirty="0">
                <a:latin typeface="Arial" charset="0"/>
                <a:cs typeface="Times New Roman" pitchFamily="18" charset="0"/>
              </a:rPr>
              <a:t> </a:t>
            </a:r>
            <a:br>
              <a:rPr lang="de-DE" altLang="de-DE" sz="2000" b="0" dirty="0">
                <a:latin typeface="Arial" charset="0"/>
                <a:cs typeface="Times New Roman" pitchFamily="18" charset="0"/>
              </a:rPr>
            </a:br>
            <a:r>
              <a:rPr lang="de-DE" altLang="de-DE" sz="2000" dirty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P03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 (SDGs sowie umwelt- und gesundheitsrelevante Themen im „Regelunterricht“ - vgl. Grundsatzerlass BNE), </a:t>
            </a:r>
            <a:br>
              <a:rPr lang="de-DE" altLang="de-DE" sz="2000" b="0" dirty="0">
                <a:latin typeface="Arial" charset="0"/>
                <a:cs typeface="Times New Roman" pitchFamily="18" charset="0"/>
              </a:rPr>
            </a:br>
            <a:r>
              <a:rPr lang="de-DE" altLang="de-DE" sz="2000" b="0" dirty="0">
                <a:latin typeface="Arial" charset="0"/>
                <a:cs typeface="Times New Roman" pitchFamily="18" charset="0"/>
              </a:rPr>
              <a:t>externe ExpertInnen (</a:t>
            </a:r>
            <a:r>
              <a:rPr lang="de-DE" altLang="de-DE" sz="2000" b="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P08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, </a:t>
            </a:r>
            <a:r>
              <a:rPr lang="de-DE" altLang="de-DE" sz="2000" b="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P10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), </a:t>
            </a:r>
            <a:r>
              <a:rPr lang="de-DE" altLang="de-DE" sz="2000" b="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P09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 (Wettbewerbe), </a:t>
            </a:r>
            <a:br>
              <a:rPr lang="de-DE" altLang="de-DE" sz="2000" b="0" dirty="0">
                <a:latin typeface="Arial" charset="0"/>
                <a:cs typeface="Times New Roman" pitchFamily="18" charset="0"/>
              </a:rPr>
            </a:br>
            <a:r>
              <a:rPr lang="de-DE" altLang="de-DE" sz="2000" b="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P11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 (Kreativität), </a:t>
            </a:r>
            <a:r>
              <a:rPr lang="de-DE" altLang="de-DE" sz="2000" b="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P13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 (Bewusstseinsbildung zum Thema Inklusion)</a:t>
            </a:r>
          </a:p>
          <a:p>
            <a:pPr lvl="1">
              <a:spcBef>
                <a:spcPts val="1800"/>
              </a:spcBef>
              <a:buFont typeface="Wingdings" pitchFamily="2" charset="2"/>
              <a:buChar char="§"/>
            </a:pPr>
            <a:r>
              <a:rPr lang="de-DE" altLang="de-DE" sz="2000" b="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P05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 und </a:t>
            </a:r>
            <a:r>
              <a:rPr lang="de-DE" altLang="de-DE" sz="2000" b="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P06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: Weiterbildung mit Bezug zu ÖUZ, SDGs oder BNE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dirty="0">
                <a:latin typeface="Arial" charset="0"/>
                <a:cs typeface="Times New Roman" pitchFamily="18" charset="0"/>
              </a:rPr>
              <a:t>BNE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: siehe nächste Folie</a:t>
            </a:r>
            <a:endParaRPr lang="de-AT" altLang="de-DE" sz="2000" b="0" dirty="0">
              <a:latin typeface="Arial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de-DE" altLang="de-DE" sz="2400" b="0" dirty="0">
                <a:latin typeface="Arial" charset="0"/>
                <a:cs typeface="Times New Roman" pitchFamily="18" charset="0"/>
              </a:rPr>
              <a:t>Pädagogische Aktivitäten zum Thema Biodiversität (</a:t>
            </a:r>
            <a:r>
              <a:rPr lang="de-DE" altLang="de-DE" sz="2400" dirty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P04</a:t>
            </a:r>
            <a:r>
              <a:rPr lang="de-DE" altLang="de-DE" sz="2400" b="0" dirty="0">
                <a:latin typeface="Arial" charset="0"/>
                <a:cs typeface="Times New Roman" pitchFamily="18" charset="0"/>
              </a:rPr>
              <a:t>)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de-DE" altLang="de-DE" sz="2400" b="0" dirty="0">
                <a:latin typeface="Arial" charset="0"/>
                <a:cs typeface="Times New Roman" pitchFamily="18" charset="0"/>
              </a:rPr>
              <a:t>Projektarbeit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dirty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P02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: Mindestanzahl an Klassenprojekten = Muss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b="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P07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: Projekte klassen- bzw. schulübergreifend = Sollpunkte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de-DE" altLang="de-DE" sz="2400" b="0" dirty="0">
                <a:latin typeface="Arial" charset="0"/>
                <a:cs typeface="Times New Roman" pitchFamily="18" charset="0"/>
              </a:rPr>
              <a:t>Zusatzqualifikation von </a:t>
            </a:r>
            <a:r>
              <a:rPr lang="de-DE" altLang="de-DE" sz="2400" b="0" dirty="0" err="1">
                <a:latin typeface="Arial" charset="0"/>
                <a:cs typeface="Times New Roman" pitchFamily="18" charset="0"/>
              </a:rPr>
              <a:t>SchülerInnen</a:t>
            </a:r>
            <a:r>
              <a:rPr lang="de-DE" altLang="de-DE" sz="2400" b="0" dirty="0">
                <a:latin typeface="Arial" charset="0"/>
                <a:cs typeface="Times New Roman" pitchFamily="18" charset="0"/>
              </a:rPr>
              <a:t> (</a:t>
            </a:r>
            <a:r>
              <a:rPr lang="de-DE" altLang="de-DE" sz="2000" b="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P12</a:t>
            </a:r>
            <a:r>
              <a:rPr lang="de-DE" altLang="de-DE" sz="2400" b="0" dirty="0">
                <a:latin typeface="Arial" charset="0"/>
                <a:cs typeface="Times New Roman" pitchFamily="18" charset="0"/>
              </a:rPr>
              <a:t>)</a:t>
            </a:r>
          </a:p>
        </p:txBody>
      </p:sp>
      <p:sp>
        <p:nvSpPr>
          <p:cNvPr id="12293" name="Text Box 3"/>
          <p:cNvSpPr txBox="1">
            <a:spLocks noChangeArrowheads="1"/>
          </p:cNvSpPr>
          <p:nvPr/>
        </p:nvSpPr>
        <p:spPr bwMode="auto">
          <a:xfrm>
            <a:off x="171450" y="0"/>
            <a:ext cx="8439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de-DE" altLang="de-DE" sz="3200" b="0" dirty="0">
                <a:latin typeface="Arial Black" pitchFamily="34" charset="0"/>
              </a:rPr>
              <a:t>  Bereich Pädagogik / BNE</a:t>
            </a:r>
          </a:p>
        </p:txBody>
      </p:sp>
    </p:spTree>
    <p:extLst>
      <p:ext uri="{BB962C8B-B14F-4D97-AF65-F5344CB8AC3E}">
        <p14:creationId xmlns:p14="http://schemas.microsoft.com/office/powerpoint/2010/main" val="258788063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 dirty="0"/>
            </a:br>
            <a:endParaRPr lang="en-US" altLang="de-DE" sz="1200" b="0" dirty="0">
              <a:latin typeface="Arial" charset="0"/>
            </a:endParaRPr>
          </a:p>
        </p:txBody>
      </p:sp>
      <p:sp>
        <p:nvSpPr>
          <p:cNvPr id="4099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/>
            </a:br>
            <a:fld id="{8BB6ED88-9DA3-455D-A566-41D207824459}" type="slidenum">
              <a:rPr lang="en-US" altLang="de-DE" sz="1400" b="0" smtClean="0"/>
              <a:pPr/>
              <a:t>16</a:t>
            </a:fld>
            <a:endParaRPr lang="en-US" altLang="de-DE" sz="1400" b="0"/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0" y="923914"/>
            <a:ext cx="9595411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11303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32000" lvl="0" indent="-432000">
              <a:spcAft>
                <a:spcPts val="1200"/>
              </a:spcAft>
              <a:buFont typeface="Wingdings" pitchFamily="2" charset="2"/>
              <a:buChar char="Ø"/>
            </a:pPr>
            <a:r>
              <a:rPr lang="de-DE" altLang="de-DE" sz="24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Bildung für nachhaltige Entwicklung (BNE) </a:t>
            </a:r>
            <a:br>
              <a:rPr lang="de-DE" altLang="de-DE" sz="24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</a:br>
            <a:br>
              <a:rPr lang="de-DE" altLang="de-DE" sz="24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</a:br>
            <a:r>
              <a:rPr lang="de-DE" altLang="de-DE" sz="20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+ </a:t>
            </a:r>
            <a:r>
              <a:rPr lang="de-DE" altLang="de-DE" sz="2400" dirty="0">
                <a:solidFill>
                  <a:srgbClr val="000000"/>
                </a:solidFill>
                <a:latin typeface="Arial" charset="0"/>
                <a:cs typeface="Times New Roman" pitchFamily="18" charset="0"/>
                <a:hlinkClick r:id="rId3"/>
              </a:rPr>
              <a:t>BNE</a:t>
            </a:r>
            <a:r>
              <a:rPr lang="de-DE" altLang="de-DE" sz="2400" b="0" dirty="0">
                <a:solidFill>
                  <a:srgbClr val="000000"/>
                </a:solidFill>
                <a:latin typeface="Arial" charset="0"/>
                <a:cs typeface="Times New Roman" pitchFamily="18" charset="0"/>
                <a:hlinkClick r:id="rId3"/>
              </a:rPr>
              <a:t>-</a:t>
            </a:r>
            <a:r>
              <a:rPr lang="de-DE" altLang="de-DE" sz="2400" dirty="0">
                <a:solidFill>
                  <a:srgbClr val="000000"/>
                </a:solidFill>
                <a:latin typeface="Arial" charset="0"/>
                <a:cs typeface="Times New Roman" pitchFamily="18" charset="0"/>
                <a:hlinkClick r:id="rId3"/>
              </a:rPr>
              <a:t>Kompetenzen</a:t>
            </a:r>
            <a:br>
              <a:rPr lang="de-DE" altLang="de-DE" sz="20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</a:br>
            <a:r>
              <a:rPr lang="de-DE" altLang="de-DE" sz="20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  </a:t>
            </a:r>
            <a:br>
              <a:rPr lang="de-DE" altLang="de-DE" sz="18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</a:br>
            <a:br>
              <a:rPr lang="de-DE" altLang="de-DE" sz="20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</a:br>
            <a:br>
              <a:rPr lang="de-DE" altLang="de-DE" sz="20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</a:br>
            <a:r>
              <a:rPr lang="de-DE" altLang="de-DE" sz="20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+ </a:t>
            </a:r>
            <a:r>
              <a:rPr lang="de-DE" altLang="de-DE" sz="24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Lernmethoden</a:t>
            </a:r>
            <a:r>
              <a:rPr lang="de-DE" altLang="de-DE" sz="20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</a:t>
            </a:r>
            <a:br>
              <a:rPr lang="de-DE" altLang="de-DE" sz="20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</a:br>
            <a:r>
              <a:rPr lang="de-DE" altLang="de-DE" sz="20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  </a:t>
            </a:r>
            <a:r>
              <a:rPr lang="de-DE" altLang="de-DE" sz="1800" dirty="0">
                <a:solidFill>
                  <a:srgbClr val="000000"/>
                </a:solidFill>
                <a:latin typeface="Arial" charset="0"/>
                <a:cs typeface="Times New Roman" pitchFamily="18" charset="0"/>
                <a:hlinkClick r:id="rId4"/>
              </a:rPr>
              <a:t>www.umweltbildung.at/praxismaterial</a:t>
            </a:r>
            <a:r>
              <a:rPr lang="de-DE" altLang="de-DE" sz="18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</a:t>
            </a:r>
            <a:br>
              <a:rPr lang="de-DE" altLang="de-DE" sz="18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</a:br>
            <a:r>
              <a:rPr lang="de-DE" altLang="de-DE" sz="18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  </a:t>
            </a:r>
            <a:r>
              <a:rPr lang="de-AT" altLang="de-DE" sz="16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Methoden oder "erweiterte Filter" einblenden</a:t>
            </a:r>
            <a:br>
              <a:rPr lang="de-DE" altLang="de-DE" sz="20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</a:br>
            <a:endParaRPr lang="de-DE" altLang="de-DE" sz="2400" dirty="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  <a:p>
            <a:pPr marL="432000" lvl="0" indent="-432000">
              <a:spcAft>
                <a:spcPts val="1200"/>
              </a:spcAft>
              <a:buFont typeface="Wingdings" pitchFamily="2" charset="2"/>
              <a:buChar char="Ø"/>
            </a:pPr>
            <a:r>
              <a:rPr lang="de-DE" altLang="de-DE" sz="24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Praxisleitfaden für BNE-</a:t>
            </a:r>
            <a:r>
              <a:rPr lang="de-DE" altLang="de-DE" sz="2400" dirty="0" err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PraktikerInnen</a:t>
            </a:r>
            <a:r>
              <a:rPr lang="de-DE" altLang="de-DE" sz="24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(2 MB)</a:t>
            </a:r>
            <a:br>
              <a:rPr lang="de-DE" altLang="de-DE" sz="24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</a:br>
            <a:r>
              <a:rPr lang="de-DE" altLang="de-DE" sz="2400" dirty="0" err="1">
                <a:solidFill>
                  <a:srgbClr val="000000"/>
                </a:solidFill>
                <a:latin typeface="Arial" charset="0"/>
                <a:cs typeface="Times New Roman" pitchFamily="18" charset="0"/>
                <a:hlinkClick r:id="rId5"/>
              </a:rPr>
              <a:t>Um_Welt_Gestalten_BNE_Praxisleitfaden</a:t>
            </a:r>
            <a:r>
              <a:rPr lang="de-DE" altLang="de-DE" sz="24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von 2017 </a:t>
            </a:r>
            <a:br>
              <a:rPr lang="de-DE" altLang="de-DE" sz="24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</a:br>
            <a:br>
              <a:rPr lang="de-DE" altLang="de-DE" sz="24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</a:br>
            <a:r>
              <a:rPr lang="de-DE" altLang="de-DE" sz="18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für Schulen, an denen gekocht wird, siehe z.B. S. 42f.:  </a:t>
            </a:r>
            <a:br>
              <a:rPr lang="de-DE" altLang="de-DE" sz="18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</a:br>
            <a:r>
              <a:rPr lang="de-DE" altLang="de-DE" sz="18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„Gesunde Ernährung – Gesunder Körper – Gesunde Erde? – Erstellung von</a:t>
            </a:r>
            <a:br>
              <a:rPr lang="de-DE" altLang="de-DE" sz="18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</a:br>
            <a:r>
              <a:rPr lang="de-DE" altLang="de-DE" sz="18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Speiseplänen unter der Perspektive nachhaltiger Entwicklung“</a:t>
            </a:r>
            <a:endParaRPr lang="de-DE" altLang="de-DE" sz="1600" b="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4101" name="Text Box 3"/>
          <p:cNvSpPr txBox="1">
            <a:spLocks noChangeArrowheads="1"/>
          </p:cNvSpPr>
          <p:nvPr/>
        </p:nvSpPr>
        <p:spPr bwMode="auto">
          <a:xfrm>
            <a:off x="171450" y="0"/>
            <a:ext cx="843915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altLang="de-DE" sz="3000" b="0" dirty="0">
                <a:latin typeface="Arial Black" pitchFamily="34" charset="0"/>
              </a:rPr>
              <a:t>Das Rüstzeug für Bildungsqualität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530" y="1345897"/>
            <a:ext cx="4329182" cy="295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71478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 dirty="0"/>
            </a:br>
            <a:endParaRPr lang="en-US" altLang="de-DE" sz="1200" b="0" dirty="0">
              <a:latin typeface="Arial" charset="0"/>
            </a:endParaRPr>
          </a:p>
        </p:txBody>
      </p:sp>
      <p:sp>
        <p:nvSpPr>
          <p:cNvPr id="4099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/>
            </a:br>
            <a:fld id="{8BB6ED88-9DA3-455D-A566-41D207824459}" type="slidenum">
              <a:rPr lang="en-US" altLang="de-DE" sz="1400" b="0" smtClean="0"/>
              <a:pPr/>
              <a:t>17</a:t>
            </a:fld>
            <a:endParaRPr lang="en-US" altLang="de-DE" sz="1400" b="0"/>
          </a:p>
        </p:txBody>
      </p:sp>
      <p:sp>
        <p:nvSpPr>
          <p:cNvPr id="4101" name="Text Box 3"/>
          <p:cNvSpPr txBox="1">
            <a:spLocks noChangeArrowheads="1"/>
          </p:cNvSpPr>
          <p:nvPr/>
        </p:nvSpPr>
        <p:spPr bwMode="auto">
          <a:xfrm>
            <a:off x="171450" y="0"/>
            <a:ext cx="84391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3200" dirty="0">
                <a:latin typeface="Arial Black" pitchFamily="34" charset="0"/>
              </a:rPr>
              <a:t>  Leben und leben lassen …</a:t>
            </a:r>
            <a:endParaRPr lang="de-DE" altLang="de-DE" sz="3200" dirty="0">
              <a:ea typeface="SimSun" pitchFamily="2" charset="-122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71450" y="800625"/>
            <a:ext cx="8376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oder die </a:t>
            </a:r>
            <a:r>
              <a:rPr lang="de-D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Grenzen </a:t>
            </a:r>
            <a:r>
              <a:rPr lang="de-DE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unseres Planeten / der Menschheit</a:t>
            </a:r>
          </a:p>
        </p:txBody>
      </p:sp>
      <p:sp>
        <p:nvSpPr>
          <p:cNvPr id="4" name="Rechteck 3"/>
          <p:cNvSpPr/>
          <p:nvPr/>
        </p:nvSpPr>
        <p:spPr>
          <a:xfrm>
            <a:off x="134202" y="1262290"/>
            <a:ext cx="926233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de-DE" sz="1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www.stockholmresilience.org</a:t>
            </a:r>
            <a:r>
              <a:rPr lang="de-DE" sz="1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2022 </a:t>
            </a:r>
            <a:r>
              <a:rPr lang="de-DE" sz="1600" b="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br>
              <a:rPr lang="de-DE" sz="1600" b="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Planetare Grenzen</a:t>
            </a:r>
            <a:r>
              <a:rPr lang="de-DE" sz="1600" b="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(WIKI) 			</a:t>
            </a:r>
            <a:r>
              <a:rPr lang="de-DE" sz="1800" b="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Edgar </a:t>
            </a:r>
            <a:r>
              <a:rPr lang="de-DE" sz="1800" b="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Honetschläger</a:t>
            </a:r>
            <a:r>
              <a:rPr lang="de-DE" sz="1800" b="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800" b="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http://gobugsgo.org</a:t>
            </a:r>
            <a:endParaRPr lang="de-DE" sz="4000" b="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spcAft>
                <a:spcPts val="1200"/>
              </a:spcAft>
            </a:pPr>
            <a:br>
              <a:rPr lang="de-DE" altLang="de-DE" sz="24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</a:br>
            <a:br>
              <a:rPr lang="de-DE" altLang="de-DE" sz="24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</a:br>
            <a:br>
              <a:rPr lang="de-DE" altLang="de-DE" sz="20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</a:br>
            <a:endParaRPr lang="de-DE" altLang="de-DE" sz="2000" b="0" dirty="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spcAft>
                <a:spcPts val="1200"/>
              </a:spcAft>
            </a:pPr>
            <a:endParaRPr lang="de-DE" sz="2000" b="0" dirty="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spcAft>
                <a:spcPts val="1200"/>
              </a:spcAft>
            </a:pPr>
            <a:endParaRPr lang="de-DE" sz="2000" b="0" dirty="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spcAft>
                <a:spcPts val="1200"/>
              </a:spcAft>
            </a:pPr>
            <a:endParaRPr lang="de-DE" sz="2000" b="0" dirty="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spcAft>
                <a:spcPts val="1200"/>
              </a:spcAft>
            </a:pPr>
            <a:endParaRPr lang="de-DE" sz="2000" b="0" dirty="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spcAft>
                <a:spcPts val="1200"/>
              </a:spcAft>
            </a:pPr>
            <a:endParaRPr lang="de-DE" sz="2000" b="0" dirty="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de-DE" sz="2400" dirty="0">
                <a:solidFill>
                  <a:srgbClr val="14C5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Biodiversität bzw. Artenvielfalt sind für uns wichtig</a:t>
            </a:r>
            <a:br>
              <a:rPr lang="de-DE" sz="2400" b="0" dirty="0">
                <a:solidFill>
                  <a:prstClr val="black"/>
                </a:solidFill>
                <a:latin typeface="Calibri"/>
              </a:rPr>
            </a:br>
            <a:r>
              <a:rPr lang="de-DE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Arten sind früher auch schon ausgestorben – aber noch nie so rasch!</a:t>
            </a:r>
            <a:br>
              <a:rPr lang="de-DE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Kriterien: </a:t>
            </a:r>
            <a:r>
              <a:rPr lang="de-DE" sz="2000" b="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M17A</a:t>
            </a:r>
            <a:r>
              <a:rPr lang="de-DE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P02</a:t>
            </a:r>
            <a:r>
              <a:rPr lang="de-DE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P04</a:t>
            </a:r>
            <a:r>
              <a:rPr lang="de-DE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000" b="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P05</a:t>
            </a:r>
            <a:r>
              <a:rPr lang="de-DE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000" b="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E15</a:t>
            </a:r>
            <a:r>
              <a:rPr lang="de-DE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A03</a:t>
            </a:r>
            <a:r>
              <a:rPr lang="de-DE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000" b="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A04</a:t>
            </a:r>
            <a:r>
              <a:rPr lang="de-DE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000" b="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A06</a:t>
            </a:r>
            <a:r>
              <a:rPr lang="de-DE" sz="20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de-DE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C05</a:t>
            </a:r>
            <a:endParaRPr lang="de-DE" altLang="de-DE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AA15F08-9D5C-4259-9442-9DBAA217699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03" y="1936791"/>
            <a:ext cx="3752927" cy="354662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00A33EB-5F10-4453-925A-D4B3F52D7528}"/>
              </a:ext>
            </a:extLst>
          </p:cNvPr>
          <p:cNvPicPr/>
          <p:nvPr/>
        </p:nvPicPr>
        <p:blipFill rotWithShape="1">
          <a:blip r:embed="rId7"/>
          <a:srcRect l="35152" t="36627" r="30414" b="7015"/>
          <a:stretch/>
        </p:blipFill>
        <p:spPr bwMode="auto">
          <a:xfrm>
            <a:off x="5458438" y="2434154"/>
            <a:ext cx="2821350" cy="25518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2949566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 dirty="0"/>
            </a:br>
            <a:endParaRPr lang="en-US" altLang="de-DE" sz="1200" b="0" dirty="0">
              <a:latin typeface="Arial" charset="0"/>
            </a:endParaRPr>
          </a:p>
        </p:txBody>
      </p:sp>
      <p:sp>
        <p:nvSpPr>
          <p:cNvPr id="12291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/>
            </a:br>
            <a:fld id="{F26AC7A9-85BF-4552-A212-F09B533AD9B2}" type="slidenum">
              <a:rPr lang="en-US" altLang="de-DE" sz="1400" b="0" smtClean="0"/>
              <a:pPr/>
              <a:t>18</a:t>
            </a:fld>
            <a:endParaRPr lang="en-US" altLang="de-DE" sz="1400" b="0"/>
          </a:p>
        </p:txBody>
      </p:sp>
      <p:sp>
        <p:nvSpPr>
          <p:cNvPr id="12292" name="Rectangle 2"/>
          <p:cNvSpPr>
            <a:spLocks noChangeArrowheads="1"/>
          </p:cNvSpPr>
          <p:nvPr/>
        </p:nvSpPr>
        <p:spPr bwMode="auto">
          <a:xfrm>
            <a:off x="215900" y="1075740"/>
            <a:ext cx="89281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11303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lvl="0" indent="0"/>
            <a:r>
              <a:rPr lang="de-DE" sz="18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17 Nachhaltigkeitsziele der UN (SDGs) sollen die Welt verändern, sie zu einem besseren Ort für alle machen. Und sie gelten für jeden – überall </a:t>
            </a:r>
            <a:r>
              <a:rPr lang="de-DE" sz="1800" u="sng" dirty="0">
                <a:solidFill>
                  <a:srgbClr val="0000FF"/>
                </a:solidFill>
                <a:latin typeface="Arial"/>
                <a:ea typeface="Times New Roman"/>
                <a:cs typeface="Times New Roman"/>
                <a:hlinkClick r:id="rId3"/>
              </a:rPr>
              <a:t>unicef.at</a:t>
            </a:r>
            <a:endParaRPr lang="de-DE" altLang="de-DE" sz="2400" b="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12293" name="Text Box 3"/>
          <p:cNvSpPr txBox="1">
            <a:spLocks noChangeArrowheads="1"/>
          </p:cNvSpPr>
          <p:nvPr/>
        </p:nvSpPr>
        <p:spPr bwMode="auto">
          <a:xfrm>
            <a:off x="171450" y="0"/>
            <a:ext cx="8439150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AT" altLang="de-DE" sz="3000" b="0" dirty="0">
                <a:latin typeface="Arial Black" pitchFamily="34" charset="0"/>
              </a:rPr>
              <a:t>Ein gutes Leben für alle (auf Erden)</a:t>
            </a:r>
          </a:p>
          <a:p>
            <a:pPr algn="ctr"/>
            <a:endParaRPr lang="de-DE" altLang="de-DE" sz="3200" b="0" dirty="0">
              <a:latin typeface="Arial Black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" t="8759" r="1256" b="9328"/>
          <a:stretch/>
        </p:blipFill>
        <p:spPr>
          <a:xfrm>
            <a:off x="215900" y="1722071"/>
            <a:ext cx="5201412" cy="3413859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5297077" y="2949237"/>
            <a:ext cx="37759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br>
              <a:rPr lang="de-AT" sz="2400" dirty="0">
                <a:solidFill>
                  <a:srgbClr val="B5003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AT" sz="2400" dirty="0">
                <a:solidFill>
                  <a:srgbClr val="B5003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AT" sz="2000" dirty="0">
                <a:solidFill>
                  <a:srgbClr val="B5003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AT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dirty="0"/>
          </a:p>
        </p:txBody>
      </p:sp>
      <p:sp>
        <p:nvSpPr>
          <p:cNvPr id="4" name="Textfeld 3"/>
          <p:cNvSpPr txBox="1"/>
          <p:nvPr/>
        </p:nvSpPr>
        <p:spPr>
          <a:xfrm>
            <a:off x="96146" y="5216962"/>
            <a:ext cx="904785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AT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SDGs</a:t>
            </a:r>
            <a:r>
              <a:rPr lang="de-AT" sz="2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de-AT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© </a:t>
            </a:r>
            <a:r>
              <a:rPr lang="de-AT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United </a:t>
            </a:r>
            <a:r>
              <a:rPr lang="de-AT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Nations</a:t>
            </a:r>
            <a:r>
              <a:rPr lang="de-AT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2016</a:t>
            </a:r>
            <a:r>
              <a:rPr lang="de-AT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 Nachhaltigkeits- Agenda 2030</a:t>
            </a:r>
            <a:br>
              <a:rPr lang="de-AT" sz="2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Ziele siehe: 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www.bundeskanzleramt.gv.at/nachhaltige-entwicklung-agenda-2030</a:t>
            </a:r>
            <a:b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www.umweltzeichen.at/schulen/sdg</a:t>
            </a:r>
            <a:r>
              <a:rPr lang="de-DE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        </a:t>
            </a:r>
            <a:r>
              <a:rPr kumimoji="0" lang="de-AT" sz="2000" b="1" i="0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www.weltaktionsprogramm.at</a:t>
            </a:r>
            <a:endParaRPr lang="de-AT" sz="20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8258B61-9A8C-4512-A29A-9201840932D1}"/>
              </a:ext>
            </a:extLst>
          </p:cNvPr>
          <p:cNvSpPr/>
          <p:nvPr/>
        </p:nvSpPr>
        <p:spPr>
          <a:xfrm>
            <a:off x="5165827" y="1722071"/>
            <a:ext cx="40384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AT" sz="2400" dirty="0">
                <a:solidFill>
                  <a:srgbClr val="B50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 können alle</a:t>
            </a:r>
            <a:br>
              <a:rPr lang="de-AT" sz="2400" dirty="0">
                <a:solidFill>
                  <a:srgbClr val="B5003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400" dirty="0">
                <a:solidFill>
                  <a:srgbClr val="B500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Botschafter/innen werden</a:t>
            </a:r>
            <a:endParaRPr lang="de-AT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7151CF1-3915-4C0E-AF00-5F07F6D0924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911" y="2506573"/>
            <a:ext cx="3313750" cy="267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61567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 dirty="0"/>
            </a:br>
            <a:endParaRPr lang="en-US" altLang="de-DE" sz="1200" b="0" dirty="0">
              <a:latin typeface="Arial" charset="0"/>
            </a:endParaRPr>
          </a:p>
        </p:txBody>
      </p:sp>
      <p:sp>
        <p:nvSpPr>
          <p:cNvPr id="4099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/>
            </a:br>
            <a:fld id="{8BB6ED88-9DA3-455D-A566-41D207824459}" type="slidenum">
              <a:rPr lang="en-US" altLang="de-DE" sz="1400" b="0" smtClean="0"/>
              <a:pPr/>
              <a:t>19</a:t>
            </a:fld>
            <a:endParaRPr lang="en-US" altLang="de-DE" sz="1400" b="0"/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-2" y="3382852"/>
            <a:ext cx="9595411" cy="3441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11303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32000" lvl="0" indent="-432000">
              <a:lnSpc>
                <a:spcPts val="26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de-DE" altLang="de-DE" sz="2400" dirty="0" err="1">
                <a:solidFill>
                  <a:srgbClr val="0000FF"/>
                </a:solidFill>
                <a:latin typeface="Arial" charset="0"/>
                <a:cs typeface="Times New Roman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eLecture</a:t>
            </a:r>
            <a:r>
              <a:rPr lang="de-DE" altLang="de-DE" sz="2400" dirty="0">
                <a:solidFill>
                  <a:srgbClr val="0000FF"/>
                </a:solidFill>
                <a:latin typeface="Arial" charset="0"/>
                <a:cs typeface="Times New Roman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zum Thema SDGs</a:t>
            </a:r>
            <a:r>
              <a:rPr lang="de-DE" altLang="de-DE" sz="2400" dirty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de-DE" altLang="de-DE" sz="2400" dirty="0">
                <a:solidFill>
                  <a:srgbClr val="000000"/>
                </a:solidFill>
                <a:latin typeface="Arial" charset="0"/>
                <a:cs typeface="Times New Roman" pitchFamily="18" charset="0"/>
                <a:sym typeface="Wingdings" panose="05000000000000000000" pitchFamily="2" charset="2"/>
              </a:rPr>
              <a:t> zur Aufzeichnung</a:t>
            </a:r>
            <a:r>
              <a:rPr lang="de-DE" altLang="de-DE" sz="24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(Webinar)</a:t>
            </a:r>
            <a:br>
              <a:rPr lang="de-DE" altLang="de-DE" sz="24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</a:br>
            <a:r>
              <a:rPr lang="de-DE" altLang="de-DE" sz="24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oder</a:t>
            </a:r>
            <a:br>
              <a:rPr lang="de-DE" altLang="de-DE" sz="24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</a:br>
            <a:r>
              <a:rPr lang="de-DE" altLang="de-DE" sz="24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SDG-Materialienliste   &amp;   </a:t>
            </a:r>
            <a:r>
              <a:rPr lang="de-DE" altLang="de-DE" sz="2400" dirty="0" err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eLecture_SDGs</a:t>
            </a:r>
            <a:r>
              <a:rPr lang="de-DE" altLang="de-DE" sz="24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, PDFs unter:</a:t>
            </a:r>
            <a:br>
              <a:rPr lang="de-DE" altLang="de-DE" sz="24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</a:br>
            <a:r>
              <a:rPr lang="de-DE" altLang="de-DE" sz="2400" dirty="0">
                <a:solidFill>
                  <a:srgbClr val="0000FF"/>
                </a:solidFill>
                <a:latin typeface="Arial" charset="0"/>
                <a:cs typeface="Times New Roman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www.umweltzeichen.at/schulen/aktuelle-themen</a:t>
            </a:r>
            <a:r>
              <a:rPr lang="de-DE" altLang="de-DE" sz="2400" dirty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 </a:t>
            </a:r>
            <a:br>
              <a:rPr lang="de-DE" altLang="de-DE" sz="24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</a:br>
            <a:r>
              <a:rPr lang="de-DE" altLang="de-DE" sz="24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</a:t>
            </a:r>
          </a:p>
          <a:p>
            <a:pPr marL="432000" lvl="0" indent="-432000">
              <a:lnSpc>
                <a:spcPts val="26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de-DE" altLang="de-DE" sz="24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Ein Blog dazu: </a:t>
            </a:r>
            <a:r>
              <a:rPr lang="de-DE" altLang="de-DE" sz="1800" dirty="0">
                <a:solidFill>
                  <a:srgbClr val="000000"/>
                </a:solidFill>
                <a:latin typeface="Arial" charset="0"/>
                <a:cs typeface="Times New Roman" pitchFamily="18" charset="0"/>
                <a:hlinkClick r:id="rId5"/>
              </a:rPr>
              <a:t>https://konsument.at/blog/sustainable-development-goals</a:t>
            </a:r>
            <a:r>
              <a:rPr lang="de-DE" altLang="de-DE" sz="24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</a:t>
            </a:r>
          </a:p>
          <a:p>
            <a:pPr marL="432000" lvl="0" indent="-432000">
              <a:lnSpc>
                <a:spcPts val="26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de-DE" altLang="de-DE" sz="2400" dirty="0" err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NGO´s</a:t>
            </a:r>
            <a:r>
              <a:rPr lang="de-DE" altLang="de-DE" sz="24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/ Zivilgesellschaft: </a:t>
            </a:r>
            <a:r>
              <a:rPr lang="de-DE" altLang="de-DE" sz="2000" dirty="0">
                <a:solidFill>
                  <a:srgbClr val="000000"/>
                </a:solidFill>
                <a:latin typeface="Arial" charset="0"/>
                <a:cs typeface="Times New Roman" pitchFamily="18" charset="0"/>
                <a:hlinkClick r:id="rId6"/>
              </a:rPr>
              <a:t>www.sdgwatch.at/de/veranstaltungen</a:t>
            </a:r>
            <a:endParaRPr lang="de-DE" altLang="de-DE" sz="2000" dirty="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endParaRPr lang="de-DE" altLang="de-DE" sz="2400" b="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4101" name="Text Box 3"/>
          <p:cNvSpPr txBox="1">
            <a:spLocks noChangeArrowheads="1"/>
          </p:cNvSpPr>
          <p:nvPr/>
        </p:nvSpPr>
        <p:spPr bwMode="auto">
          <a:xfrm>
            <a:off x="171450" y="0"/>
            <a:ext cx="8439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de-DE" altLang="de-DE" sz="3200" b="0" dirty="0">
                <a:latin typeface="Arial Black" pitchFamily="34" charset="0"/>
              </a:rPr>
              <a:t>Die SDGs im Schullalltag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6" t="35667" r="6126" b="34458"/>
          <a:stretch/>
        </p:blipFill>
        <p:spPr>
          <a:xfrm>
            <a:off x="1353587" y="768232"/>
            <a:ext cx="6888235" cy="1584176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1450" y="2541202"/>
            <a:ext cx="8754615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80972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/>
            </a:br>
            <a:fld id="{79A4E6DF-841F-471E-A3B9-12B98FB9A677}" type="slidenum">
              <a:rPr lang="en-US" altLang="de-DE" sz="1400" b="0" smtClean="0"/>
              <a:pPr/>
              <a:t>2</a:t>
            </a:fld>
            <a:endParaRPr lang="en-US" altLang="de-DE" sz="1400" b="0"/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271186" y="1390657"/>
            <a:ext cx="8743723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de-DE" altLang="de-DE" sz="2400" b="0" dirty="0">
                <a:latin typeface="Arial" charset="0"/>
                <a:cs typeface="Times New Roman" pitchFamily="18" charset="0"/>
              </a:rPr>
              <a:t>Das Österreichische Umweltzeichen (ÖUZ)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de-DE" altLang="de-DE" sz="2400" b="0" dirty="0">
                <a:latin typeface="Arial" charset="0"/>
                <a:cs typeface="Times New Roman" pitchFamily="18" charset="0"/>
              </a:rPr>
              <a:t>Ziele des Umweltzeichens für Schulen (UZ 301)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de-DE" altLang="de-DE" sz="2400" b="0" dirty="0">
                <a:latin typeface="Arial" charset="0"/>
                <a:cs typeface="Times New Roman" pitchFamily="18" charset="0"/>
              </a:rPr>
              <a:t>grundsätzlicher Aufbau der Kriterien der Richtlinie UZ 301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de-DE" altLang="de-DE" sz="2400" b="0" dirty="0">
                <a:latin typeface="Arial" charset="0"/>
                <a:cs typeface="Times New Roman" pitchFamily="18" charset="0"/>
              </a:rPr>
              <a:t>Überblick über die </a:t>
            </a:r>
            <a:r>
              <a:rPr lang="de-DE" altLang="de-DE" sz="2400" dirty="0">
                <a:latin typeface="Arial" charset="0"/>
                <a:cs typeface="Times New Roman" pitchFamily="18" charset="0"/>
              </a:rPr>
              <a:t>10 </a:t>
            </a:r>
            <a:r>
              <a:rPr lang="de-DE" altLang="de-DE" sz="2400" dirty="0" err="1">
                <a:latin typeface="Arial" charset="0"/>
                <a:cs typeface="Times New Roman" pitchFamily="18" charset="0"/>
              </a:rPr>
              <a:t>Kriterienbereiche</a:t>
            </a:r>
            <a:r>
              <a:rPr lang="de-DE" altLang="de-DE" sz="2400" b="0" dirty="0">
                <a:latin typeface="Arial" charset="0"/>
                <a:cs typeface="Times New Roman" pitchFamily="18" charset="0"/>
              </a:rPr>
              <a:t>, Bewegungspause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de-DE" altLang="de-DE" sz="2400" b="0" dirty="0">
                <a:latin typeface="Arial" charset="0"/>
                <a:cs typeface="Times New Roman" pitchFamily="18" charset="0"/>
              </a:rPr>
              <a:t>Umsetzungshilfen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de-DE" altLang="de-DE" sz="2400" b="0" dirty="0">
                <a:latin typeface="Arial" charset="0"/>
                <a:cs typeface="Times New Roman" pitchFamily="18" charset="0"/>
              </a:rPr>
              <a:t>Nachweis der Kriterien mit: </a:t>
            </a:r>
            <a:br>
              <a:rPr lang="de-DE" altLang="de-DE" sz="2400" b="0" dirty="0">
                <a:latin typeface="Arial" charset="0"/>
                <a:cs typeface="Times New Roman" pitchFamily="18" charset="0"/>
              </a:rPr>
            </a:br>
            <a:r>
              <a:rPr lang="de-DE" altLang="de-DE" sz="2400" b="0" dirty="0">
                <a:latin typeface="Arial" charset="0"/>
                <a:cs typeface="Times New Roman" pitchFamily="18" charset="0"/>
              </a:rPr>
              <a:t>Prüfsoftware (=Selbstevaluation) und externes Audit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de-DE" altLang="de-DE" sz="2400" b="0" dirty="0">
                <a:latin typeface="Arial" charset="0"/>
                <a:cs typeface="Times New Roman" pitchFamily="18" charset="0"/>
              </a:rPr>
              <a:t>Das Umweltzeichen: für alle Beteiligten ein Gewinn </a:t>
            </a:r>
            <a:br>
              <a:rPr lang="de-DE" altLang="de-DE" sz="2400" b="0" dirty="0">
                <a:latin typeface="Arial" charset="0"/>
                <a:cs typeface="Times New Roman" pitchFamily="18" charset="0"/>
              </a:rPr>
            </a:br>
            <a:r>
              <a:rPr lang="de-DE" altLang="de-DE" sz="2400" b="0" dirty="0">
                <a:latin typeface="Arial" charset="0"/>
                <a:cs typeface="Times New Roman" pitchFamily="18" charset="0"/>
              </a:rPr>
              <a:t>(Umfrage 2022)	</a:t>
            </a:r>
          </a:p>
        </p:txBody>
      </p:sp>
      <p:sp>
        <p:nvSpPr>
          <p:cNvPr id="4101" name="Text Box 3"/>
          <p:cNvSpPr txBox="1">
            <a:spLocks noChangeArrowheads="1"/>
          </p:cNvSpPr>
          <p:nvPr/>
        </p:nvSpPr>
        <p:spPr bwMode="auto">
          <a:xfrm>
            <a:off x="171450" y="0"/>
            <a:ext cx="8439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de-DE" altLang="de-DE" sz="3200" b="0">
                <a:latin typeface="Arial Black" pitchFamily="34" charset="0"/>
              </a:rPr>
              <a:t>Überblick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987972" y="5924848"/>
            <a:ext cx="486306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altLang="de-DE" sz="24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Es gibt aktive Links im Dokument: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5877308" y="5924848"/>
            <a:ext cx="3266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de-DE" sz="2400" dirty="0">
                <a:solidFill>
                  <a:srgbClr val="000000"/>
                </a:solidFill>
                <a:latin typeface="Arial" charset="0"/>
                <a:cs typeface="Times New Roman" pitchFamily="18" charset="0"/>
                <a:hlinkClick r:id="rId3"/>
              </a:rPr>
              <a:t>blau &amp; unterstrichen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991964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 dirty="0"/>
            </a:br>
            <a:endParaRPr lang="en-US" altLang="de-DE" sz="1200" b="0" dirty="0">
              <a:latin typeface="Arial" charset="0"/>
            </a:endParaRPr>
          </a:p>
        </p:txBody>
      </p:sp>
      <p:sp>
        <p:nvSpPr>
          <p:cNvPr id="4099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/>
            </a:br>
            <a:fld id="{8BB6ED88-9DA3-455D-A566-41D207824459}" type="slidenum">
              <a:rPr lang="en-US" altLang="de-DE" sz="1400" b="0" smtClean="0"/>
              <a:pPr/>
              <a:t>20</a:t>
            </a:fld>
            <a:endParaRPr lang="en-US" altLang="de-DE" sz="1400" b="0"/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255588" y="991321"/>
            <a:ext cx="8610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11303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Planetare Belastbarkeitsgrenzen und SDGs</a:t>
            </a:r>
            <a:endParaRPr kumimoji="0" lang="de-AT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01" name="Text Box 3"/>
          <p:cNvSpPr txBox="1">
            <a:spLocks noChangeArrowheads="1"/>
          </p:cNvSpPr>
          <p:nvPr/>
        </p:nvSpPr>
        <p:spPr bwMode="auto">
          <a:xfrm>
            <a:off x="171450" y="0"/>
            <a:ext cx="843915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AT" altLang="de-DE" sz="3000" b="0" dirty="0">
                <a:latin typeface="Arial Black" pitchFamily="34" charset="0"/>
              </a:rPr>
              <a:t>Biodiversität als Basis für die SDGs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11FEF62-5A5A-40B5-A434-19EFCF0456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81" y="1510009"/>
            <a:ext cx="8460432" cy="4140466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10E4CAEB-8E75-4213-950E-120BD2F6FA91}"/>
              </a:ext>
            </a:extLst>
          </p:cNvPr>
          <p:cNvSpPr txBox="1"/>
          <p:nvPr/>
        </p:nvSpPr>
        <p:spPr>
          <a:xfrm>
            <a:off x="171450" y="5557748"/>
            <a:ext cx="89725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SDG „</a:t>
            </a:r>
            <a:r>
              <a:rPr kumimoji="0" lang="de-A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Tortenmodell</a:t>
            </a:r>
            <a:r>
              <a:rPr kumimoji="0" lang="de-A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 (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Stockholm Resilience Centre, Stockholm University</a:t>
            </a:r>
            <a:r>
              <a:rPr kumimoji="0" lang="de-A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): Die unterste und größte Ebene ist die wichtigste in dem Modell. Sie steht für die SDGs (Ziele für nachhaltige Entwicklung), die die Biosphäre erhalten sollen. Laut den Forschenden </a:t>
            </a:r>
            <a:br>
              <a:rPr kumimoji="0" lang="de-A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e-A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ist das die Grundlage für das Erreichen aller weiteren Entwicklungsziele.</a:t>
            </a:r>
            <a:br>
              <a:rPr kumimoji="0" lang="de-A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e-DE" sz="1600" b="1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  <a:hlinkClick r:id="rId5"/>
              </a:rPr>
              <a:t>WissensWerte</a:t>
            </a:r>
            <a:r>
              <a:rPr kumimoji="0" lang="de-DE" sz="16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  <a:hlinkClick r:id="rId5"/>
              </a:rPr>
              <a:t>: </a:t>
            </a:r>
            <a:r>
              <a:rPr kumimoji="0" lang="de-DE" sz="16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  <a:hlinkClick r:id="rId5"/>
              </a:rPr>
              <a:t>Biodiversität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(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Video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ca. 5 min, dt. Bildungsserver), 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  <a:hlinkClick r:id="rId6"/>
              </a:rPr>
              <a:t>HBLFA Tirol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(2 min)</a:t>
            </a:r>
            <a:endParaRPr kumimoji="0" lang="de-A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47296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 dirty="0"/>
            </a:br>
            <a:endParaRPr lang="en-US" altLang="de-DE" sz="1200" b="0" dirty="0">
              <a:latin typeface="Arial" charset="0"/>
            </a:endParaRPr>
          </a:p>
        </p:txBody>
      </p:sp>
      <p:sp>
        <p:nvSpPr>
          <p:cNvPr id="1331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/>
            </a:br>
            <a:fld id="{D595F2E2-9783-43EC-858D-82697177744D}" type="slidenum">
              <a:rPr lang="en-US" altLang="de-DE" sz="1400" b="0" smtClean="0"/>
              <a:pPr/>
              <a:t>21</a:t>
            </a:fld>
            <a:endParaRPr lang="en-US" altLang="de-DE" sz="1400" b="0"/>
          </a:p>
        </p:txBody>
      </p:sp>
      <p:sp>
        <p:nvSpPr>
          <p:cNvPr id="13316" name="Rectangle 2"/>
          <p:cNvSpPr>
            <a:spLocks noChangeArrowheads="1"/>
          </p:cNvSpPr>
          <p:nvPr/>
        </p:nvSpPr>
        <p:spPr bwMode="auto">
          <a:xfrm>
            <a:off x="69057" y="999581"/>
            <a:ext cx="8983662" cy="552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11303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 typeface="Wingdings" pitchFamily="2" charset="2"/>
              <a:buChar char="Ø"/>
            </a:pPr>
            <a:r>
              <a:rPr lang="de-DE" altLang="de-DE" sz="2400" b="0" dirty="0">
                <a:latin typeface="Arial" charset="0"/>
                <a:cs typeface="Times New Roman" pitchFamily="18" charset="0"/>
              </a:rPr>
              <a:t>Ist-Analyse Energienutzung und </a:t>
            </a:r>
            <a:r>
              <a:rPr lang="de-DE" altLang="de-DE" sz="2400" dirty="0">
                <a:latin typeface="Arial" charset="0"/>
                <a:cs typeface="Times New Roman" pitchFamily="18" charset="0"/>
              </a:rPr>
              <a:t>Bauausführung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b="0" dirty="0">
                <a:latin typeface="Arial" charset="0"/>
                <a:cs typeface="Times New Roman" pitchFamily="18" charset="0"/>
              </a:rPr>
              <a:t>Energieausweis inkl. </a:t>
            </a:r>
            <a:r>
              <a:rPr lang="de-DE" altLang="de-DE" sz="2000" dirty="0">
                <a:latin typeface="Arial" charset="0"/>
                <a:cs typeface="Times New Roman" pitchFamily="18" charset="0"/>
              </a:rPr>
              <a:t>Begleitdokument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 (=Sanierungsvorschlag)</a:t>
            </a:r>
            <a:br>
              <a:rPr lang="de-DE" altLang="de-DE" sz="2000" b="0" dirty="0">
                <a:latin typeface="Arial" charset="0"/>
                <a:cs typeface="Times New Roman" pitchFamily="18" charset="0"/>
              </a:rPr>
            </a:br>
            <a:r>
              <a:rPr lang="de-DE" altLang="de-DE" sz="2000" b="0" u="sng" dirty="0">
                <a:latin typeface="Arial" charset="0"/>
                <a:cs typeface="Times New Roman" pitchFamily="18" charset="0"/>
              </a:rPr>
              <a:t>oder</a:t>
            </a:r>
            <a:br>
              <a:rPr lang="de-DE" altLang="de-DE" sz="2000" b="0" dirty="0">
                <a:latin typeface="Arial" charset="0"/>
                <a:cs typeface="Times New Roman" pitchFamily="18" charset="0"/>
              </a:rPr>
            </a:br>
            <a:r>
              <a:rPr lang="de-DE" altLang="de-DE" sz="2000" b="0" dirty="0">
                <a:latin typeface="Arial" charset="0"/>
                <a:cs typeface="Times New Roman" pitchFamily="18" charset="0"/>
              </a:rPr>
              <a:t>Energiekonzept (Bau &amp; „Facility“), meist Beratung sinnvoll </a:t>
            </a:r>
            <a:br>
              <a:rPr lang="de-DE" altLang="de-DE" sz="2000" b="0" dirty="0">
                <a:latin typeface="Arial" charset="0"/>
                <a:cs typeface="Times New Roman" pitchFamily="18" charset="0"/>
              </a:rPr>
            </a:br>
            <a:r>
              <a:rPr lang="de-DE" altLang="de-DE" sz="2000" b="0" dirty="0">
                <a:latin typeface="Arial" charset="0"/>
                <a:cs typeface="Times New Roman" pitchFamily="18" charset="0"/>
              </a:rPr>
              <a:t>(z.B. durch Landesstellen oder eine entsprechende HTL) … 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Schulraum ist auch der „3. Pädagoge!“: </a:t>
            </a:r>
            <a:br>
              <a:rPr lang="de-DE" altLang="de-DE" sz="200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</a:br>
            <a:r>
              <a:rPr lang="de-AT" sz="2000" dirty="0">
                <a:solidFill>
                  <a:srgbClr val="212529"/>
                </a:solidFill>
                <a:latin typeface="Signika"/>
                <a:hlinkClick r:id="rId3"/>
              </a:rPr>
              <a:t>Schulzubau: Partizipation als Gewinn für alle</a:t>
            </a:r>
            <a:r>
              <a:rPr lang="de-AT" sz="2000" b="0" dirty="0">
                <a:solidFill>
                  <a:srgbClr val="212529"/>
                </a:solidFill>
                <a:latin typeface="Signika"/>
              </a:rPr>
              <a:t> (BIG, MA 56)</a:t>
            </a:r>
            <a:endParaRPr lang="de-DE" altLang="de-DE" sz="2000" dirty="0">
              <a:solidFill>
                <a:srgbClr val="339933"/>
              </a:solidFill>
              <a:latin typeface="Arial" charset="0"/>
              <a:cs typeface="Times New Roman" pitchFamily="18" charset="0"/>
            </a:endParaRP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dirty="0">
                <a:solidFill>
                  <a:srgbClr val="CC0000"/>
                </a:solidFill>
                <a:latin typeface="Arial" charset="0"/>
                <a:cs typeface="Times New Roman" pitchFamily="18" charset="0"/>
              </a:rPr>
              <a:t>Info an VKI wenn bauliche Maßnahmen geplant sind</a:t>
            </a:r>
            <a:br>
              <a:rPr lang="de-DE" altLang="de-DE" sz="2000" dirty="0">
                <a:solidFill>
                  <a:srgbClr val="CC0000"/>
                </a:solidFill>
                <a:latin typeface="Arial" charset="0"/>
                <a:cs typeface="Times New Roman" pitchFamily="18" charset="0"/>
              </a:rPr>
            </a:br>
            <a:r>
              <a:rPr lang="de-DE" altLang="de-DE" sz="2000" dirty="0">
                <a:solidFill>
                  <a:srgbClr val="CC0000"/>
                </a:solidFill>
                <a:latin typeface="Arial" charset="0"/>
                <a:cs typeface="Times New Roman" pitchFamily="18" charset="0"/>
                <a:sym typeface="Wingdings" panose="05000000000000000000" pitchFamily="2" charset="2"/>
              </a:rPr>
              <a:t> aktuelle Infos an Schule und Zuständige</a:t>
            </a:r>
            <a:endParaRPr lang="de-DE" altLang="de-DE" sz="2000" b="0" dirty="0">
              <a:latin typeface="Arial" charset="0"/>
              <a:cs typeface="Times New Roman" pitchFamily="18" charset="0"/>
            </a:endParaRP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b="0" dirty="0">
                <a:latin typeface="Arial" charset="0"/>
                <a:cs typeface="Times New Roman" pitchFamily="18" charset="0"/>
              </a:rPr>
              <a:t>nur alle 10 Jahre: </a:t>
            </a:r>
            <a:r>
              <a:rPr lang="de-DE" altLang="de-DE" sz="2000" dirty="0">
                <a:latin typeface="Arial" charset="0"/>
                <a:cs typeface="Times New Roman" pitchFamily="18" charset="0"/>
              </a:rPr>
              <a:t>externe Maßnahmen </a:t>
            </a:r>
            <a:r>
              <a:rPr lang="de-DE" altLang="de-DE" sz="2000" dirty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E01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 (für </a:t>
            </a:r>
            <a:r>
              <a:rPr lang="de-DE" altLang="de-DE" sz="2000" b="0" dirty="0" err="1">
                <a:latin typeface="Arial" charset="0"/>
                <a:cs typeface="Times New Roman" pitchFamily="18" charset="0"/>
              </a:rPr>
              <a:t>Schulerhalter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)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b="0" dirty="0">
                <a:latin typeface="Arial" charset="0"/>
                <a:cs typeface="Times New Roman" pitchFamily="18" charset="0"/>
              </a:rPr>
              <a:t>Energiebuchhaltung: </a:t>
            </a:r>
            <a:r>
              <a:rPr lang="de-DE" altLang="de-DE" sz="2000" dirty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E03</a:t>
            </a:r>
            <a:br>
              <a:rPr lang="de-DE" altLang="de-DE" sz="2000" dirty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</a:br>
            <a:endParaRPr lang="de-DE" altLang="de-DE" sz="2000" b="0" dirty="0">
              <a:latin typeface="Arial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 typeface="Wingdings" pitchFamily="2" charset="2"/>
              <a:buChar char="Ø"/>
            </a:pPr>
            <a:r>
              <a:rPr lang="de-DE" altLang="de-DE" sz="2400" dirty="0">
                <a:latin typeface="Arial" charset="0"/>
                <a:cs typeface="Times New Roman" pitchFamily="18" charset="0"/>
              </a:rPr>
              <a:t>interne Maßnahmen</a:t>
            </a:r>
            <a:r>
              <a:rPr lang="de-DE" altLang="de-DE" sz="2400" b="0" dirty="0">
                <a:latin typeface="Arial" charset="0"/>
                <a:cs typeface="Times New Roman" pitchFamily="18" charset="0"/>
              </a:rPr>
              <a:t> (Verhaltensänderungen: </a:t>
            </a:r>
            <a:r>
              <a:rPr lang="de-DE" altLang="de-DE" sz="2400" dirty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E02</a:t>
            </a:r>
            <a:r>
              <a:rPr lang="de-DE" altLang="de-DE" sz="2400" b="0" dirty="0">
                <a:latin typeface="Arial" charset="0"/>
                <a:cs typeface="Times New Roman" pitchFamily="18" charset="0"/>
              </a:rPr>
              <a:t>)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de-DE" altLang="de-DE" sz="2400" b="0" dirty="0">
                <a:latin typeface="Arial" charset="0"/>
                <a:cs typeface="Times New Roman" pitchFamily="18" charset="0"/>
              </a:rPr>
              <a:t>Pädagogische Aktivitäten im Bereich Energie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b="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E07 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(</a:t>
            </a:r>
            <a:r>
              <a:rPr lang="de-DE" altLang="de-DE" sz="2000" dirty="0">
                <a:latin typeface="Arial" charset="0"/>
                <a:cs typeface="Times New Roman" pitchFamily="18" charset="0"/>
              </a:rPr>
              <a:t>Umsetzung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 UZ 301, </a:t>
            </a:r>
            <a:r>
              <a:rPr lang="de-DE" altLang="de-DE" sz="2000" dirty="0">
                <a:latin typeface="Arial" charset="0"/>
                <a:cs typeface="Times New Roman" pitchFamily="18" charset="0"/>
              </a:rPr>
              <a:t>Themen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 wie Klimaschutz, „Standby“)</a:t>
            </a:r>
          </a:p>
        </p:txBody>
      </p:sp>
      <p:sp>
        <p:nvSpPr>
          <p:cNvPr id="13317" name="Text Box 3"/>
          <p:cNvSpPr txBox="1">
            <a:spLocks noChangeArrowheads="1"/>
          </p:cNvSpPr>
          <p:nvPr/>
        </p:nvSpPr>
        <p:spPr bwMode="auto">
          <a:xfrm>
            <a:off x="171450" y="0"/>
            <a:ext cx="8439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de-DE" altLang="de-DE" sz="3200" b="0" dirty="0">
                <a:latin typeface="Arial Black" pitchFamily="34" charset="0"/>
              </a:rPr>
              <a:t>  Bereich Energienutzung 1</a:t>
            </a:r>
          </a:p>
        </p:txBody>
      </p:sp>
    </p:spTree>
    <p:extLst>
      <p:ext uri="{BB962C8B-B14F-4D97-AF65-F5344CB8AC3E}">
        <p14:creationId xmlns:p14="http://schemas.microsoft.com/office/powerpoint/2010/main" val="218466441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 dirty="0"/>
            </a:br>
            <a:endParaRPr lang="en-US" altLang="de-DE" sz="1200" b="0" dirty="0">
              <a:latin typeface="Arial" charset="0"/>
            </a:endParaRPr>
          </a:p>
        </p:txBody>
      </p:sp>
      <p:sp>
        <p:nvSpPr>
          <p:cNvPr id="1331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 dirty="0"/>
            </a:br>
            <a:fld id="{D595F2E2-9783-43EC-858D-82697177744D}" type="slidenum">
              <a:rPr lang="en-US" altLang="de-DE" sz="1400" b="0" smtClean="0"/>
              <a:pPr/>
              <a:t>22</a:t>
            </a:fld>
            <a:endParaRPr lang="en-US" altLang="de-DE" sz="1400" b="0" dirty="0"/>
          </a:p>
        </p:txBody>
      </p:sp>
      <p:sp>
        <p:nvSpPr>
          <p:cNvPr id="13316" name="Rectangle 2"/>
          <p:cNvSpPr>
            <a:spLocks noChangeArrowheads="1"/>
          </p:cNvSpPr>
          <p:nvPr/>
        </p:nvSpPr>
        <p:spPr bwMode="auto">
          <a:xfrm>
            <a:off x="0" y="759781"/>
            <a:ext cx="8610600" cy="4849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11303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de-DE" altLang="de-DE" sz="2400" b="0" dirty="0">
                <a:latin typeface="Arial" charset="0"/>
                <a:cs typeface="Times New Roman" pitchFamily="18" charset="0"/>
              </a:rPr>
              <a:t>Technische Maßnahmen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 </a:t>
            </a:r>
          </a:p>
          <a:p>
            <a:pPr lvl="1">
              <a:lnSpc>
                <a:spcPts val="32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b="0" dirty="0">
                <a:latin typeface="Arial" charset="0"/>
                <a:cs typeface="Times New Roman" pitchFamily="18" charset="0"/>
              </a:rPr>
              <a:t>u.a. Heizungssteuerung (</a:t>
            </a:r>
            <a:r>
              <a:rPr lang="de-DE" altLang="de-DE" sz="2000" b="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E09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, </a:t>
            </a:r>
            <a:r>
              <a:rPr lang="de-DE" altLang="de-DE" sz="2000" b="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E11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), Wartung (</a:t>
            </a:r>
            <a:r>
              <a:rPr lang="de-DE" altLang="de-DE" sz="2000" b="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M07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), …</a:t>
            </a:r>
            <a:br>
              <a:rPr lang="de-DE" altLang="de-DE" sz="2000" b="0" dirty="0">
                <a:latin typeface="Arial" charset="0"/>
                <a:cs typeface="Times New Roman" pitchFamily="18" charset="0"/>
              </a:rPr>
            </a:br>
            <a:r>
              <a:rPr lang="de-DE" altLang="de-DE" sz="2000" b="0" dirty="0">
                <a:latin typeface="Arial" charset="0"/>
                <a:cs typeface="Times New Roman" pitchFamily="18" charset="0"/>
              </a:rPr>
              <a:t>Gebäudestandard nach klimaaktiv oder KGA (</a:t>
            </a:r>
            <a:r>
              <a:rPr lang="de-DE" altLang="de-DE" sz="2000" b="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E08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):</a:t>
            </a:r>
            <a:br>
              <a:rPr lang="de-DE" altLang="de-DE" sz="2000" b="0" dirty="0">
                <a:latin typeface="Arial" charset="0"/>
                <a:cs typeface="Times New Roman" pitchFamily="18" charset="0"/>
              </a:rPr>
            </a:br>
            <a:r>
              <a:rPr lang="de-DE" altLang="de-DE" sz="2000" dirty="0">
                <a:solidFill>
                  <a:srgbClr val="0000FF"/>
                </a:solidFill>
                <a:latin typeface="Arial" charset="0"/>
                <a:cs typeface="Times New Roman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www.klimaaktiv.at/kriterienkatalog-bildungsbauten</a:t>
            </a:r>
            <a:r>
              <a:rPr lang="de-DE" altLang="de-DE" sz="2000" dirty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 </a:t>
            </a:r>
            <a:br>
              <a:rPr lang="de-DE" altLang="de-DE" sz="2000" dirty="0">
                <a:latin typeface="Arial" charset="0"/>
                <a:cs typeface="Times New Roman" pitchFamily="18" charset="0"/>
              </a:rPr>
            </a:br>
            <a:r>
              <a:rPr lang="de-DE" altLang="de-DE" sz="2000" dirty="0">
                <a:latin typeface="Arial" charset="0"/>
                <a:cs typeface="Times New Roman" pitchFamily="18" charset="0"/>
                <a:hlinkClick r:id="rId4"/>
              </a:rPr>
              <a:t>www.komfortlüftung.at</a:t>
            </a:r>
            <a:r>
              <a:rPr lang="de-DE" altLang="de-DE" sz="2000" dirty="0">
                <a:latin typeface="Arial" charset="0"/>
                <a:cs typeface="Times New Roman" pitchFamily="18" charset="0"/>
              </a:rPr>
              <a:t> </a:t>
            </a:r>
          </a:p>
          <a:p>
            <a:pPr lvl="1">
              <a:lnSpc>
                <a:spcPts val="32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b="0" dirty="0">
                <a:latin typeface="Arial" charset="0"/>
                <a:cs typeface="Times New Roman" pitchFamily="18" charset="0"/>
              </a:rPr>
              <a:t>ökologische </a:t>
            </a:r>
            <a:r>
              <a:rPr lang="de-AT" altLang="de-DE" sz="2000" b="0" dirty="0">
                <a:latin typeface="Arial" charset="0"/>
                <a:cs typeface="Times New Roman" pitchFamily="18" charset="0"/>
              </a:rPr>
              <a:t>Optionen bei Sanierung, Neubau oder Zubau (</a:t>
            </a:r>
            <a:r>
              <a:rPr lang="de-DE" altLang="de-DE" sz="2000" b="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E15</a:t>
            </a:r>
            <a:r>
              <a:rPr lang="de-AT" altLang="de-DE" sz="2000" b="0" dirty="0">
                <a:latin typeface="Arial" charset="0"/>
                <a:cs typeface="Times New Roman" pitchFamily="18" charset="0"/>
              </a:rPr>
              <a:t>)</a:t>
            </a:r>
            <a:endParaRPr lang="de-DE" altLang="de-DE" sz="2000" b="0" dirty="0">
              <a:latin typeface="Arial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de-DE" altLang="de-DE" sz="2400" b="0" dirty="0">
                <a:latin typeface="Arial" charset="0"/>
                <a:cs typeface="Times New Roman" pitchFamily="18" charset="0"/>
              </a:rPr>
              <a:t>Beschaffung, 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u.a.: </a:t>
            </a:r>
            <a:r>
              <a:rPr lang="de-DE" altLang="de-DE" sz="2000" dirty="0">
                <a:latin typeface="Arial" charset="0"/>
                <a:cs typeface="Times New Roman" pitchFamily="18" charset="0"/>
                <a:hlinkClick r:id="rId5"/>
              </a:rPr>
              <a:t>www.topprodukte.at</a:t>
            </a:r>
            <a:r>
              <a:rPr lang="de-DE" altLang="de-DE" sz="2000" dirty="0">
                <a:latin typeface="Arial" charset="0"/>
                <a:cs typeface="Times New Roman" pitchFamily="18" charset="0"/>
              </a:rPr>
              <a:t> </a:t>
            </a:r>
            <a:endParaRPr lang="de-DE" altLang="de-DE" sz="2400" dirty="0">
              <a:latin typeface="Arial" charset="0"/>
              <a:cs typeface="Times New Roman" pitchFamily="18" charset="0"/>
            </a:endParaRPr>
          </a:p>
          <a:p>
            <a:pPr lvl="1">
              <a:lnSpc>
                <a:spcPts val="32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b="0" dirty="0">
                <a:latin typeface="Arial" charset="0"/>
                <a:cs typeface="Times New Roman" pitchFamily="18" charset="0"/>
              </a:rPr>
              <a:t>Energieversorgung (</a:t>
            </a:r>
            <a:r>
              <a:rPr lang="de-DE" altLang="de-DE" sz="2000" b="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E10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) </a:t>
            </a:r>
            <a:br>
              <a:rPr lang="de-DE" altLang="de-DE" sz="2000" b="0" dirty="0">
                <a:latin typeface="Arial" charset="0"/>
                <a:cs typeface="Times New Roman" pitchFamily="18" charset="0"/>
              </a:rPr>
            </a:br>
            <a:r>
              <a:rPr lang="de-DE" altLang="de-DE" sz="2000" b="0" dirty="0">
                <a:latin typeface="Arial" charset="0"/>
                <a:cs typeface="Times New Roman" pitchFamily="18" charset="0"/>
              </a:rPr>
              <a:t>Beleuchtung (</a:t>
            </a:r>
            <a:r>
              <a:rPr lang="de-DE" altLang="de-DE" sz="2000" b="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E04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, </a:t>
            </a:r>
            <a:r>
              <a:rPr lang="de-DE" altLang="de-DE" sz="2000" b="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E05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) </a:t>
            </a:r>
            <a:br>
              <a:rPr lang="de-DE" altLang="de-DE" sz="2000" b="0" dirty="0">
                <a:latin typeface="Arial" charset="0"/>
                <a:cs typeface="Times New Roman" pitchFamily="18" charset="0"/>
              </a:rPr>
            </a:br>
            <a:r>
              <a:rPr lang="de-DE" altLang="de-DE" sz="2000" b="0" dirty="0">
                <a:latin typeface="Arial" charset="0"/>
                <a:cs typeface="Times New Roman" pitchFamily="18" charset="0"/>
              </a:rPr>
              <a:t>Geräte (</a:t>
            </a:r>
            <a:r>
              <a:rPr lang="de-DE" altLang="de-DE" sz="2000" dirty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E06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)</a:t>
            </a:r>
            <a:br>
              <a:rPr lang="de-DE" altLang="de-DE" sz="2000" b="0" dirty="0">
                <a:latin typeface="Arial" charset="0"/>
                <a:cs typeface="Times New Roman" pitchFamily="18" charset="0"/>
              </a:rPr>
            </a:br>
            <a:r>
              <a:rPr lang="de-DE" altLang="de-DE" sz="2000" b="0" dirty="0">
                <a:latin typeface="Arial" charset="0"/>
                <a:cs typeface="Times New Roman" pitchFamily="18" charset="0"/>
              </a:rPr>
              <a:t>UZ 46 Strom (</a:t>
            </a:r>
            <a:r>
              <a:rPr lang="de-DE" altLang="de-DE" sz="2000" b="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E14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)</a:t>
            </a:r>
          </a:p>
        </p:txBody>
      </p:sp>
      <p:sp>
        <p:nvSpPr>
          <p:cNvPr id="13317" name="Text Box 3"/>
          <p:cNvSpPr txBox="1">
            <a:spLocks noChangeArrowheads="1"/>
          </p:cNvSpPr>
          <p:nvPr/>
        </p:nvSpPr>
        <p:spPr bwMode="auto">
          <a:xfrm>
            <a:off x="171450" y="0"/>
            <a:ext cx="8439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de-DE" altLang="de-DE" sz="3200" b="0" dirty="0">
                <a:latin typeface="Arial Black" pitchFamily="34" charset="0"/>
              </a:rPr>
              <a:t>  Bereich Energienutzung 2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431" y="3940973"/>
            <a:ext cx="3112939" cy="221694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3165439" y="6260225"/>
            <a:ext cx="685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0" dirty="0">
                <a:latin typeface="Arial" panose="020B0604020202020204" pitchFamily="34" charset="0"/>
                <a:cs typeface="Arial" panose="020B0604020202020204" pitchFamily="34" charset="0"/>
              </a:rPr>
              <a:t>Quelle: Oliver </a:t>
            </a:r>
            <a:r>
              <a:rPr lang="it-IT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Rudkin</a:t>
            </a:r>
            <a:r>
              <a:rPr lang="it-IT" sz="1600" b="0" dirty="0">
                <a:latin typeface="Arial" panose="020B0604020202020204" pitchFamily="34" charset="0"/>
                <a:cs typeface="Arial" panose="020B0604020202020204" pitchFamily="34" charset="0"/>
              </a:rPr>
              <a:t> via climatevisuals.org (CC BY 2.0)</a:t>
            </a:r>
            <a:r>
              <a:rPr lang="it-IT" dirty="0"/>
              <a:t> 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6460195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 dirty="0"/>
            </a:br>
            <a:endParaRPr lang="en-US" altLang="de-DE" sz="1200" b="0" dirty="0">
              <a:latin typeface="Arial" charset="0"/>
            </a:endParaRPr>
          </a:p>
        </p:txBody>
      </p:sp>
      <p:sp>
        <p:nvSpPr>
          <p:cNvPr id="1331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/>
            </a:br>
            <a:fld id="{D595F2E2-9783-43EC-858D-82697177744D}" type="slidenum">
              <a:rPr lang="en-US" altLang="de-DE" sz="1400" b="0" smtClean="0"/>
              <a:pPr/>
              <a:t>23</a:t>
            </a:fld>
            <a:endParaRPr lang="en-US" altLang="de-DE" sz="1400" b="0"/>
          </a:p>
        </p:txBody>
      </p:sp>
      <p:sp>
        <p:nvSpPr>
          <p:cNvPr id="13316" name="Rectangle 2"/>
          <p:cNvSpPr>
            <a:spLocks noChangeArrowheads="1"/>
          </p:cNvSpPr>
          <p:nvPr/>
        </p:nvSpPr>
        <p:spPr bwMode="auto">
          <a:xfrm>
            <a:off x="0" y="690559"/>
            <a:ext cx="9359153" cy="587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11303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 typeface="Wingdings" pitchFamily="2" charset="2"/>
              <a:buChar char="Ø"/>
            </a:pPr>
            <a:r>
              <a:rPr lang="de-DE" altLang="de-DE" sz="2400" b="0" dirty="0">
                <a:latin typeface="Arial" charset="0"/>
                <a:cs typeface="Times New Roman" pitchFamily="18" charset="0"/>
              </a:rPr>
              <a:t>Flächen- und Nutzungserhebung Außenbereich </a:t>
            </a:r>
            <a:r>
              <a:rPr lang="de-DE" altLang="de-DE" sz="2400" dirty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A01</a:t>
            </a:r>
            <a:endParaRPr lang="de-DE" altLang="de-DE" sz="2400" b="0" dirty="0">
              <a:latin typeface="Arial" charset="0"/>
              <a:cs typeface="Times New Roman" pitchFamily="18" charset="0"/>
            </a:endParaRP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b="0" dirty="0">
                <a:latin typeface="Arial" charset="0"/>
                <a:cs typeface="Times New Roman" pitchFamily="18" charset="0"/>
              </a:rPr>
              <a:t>Ist-Zustand und </a:t>
            </a:r>
            <a:r>
              <a:rPr lang="de-DE" altLang="de-DE" sz="2000" b="0" u="sng" dirty="0">
                <a:latin typeface="Arial" charset="0"/>
                <a:cs typeface="Times New Roman" pitchFamily="18" charset="0"/>
              </a:rPr>
              <a:t>geschlechtsspezifische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 Nutzungswünsche, Schüler/innen einbinden …  </a:t>
            </a:r>
            <a:r>
              <a:rPr lang="de-DE" altLang="de-DE" sz="2000" dirty="0">
                <a:latin typeface="Arial" charset="0"/>
                <a:cs typeface="Times New Roman" pitchFamily="18" charset="0"/>
                <a:hlinkClick r:id="rId3"/>
              </a:rPr>
              <a:t>www.schulfreiraum.com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 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b="0" dirty="0">
                <a:latin typeface="Arial" charset="0"/>
                <a:cs typeface="Times New Roman" pitchFamily="18" charset="0"/>
              </a:rPr>
              <a:t>Kommunikationsräume (Aufenthaltsmöglichkeiten, Relaxen - </a:t>
            </a:r>
            <a:r>
              <a:rPr lang="de-DE" altLang="de-DE" sz="2000" dirty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A02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)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b="0" dirty="0">
                <a:latin typeface="Arial" charset="0"/>
                <a:cs typeface="Times New Roman" pitchFamily="18" charset="0"/>
              </a:rPr>
              <a:t>Bewegungsräume (</a:t>
            </a:r>
            <a:r>
              <a:rPr lang="de-DE" altLang="de-DE" sz="2000" b="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A05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)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b="0" dirty="0">
                <a:latin typeface="Arial" charset="0"/>
                <a:cs typeface="Times New Roman" pitchFamily="18" charset="0"/>
              </a:rPr>
              <a:t>Erhebung Pflanzenbestand (</a:t>
            </a:r>
            <a:r>
              <a:rPr lang="de-DE" altLang="de-DE" sz="2000" b="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A07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)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b="0" dirty="0">
                <a:latin typeface="Arial" charset="0"/>
                <a:cs typeface="Times New Roman" pitchFamily="18" charset="0"/>
              </a:rPr>
              <a:t>Autostellplätze reduzieren, max. 10 – 20 % der Freiflächen (</a:t>
            </a:r>
            <a:r>
              <a:rPr lang="de-DE" altLang="de-DE" sz="2000" b="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A09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)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de-DE" altLang="de-DE" sz="2400" b="0" dirty="0">
                <a:latin typeface="Arial" charset="0"/>
                <a:cs typeface="Times New Roman" pitchFamily="18" charset="0"/>
              </a:rPr>
              <a:t>Förderung der Biodiversität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b="0" dirty="0">
                <a:latin typeface="Arial" charset="0"/>
                <a:cs typeface="Times New Roman" pitchFamily="18" charset="0"/>
              </a:rPr>
              <a:t>Organische Düngemittel (ohne Torf), </a:t>
            </a:r>
            <a:r>
              <a:rPr lang="de-DE" altLang="de-DE" sz="2000" dirty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A03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b="0" dirty="0">
                <a:latin typeface="Arial" charset="0"/>
                <a:cs typeface="Times New Roman" pitchFamily="18" charset="0"/>
              </a:rPr>
              <a:t>Förderung der Artenvielfalt (</a:t>
            </a:r>
            <a:r>
              <a:rPr lang="de-DE" altLang="de-DE" sz="2000" b="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A06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): z.B. Biotop, Bienenhotels, Naschhecken … Kräuter, Obst, Gemüse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de-DE" altLang="de-DE" sz="2400" dirty="0" err="1">
                <a:latin typeface="Arial" charset="0"/>
                <a:cs typeface="Times New Roman" pitchFamily="18" charset="0"/>
              </a:rPr>
              <a:t>Lernraum</a:t>
            </a:r>
            <a:endParaRPr lang="de-DE" altLang="de-DE" sz="2400" dirty="0">
              <a:latin typeface="Arial" charset="0"/>
              <a:cs typeface="Times New Roman" pitchFamily="18" charset="0"/>
            </a:endParaRP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AT" altLang="de-DE" sz="2000" b="0" dirty="0">
                <a:latin typeface="Arial" charset="0"/>
                <a:cs typeface="Times New Roman" pitchFamily="18" charset="0"/>
              </a:rPr>
              <a:t>Pädagogische Aktivitäten zum schuleigenen Außenraum 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(</a:t>
            </a:r>
            <a:r>
              <a:rPr lang="de-DE" altLang="de-DE" sz="2000" b="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A04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): </a:t>
            </a:r>
            <a:br>
              <a:rPr lang="de-DE" altLang="de-DE" sz="2000" b="0" dirty="0">
                <a:latin typeface="Arial" charset="0"/>
                <a:cs typeface="Times New Roman" pitchFamily="18" charset="0"/>
              </a:rPr>
            </a:br>
            <a:r>
              <a:rPr lang="de-DE" altLang="de-DE" sz="2000" b="0" dirty="0">
                <a:latin typeface="Arial" charset="0"/>
                <a:cs typeface="Times New Roman" pitchFamily="18" charset="0"/>
              </a:rPr>
              <a:t>Freiluftunterricht, Gestaltung mit Schüler/innen, „Biodiversität vor Ort“ 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b="0" dirty="0">
                <a:latin typeface="Arial" charset="0"/>
                <a:cs typeface="Times New Roman" pitchFamily="18" charset="0"/>
              </a:rPr>
              <a:t>Eigene Kompostierung (</a:t>
            </a:r>
            <a:r>
              <a:rPr lang="de-DE" altLang="de-DE" sz="2000" b="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A08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)</a:t>
            </a:r>
          </a:p>
        </p:txBody>
      </p:sp>
      <p:sp>
        <p:nvSpPr>
          <p:cNvPr id="13317" name="Text Box 3"/>
          <p:cNvSpPr txBox="1">
            <a:spLocks noChangeArrowheads="1"/>
          </p:cNvSpPr>
          <p:nvPr/>
        </p:nvSpPr>
        <p:spPr bwMode="auto">
          <a:xfrm>
            <a:off x="171450" y="0"/>
            <a:ext cx="8439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altLang="de-DE" sz="3200" b="0" dirty="0">
                <a:latin typeface="Arial Black" pitchFamily="34" charset="0"/>
              </a:rPr>
              <a:t>Bereich schuleigener Außenraum</a:t>
            </a:r>
          </a:p>
        </p:txBody>
      </p:sp>
    </p:spTree>
    <p:extLst>
      <p:ext uri="{BB962C8B-B14F-4D97-AF65-F5344CB8AC3E}">
        <p14:creationId xmlns:p14="http://schemas.microsoft.com/office/powerpoint/2010/main" val="18071195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200" b="0" dirty="0">
                <a:latin typeface="Arial" charset="0"/>
              </a:rPr>
            </a:br>
            <a:endParaRPr lang="en-US" altLang="de-DE" sz="1200" b="0" dirty="0">
              <a:latin typeface="Arial" charset="0"/>
            </a:endParaRPr>
          </a:p>
        </p:txBody>
      </p:sp>
      <p:sp>
        <p:nvSpPr>
          <p:cNvPr id="30723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/>
            </a:br>
            <a:fld id="{B497AF50-BB51-493C-AF12-105F069C0265}" type="slidenum">
              <a:rPr lang="en-US" altLang="de-DE" sz="1400" b="0" smtClean="0"/>
              <a:pPr/>
              <a:t>24</a:t>
            </a:fld>
            <a:endParaRPr lang="en-US" altLang="de-DE" sz="1400" b="0"/>
          </a:p>
        </p:txBody>
      </p:sp>
      <p:sp>
        <p:nvSpPr>
          <p:cNvPr id="30725" name="Text Box 3"/>
          <p:cNvSpPr txBox="1">
            <a:spLocks noChangeArrowheads="1"/>
          </p:cNvSpPr>
          <p:nvPr/>
        </p:nvSpPr>
        <p:spPr bwMode="auto">
          <a:xfrm>
            <a:off x="171450" y="0"/>
            <a:ext cx="84391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de-DE" altLang="de-DE" sz="3200" b="0" dirty="0">
                <a:latin typeface="Arial Black" pitchFamily="34" charset="0"/>
              </a:rPr>
              <a:t>„</a:t>
            </a:r>
            <a:r>
              <a:rPr lang="de-DE" altLang="de-DE" sz="3200" b="0" dirty="0" err="1">
                <a:latin typeface="Arial Black" pitchFamily="34" charset="0"/>
              </a:rPr>
              <a:t>Meet</a:t>
            </a:r>
            <a:r>
              <a:rPr lang="de-DE" altLang="de-DE" sz="3200" b="0" dirty="0">
                <a:latin typeface="Arial Black" pitchFamily="34" charset="0"/>
              </a:rPr>
              <a:t> </a:t>
            </a:r>
            <a:r>
              <a:rPr lang="de-DE" altLang="de-DE" sz="3200" b="0" dirty="0" err="1">
                <a:latin typeface="Arial Black" pitchFamily="34" charset="0"/>
              </a:rPr>
              <a:t>your</a:t>
            </a:r>
            <a:r>
              <a:rPr lang="de-DE" altLang="de-DE" sz="3200" b="0" dirty="0">
                <a:latin typeface="Arial Black" pitchFamily="34" charset="0"/>
              </a:rPr>
              <a:t> </a:t>
            </a:r>
            <a:r>
              <a:rPr lang="de-DE" altLang="de-DE" sz="3200" b="0" dirty="0" err="1">
                <a:latin typeface="Arial Black" pitchFamily="34" charset="0"/>
              </a:rPr>
              <a:t>local</a:t>
            </a:r>
            <a:r>
              <a:rPr lang="de-DE" altLang="de-DE" sz="3200" b="0" dirty="0">
                <a:latin typeface="Arial Black" pitchFamily="34" charset="0"/>
              </a:rPr>
              <a:t> </a:t>
            </a:r>
            <a:r>
              <a:rPr lang="de-DE" altLang="de-DE" sz="3200" b="0" dirty="0" err="1">
                <a:latin typeface="Arial Black" pitchFamily="34" charset="0"/>
              </a:rPr>
              <a:t>herbs</a:t>
            </a:r>
            <a:r>
              <a:rPr lang="de-DE" altLang="de-DE" sz="3200" b="0" dirty="0">
                <a:latin typeface="Arial Black" pitchFamily="34" charset="0"/>
              </a:rPr>
              <a:t>“</a:t>
            </a:r>
          </a:p>
        </p:txBody>
      </p:sp>
      <p:sp>
        <p:nvSpPr>
          <p:cNvPr id="2" name="Rechteck 1"/>
          <p:cNvSpPr/>
          <p:nvPr/>
        </p:nvSpPr>
        <p:spPr>
          <a:xfrm>
            <a:off x="48815" y="777158"/>
            <a:ext cx="86844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4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Das neue Hochbeet wurde von den Schülerinnen einer </a:t>
            </a:r>
            <a:br>
              <a:rPr lang="de-AT" sz="24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AT" sz="24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Klasse mit verschiedenen Kräutern bepflanzt. Im Rahmen des Kochunterrichts der 4. Klassen wurden die Kräuter geerntet, verkocht bzw. für den Winter eingefroren. </a:t>
            </a:r>
            <a:br>
              <a:rPr lang="de-AT" sz="24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AT" sz="24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(NMS St. Martin / Traun). </a:t>
            </a:r>
            <a:endParaRPr lang="de-AT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69" y="2903989"/>
            <a:ext cx="3937505" cy="2953129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884" y="3441764"/>
            <a:ext cx="3902351" cy="2926763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4830884" y="2786112"/>
            <a:ext cx="4291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VS St. Johann am Wimberg </a:t>
            </a:r>
          </a:p>
        </p:txBody>
      </p:sp>
    </p:spTree>
    <p:extLst>
      <p:ext uri="{BB962C8B-B14F-4D97-AF65-F5344CB8AC3E}">
        <p14:creationId xmlns:p14="http://schemas.microsoft.com/office/powerpoint/2010/main" val="1829090224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200" b="0" dirty="0">
                <a:latin typeface="Arial" charset="0"/>
              </a:rPr>
            </a:br>
            <a:endParaRPr lang="en-US" altLang="de-DE" sz="1200" b="0" dirty="0">
              <a:latin typeface="Arial" charset="0"/>
            </a:endParaRPr>
          </a:p>
        </p:txBody>
      </p:sp>
      <p:sp>
        <p:nvSpPr>
          <p:cNvPr id="30723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/>
            </a:br>
            <a:fld id="{B497AF50-BB51-493C-AF12-105F069C0265}" type="slidenum">
              <a:rPr lang="en-US" altLang="de-DE" sz="1400" b="0" smtClean="0"/>
              <a:pPr/>
              <a:t>25</a:t>
            </a:fld>
            <a:endParaRPr lang="en-US" altLang="de-DE" sz="1400" b="0"/>
          </a:p>
        </p:txBody>
      </p:sp>
      <p:sp>
        <p:nvSpPr>
          <p:cNvPr id="30725" name="Text Box 3"/>
          <p:cNvSpPr txBox="1">
            <a:spLocks noChangeArrowheads="1"/>
          </p:cNvSpPr>
          <p:nvPr/>
        </p:nvSpPr>
        <p:spPr bwMode="auto">
          <a:xfrm>
            <a:off x="171450" y="0"/>
            <a:ext cx="84391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altLang="de-DE" sz="3200" b="0" dirty="0">
                <a:latin typeface="Arial Black" pitchFamily="34" charset="0"/>
              </a:rPr>
              <a:t> Relaxen mit dem Umweltzeichen</a:t>
            </a:r>
          </a:p>
        </p:txBody>
      </p:sp>
      <p:sp>
        <p:nvSpPr>
          <p:cNvPr id="2" name="Rechteck 1"/>
          <p:cNvSpPr/>
          <p:nvPr/>
        </p:nvSpPr>
        <p:spPr>
          <a:xfrm>
            <a:off x="48815" y="777158"/>
            <a:ext cx="86844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24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HLW </a:t>
            </a:r>
            <a:r>
              <a:rPr lang="de-AT" sz="2400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Mureck</a:t>
            </a:r>
            <a:r>
              <a:rPr lang="de-AT" sz="24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e-AT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83" y="1313206"/>
            <a:ext cx="7069209" cy="530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18356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200" b="0" dirty="0">
                <a:latin typeface="Arial" charset="0"/>
              </a:rPr>
            </a:br>
            <a:endParaRPr lang="en-US" altLang="de-DE" sz="1200" b="0" dirty="0">
              <a:latin typeface="Arial" charset="0"/>
            </a:endParaRPr>
          </a:p>
        </p:txBody>
      </p:sp>
      <p:sp>
        <p:nvSpPr>
          <p:cNvPr id="27651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/>
            </a:br>
            <a:fld id="{D455560D-AA40-4E01-8015-AA59EB50A4C6}" type="slidenum">
              <a:rPr lang="en-US" altLang="de-DE" sz="1400" b="0" smtClean="0"/>
              <a:pPr/>
              <a:t>26</a:t>
            </a:fld>
            <a:endParaRPr lang="en-US" altLang="de-DE" sz="1400" b="0"/>
          </a:p>
        </p:txBody>
      </p:sp>
      <p:sp>
        <p:nvSpPr>
          <p:cNvPr id="27652" name="Rectangle 2"/>
          <p:cNvSpPr>
            <a:spLocks noChangeArrowheads="1"/>
          </p:cNvSpPr>
          <p:nvPr/>
        </p:nvSpPr>
        <p:spPr bwMode="auto">
          <a:xfrm>
            <a:off x="0" y="795338"/>
            <a:ext cx="9237663" cy="5533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11303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 typeface="Wingdings" pitchFamily="2" charset="2"/>
              <a:buChar char="Ø"/>
            </a:pPr>
            <a:r>
              <a:rPr lang="de-DE" altLang="de-DE" sz="2400" b="0" dirty="0">
                <a:latin typeface="Arial" charset="0"/>
                <a:cs typeface="Times New Roman" pitchFamily="18" charset="0"/>
              </a:rPr>
              <a:t>Ist-Analyse (</a:t>
            </a:r>
            <a:r>
              <a:rPr lang="de-DE" altLang="de-DE" sz="2400" dirty="0">
                <a:solidFill>
                  <a:srgbClr val="CC0000"/>
                </a:solidFill>
                <a:latin typeface="Arial" charset="0"/>
                <a:cs typeface="Times New Roman" pitchFamily="18" charset="0"/>
              </a:rPr>
              <a:t>G01</a:t>
            </a:r>
            <a:r>
              <a:rPr lang="de-DE" altLang="de-DE" sz="2000" dirty="0">
                <a:latin typeface="Arial" charset="0"/>
                <a:cs typeface="Times New Roman" pitchFamily="18" charset="0"/>
              </a:rPr>
              <a:t>, oder aktive Teilnahme </a:t>
            </a:r>
            <a:r>
              <a:rPr lang="de-DE" altLang="de-DE" sz="2000" dirty="0" err="1">
                <a:latin typeface="Arial" charset="0"/>
                <a:cs typeface="Times New Roman" pitchFamily="18" charset="0"/>
              </a:rPr>
              <a:t>Gesundheitsf</a:t>
            </a:r>
            <a:r>
              <a:rPr lang="de-DE" altLang="de-DE" sz="2000" dirty="0">
                <a:latin typeface="Arial" charset="0"/>
                <a:cs typeface="Times New Roman" pitchFamily="18" charset="0"/>
              </a:rPr>
              <a:t>. Schule</a:t>
            </a:r>
            <a:r>
              <a:rPr lang="de-DE" altLang="de-DE" sz="2400" b="0" dirty="0">
                <a:latin typeface="Arial" charset="0"/>
                <a:cs typeface="Times New Roman" pitchFamily="18" charset="0"/>
              </a:rPr>
              <a:t>) 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b="0" dirty="0">
                <a:latin typeface="Arial" charset="0"/>
                <a:cs typeface="Times New Roman" pitchFamily="18" charset="0"/>
              </a:rPr>
              <a:t>Ist-Analyse: passen die Gesundheitsangebote für die Schule, </a:t>
            </a:r>
            <a:br>
              <a:rPr lang="de-DE" altLang="de-DE" sz="2000" b="0" dirty="0">
                <a:latin typeface="Arial" charset="0"/>
                <a:cs typeface="Times New Roman" pitchFamily="18" charset="0"/>
              </a:rPr>
            </a:br>
            <a:r>
              <a:rPr lang="de-DE" altLang="de-DE" sz="2000" b="0" dirty="0">
                <a:latin typeface="Arial" charset="0"/>
                <a:cs typeface="Times New Roman" pitchFamily="18" charset="0"/>
              </a:rPr>
              <a:t>will die Schule etwas verändern oder verbessern?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de-DE" altLang="de-DE" sz="2400" b="0" dirty="0">
                <a:latin typeface="Arial" charset="0"/>
                <a:cs typeface="Times New Roman" pitchFamily="18" charset="0"/>
              </a:rPr>
              <a:t>Ist-Analyse Lärmbelastung sowie Lärmprävention (</a:t>
            </a:r>
            <a:r>
              <a:rPr lang="de-DE" altLang="de-DE" sz="2400" dirty="0">
                <a:solidFill>
                  <a:srgbClr val="CC0000"/>
                </a:solidFill>
                <a:latin typeface="Arial" charset="0"/>
                <a:cs typeface="Times New Roman" pitchFamily="18" charset="0"/>
              </a:rPr>
              <a:t>G02</a:t>
            </a:r>
            <a:r>
              <a:rPr lang="de-DE" altLang="de-DE" sz="2400" b="0" dirty="0">
                <a:latin typeface="Arial" charset="0"/>
                <a:cs typeface="Times New Roman" pitchFamily="18" charset="0"/>
              </a:rPr>
              <a:t>,</a:t>
            </a:r>
            <a:r>
              <a:rPr lang="de-DE" altLang="de-DE" sz="2400" dirty="0">
                <a:solidFill>
                  <a:srgbClr val="CC0000"/>
                </a:solidFill>
                <a:latin typeface="Arial" charset="0"/>
                <a:cs typeface="Times New Roman" pitchFamily="18" charset="0"/>
              </a:rPr>
              <a:t> G03</a:t>
            </a:r>
            <a:r>
              <a:rPr lang="de-DE" altLang="de-DE" sz="2400" b="0" dirty="0">
                <a:latin typeface="Arial" charset="0"/>
                <a:cs typeface="Times New Roman" pitchFamily="18" charset="0"/>
              </a:rPr>
              <a:t>) 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AT" altLang="de-DE" sz="2000" b="0" dirty="0">
                <a:latin typeface="Arial" charset="0"/>
                <a:cs typeface="Times New Roman" pitchFamily="18" charset="0"/>
              </a:rPr>
              <a:t>Schallmessungen (ggf. AUVA), Erhebung subjektive Lärmbelastung, Präventionsmaßnahmen &amp; Pädagogik (z.B. Raumakustik, Lautstärke von Kopfhörern / Konzerten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): </a:t>
            </a:r>
            <a:r>
              <a:rPr lang="de-DE" altLang="de-DE" sz="2000" dirty="0">
                <a:latin typeface="Arial" charset="0"/>
                <a:cs typeface="Times New Roman" pitchFamily="18" charset="0"/>
                <a:hlinkClick r:id="rId3"/>
              </a:rPr>
              <a:t>www.lernenohnelaerm.at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de-DE" altLang="de-DE" sz="2400" b="0" dirty="0">
                <a:latin typeface="Arial" charset="0"/>
                <a:cs typeface="Times New Roman" pitchFamily="18" charset="0"/>
              </a:rPr>
              <a:t>Bewegungspausen fördern die geistige Beweglichkeit (</a:t>
            </a:r>
            <a:r>
              <a:rPr lang="de-DE" altLang="de-DE" sz="2400" dirty="0">
                <a:solidFill>
                  <a:srgbClr val="CC0000"/>
                </a:solidFill>
                <a:latin typeface="Arial" charset="0"/>
                <a:cs typeface="Times New Roman" pitchFamily="18" charset="0"/>
              </a:rPr>
              <a:t>G04</a:t>
            </a:r>
            <a:r>
              <a:rPr lang="de-DE" altLang="de-DE" sz="2400" b="0" dirty="0">
                <a:latin typeface="Arial" charset="0"/>
                <a:cs typeface="Times New Roman" pitchFamily="18" charset="0"/>
              </a:rPr>
              <a:t>) 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AT" altLang="de-DE" sz="1800" b="0" dirty="0">
                <a:latin typeface="Arial" charset="0"/>
                <a:cs typeface="Times New Roman" pitchFamily="18" charset="0"/>
                <a:hlinkClick r:id="rId4"/>
              </a:rPr>
              <a:t>www.mehr-bewegung-in-die-schule.de/05000.htm</a:t>
            </a:r>
            <a:r>
              <a:rPr lang="de-AT" altLang="de-DE" sz="1800" b="0" dirty="0">
                <a:latin typeface="Arial" charset="0"/>
                <a:cs typeface="Times New Roman" pitchFamily="18" charset="0"/>
              </a:rPr>
              <a:t> / </a:t>
            </a:r>
            <a:r>
              <a:rPr lang="de-AT" altLang="de-DE" sz="1800" dirty="0">
                <a:latin typeface="Arial" charset="0"/>
                <a:cs typeface="Times New Roman" pitchFamily="18" charset="0"/>
                <a:hlinkClick r:id="rId5"/>
              </a:rPr>
              <a:t>www.bewegteschule.at</a:t>
            </a:r>
            <a:r>
              <a:rPr lang="de-AT" altLang="de-DE" sz="1800" dirty="0">
                <a:latin typeface="Arial" charset="0"/>
                <a:cs typeface="Times New Roman" pitchFamily="18" charset="0"/>
              </a:rPr>
              <a:t> </a:t>
            </a:r>
            <a:endParaRPr lang="de-DE" altLang="de-DE" sz="1800" dirty="0">
              <a:latin typeface="Arial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de-DE" altLang="de-DE" sz="2400" b="0" dirty="0">
                <a:latin typeface="Arial" charset="0"/>
                <a:cs typeface="Times New Roman" pitchFamily="18" charset="0"/>
              </a:rPr>
              <a:t>Gute Luft fördert die Konzentration und das Lernen: </a:t>
            </a:r>
            <a:r>
              <a:rPr lang="de-DE" altLang="de-DE" sz="2400" dirty="0">
                <a:latin typeface="Arial" charset="0"/>
                <a:cs typeface="Times New Roman" pitchFamily="18" charset="0"/>
                <a:hlinkClick r:id="rId6"/>
              </a:rPr>
              <a:t>Tipps</a:t>
            </a:r>
            <a:endParaRPr lang="de-DE" altLang="de-DE" sz="2400" dirty="0">
              <a:latin typeface="Arial" charset="0"/>
              <a:cs typeface="Times New Roman" pitchFamily="18" charset="0"/>
            </a:endParaRP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AT" altLang="de-DE" sz="2000" b="0" dirty="0">
                <a:latin typeface="Arial" charset="0"/>
                <a:cs typeface="Times New Roman" pitchFamily="18" charset="0"/>
              </a:rPr>
              <a:t>Raumklima und Einschulung Lüften 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(</a:t>
            </a:r>
            <a:r>
              <a:rPr lang="de-DE" altLang="de-DE" sz="2000" dirty="0">
                <a:solidFill>
                  <a:srgbClr val="CC0000"/>
                </a:solidFill>
                <a:latin typeface="Arial" charset="0"/>
                <a:cs typeface="Times New Roman" pitchFamily="18" charset="0"/>
              </a:rPr>
              <a:t>G05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) oder </a:t>
            </a:r>
            <a:r>
              <a:rPr lang="de-DE" altLang="de-DE" sz="2000" b="0" dirty="0" err="1">
                <a:latin typeface="Arial" charset="0"/>
                <a:cs typeface="Times New Roman" pitchFamily="18" charset="0"/>
              </a:rPr>
              <a:t>autom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. Belüftung</a:t>
            </a:r>
            <a:br>
              <a:rPr lang="de-AT" altLang="de-DE" sz="2000" b="0" dirty="0">
                <a:latin typeface="Arial" charset="0"/>
                <a:cs typeface="Times New Roman" pitchFamily="18" charset="0"/>
              </a:rPr>
            </a:br>
            <a:r>
              <a:rPr lang="de-AT" altLang="de-DE" sz="2000" b="0" dirty="0" err="1">
                <a:latin typeface="Arial" charset="0"/>
                <a:cs typeface="Times New Roman" pitchFamily="18" charset="0"/>
              </a:rPr>
              <a:t>Luftgüte</a:t>
            </a:r>
            <a:r>
              <a:rPr lang="de-AT" altLang="de-DE" sz="2000" b="0" dirty="0">
                <a:latin typeface="Arial" charset="0"/>
                <a:cs typeface="Times New Roman" pitchFamily="18" charset="0"/>
              </a:rPr>
              <a:t> (CO</a:t>
            </a:r>
            <a:r>
              <a:rPr lang="de-AT" altLang="de-DE" sz="2000" b="0" baseline="-25000" dirty="0">
                <a:latin typeface="Arial" charset="0"/>
                <a:cs typeface="Times New Roman" pitchFamily="18" charset="0"/>
              </a:rPr>
              <a:t>2</a:t>
            </a:r>
            <a:r>
              <a:rPr lang="de-AT" altLang="de-DE" sz="2000" b="0" dirty="0">
                <a:latin typeface="Arial" charset="0"/>
                <a:cs typeface="Times New Roman" pitchFamily="18" charset="0"/>
              </a:rPr>
              <a:t>) in repräsentativen Schulräumen messen 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(</a:t>
            </a:r>
            <a:r>
              <a:rPr lang="de-DE" altLang="de-DE" sz="2000" b="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G12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)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AT" altLang="de-DE" sz="2000" b="0" dirty="0">
                <a:latin typeface="Arial" charset="0"/>
                <a:cs typeface="Times New Roman" pitchFamily="18" charset="0"/>
              </a:rPr>
              <a:t>Restemissionen mind. 1 Monat </a:t>
            </a:r>
            <a:r>
              <a:rPr lang="de-AT" altLang="de-DE" sz="2000" b="0" dirty="0" err="1">
                <a:latin typeface="Arial" charset="0"/>
                <a:cs typeface="Times New Roman" pitchFamily="18" charset="0"/>
              </a:rPr>
              <a:t>ablüften</a:t>
            </a:r>
            <a:r>
              <a:rPr lang="de-AT" altLang="de-DE" sz="2000" b="0" dirty="0">
                <a:latin typeface="Arial" charset="0"/>
                <a:cs typeface="Times New Roman" pitchFamily="18" charset="0"/>
              </a:rPr>
              <a:t> (</a:t>
            </a:r>
            <a:r>
              <a:rPr lang="de-AT" altLang="de-DE" sz="2000" dirty="0">
                <a:latin typeface="Arial" charset="0"/>
                <a:cs typeface="Times New Roman" pitchFamily="18" charset="0"/>
              </a:rPr>
              <a:t>Neubau</a:t>
            </a:r>
            <a:r>
              <a:rPr lang="de-AT" altLang="de-DE" sz="2000" b="0" dirty="0">
                <a:latin typeface="Arial" charset="0"/>
                <a:cs typeface="Times New Roman" pitchFamily="18" charset="0"/>
              </a:rPr>
              <a:t>, </a:t>
            </a:r>
            <a:r>
              <a:rPr lang="de-AT" altLang="de-DE" sz="2000" dirty="0">
                <a:latin typeface="Arial" charset="0"/>
                <a:cs typeface="Times New Roman" pitchFamily="18" charset="0"/>
              </a:rPr>
              <a:t>Renovierung </a:t>
            </a:r>
            <a:r>
              <a:rPr lang="de-DE" altLang="de-DE" sz="2000" dirty="0">
                <a:solidFill>
                  <a:srgbClr val="CC0000"/>
                </a:solidFill>
                <a:latin typeface="Arial" charset="0"/>
                <a:cs typeface="Times New Roman" pitchFamily="18" charset="0"/>
              </a:rPr>
              <a:t>G06</a:t>
            </a:r>
            <a:r>
              <a:rPr lang="de-AT" altLang="de-DE" sz="2000" b="0" dirty="0">
                <a:latin typeface="Arial" charset="0"/>
                <a:cs typeface="Times New Roman" pitchFamily="18" charset="0"/>
              </a:rPr>
              <a:t>)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AT" altLang="de-DE" sz="2000" b="0" dirty="0">
                <a:latin typeface="Arial" charset="0"/>
                <a:cs typeface="Times New Roman" pitchFamily="18" charset="0"/>
              </a:rPr>
              <a:t>Aufstellung von Kopiergeräten nicht am Dauerarbeitsplatz (</a:t>
            </a:r>
            <a:r>
              <a:rPr lang="de-DE" altLang="de-DE" sz="2000" b="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G14</a:t>
            </a:r>
            <a:r>
              <a:rPr lang="de-AT" altLang="de-DE" sz="2000" b="0" dirty="0">
                <a:latin typeface="Arial" charset="0"/>
                <a:cs typeface="Times New Roman" pitchFamily="18" charset="0"/>
              </a:rPr>
              <a:t>)</a:t>
            </a:r>
            <a:endParaRPr lang="de-DE" altLang="de-DE" sz="2000" b="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27653" name="Text Box 3"/>
          <p:cNvSpPr txBox="1">
            <a:spLocks noChangeArrowheads="1"/>
          </p:cNvSpPr>
          <p:nvPr/>
        </p:nvSpPr>
        <p:spPr bwMode="auto">
          <a:xfrm>
            <a:off x="171450" y="0"/>
            <a:ext cx="8439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de-DE" altLang="de-DE" sz="3200" b="0" dirty="0">
                <a:latin typeface="Arial Black" pitchFamily="34" charset="0"/>
              </a:rPr>
              <a:t>  Bereich Gesundheit 1</a:t>
            </a:r>
          </a:p>
        </p:txBody>
      </p:sp>
    </p:spTree>
    <p:extLst>
      <p:ext uri="{BB962C8B-B14F-4D97-AF65-F5344CB8AC3E}">
        <p14:creationId xmlns:p14="http://schemas.microsoft.com/office/powerpoint/2010/main" val="4239275143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200" b="0" dirty="0">
                <a:latin typeface="Arial" charset="0"/>
              </a:rPr>
            </a:br>
            <a:endParaRPr lang="en-US" altLang="de-DE" sz="1200" b="0" dirty="0">
              <a:latin typeface="Arial" charset="0"/>
            </a:endParaRPr>
          </a:p>
        </p:txBody>
      </p:sp>
      <p:sp>
        <p:nvSpPr>
          <p:cNvPr id="30723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/>
            </a:br>
            <a:fld id="{B497AF50-BB51-493C-AF12-105F069C0265}" type="slidenum">
              <a:rPr lang="en-US" altLang="de-DE" sz="1400" b="0" smtClean="0"/>
              <a:pPr/>
              <a:t>27</a:t>
            </a:fld>
            <a:endParaRPr lang="en-US" altLang="de-DE" sz="1400" b="0"/>
          </a:p>
        </p:txBody>
      </p:sp>
      <p:sp>
        <p:nvSpPr>
          <p:cNvPr id="30725" name="Text Box 3"/>
          <p:cNvSpPr txBox="1">
            <a:spLocks noChangeArrowheads="1"/>
          </p:cNvSpPr>
          <p:nvPr/>
        </p:nvSpPr>
        <p:spPr bwMode="auto">
          <a:xfrm>
            <a:off x="171450" y="0"/>
            <a:ext cx="84391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de-DE" altLang="de-DE" sz="3200" b="0" dirty="0">
                <a:latin typeface="Arial Black" pitchFamily="34" charset="0"/>
              </a:rPr>
              <a:t>Bewegung mit Spaß!</a:t>
            </a:r>
          </a:p>
        </p:txBody>
      </p:sp>
      <p:sp>
        <p:nvSpPr>
          <p:cNvPr id="2" name="Rechteck 1"/>
          <p:cNvSpPr/>
          <p:nvPr/>
        </p:nvSpPr>
        <p:spPr>
          <a:xfrm>
            <a:off x="48815" y="777158"/>
            <a:ext cx="86844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4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Bewegung findet überall statt! So besuchten die </a:t>
            </a:r>
            <a:br>
              <a:rPr lang="de-AT" sz="24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AT" sz="24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Schüler/innen das Freizeitgebiet der Stadt Traun mit angeschlossenen </a:t>
            </a:r>
            <a:r>
              <a:rPr lang="de-AT" sz="2400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Motorikpark</a:t>
            </a:r>
            <a:r>
              <a:rPr lang="de-AT" sz="24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im Rahmen des Turnunterrichts. (NMS St. Martin / Traun). </a:t>
            </a:r>
            <a:endParaRPr lang="de-AT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140" y="2413174"/>
            <a:ext cx="5865772" cy="3911988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2167534" y="6399626"/>
            <a:ext cx="5119863" cy="2756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12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(Mit am Bild </a:t>
            </a:r>
            <a:r>
              <a:rPr lang="de-AT" sz="1200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Bgmst</a:t>
            </a:r>
            <a:r>
              <a:rPr lang="de-AT" sz="12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Ing. R. Scharinger; Bildnachweis Stadtarchiv Traun)</a:t>
            </a:r>
            <a:r>
              <a:rPr lang="de-AT" sz="1200" b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de-AT" sz="1200" b="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807345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200" b="0" dirty="0">
                <a:latin typeface="Arial" charset="0"/>
              </a:rPr>
            </a:br>
            <a:endParaRPr lang="en-US" altLang="de-DE" sz="1200" b="0" dirty="0">
              <a:latin typeface="Arial" charset="0"/>
            </a:endParaRPr>
          </a:p>
        </p:txBody>
      </p:sp>
      <p:sp>
        <p:nvSpPr>
          <p:cNvPr id="2867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/>
            </a:br>
            <a:fld id="{A2BB4D1D-A9C9-4469-849C-8C5FDA61A74B}" type="slidenum">
              <a:rPr lang="en-US" altLang="de-DE" sz="1400" b="0" smtClean="0"/>
              <a:pPr/>
              <a:t>28</a:t>
            </a:fld>
            <a:endParaRPr lang="en-US" altLang="de-DE" sz="1400" b="0"/>
          </a:p>
        </p:txBody>
      </p:sp>
      <p:sp>
        <p:nvSpPr>
          <p:cNvPr id="28676" name="Rectangle 2"/>
          <p:cNvSpPr>
            <a:spLocks noChangeArrowheads="1"/>
          </p:cNvSpPr>
          <p:nvPr/>
        </p:nvSpPr>
        <p:spPr bwMode="auto">
          <a:xfrm>
            <a:off x="171450" y="850414"/>
            <a:ext cx="8882062" cy="552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11303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de-DE" altLang="de-DE" sz="2400" b="0" dirty="0">
                <a:latin typeface="Arial" charset="0"/>
                <a:cs typeface="Times New Roman" pitchFamily="18" charset="0"/>
              </a:rPr>
              <a:t>Ergonomie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b="0" dirty="0">
                <a:latin typeface="Arial" charset="0"/>
                <a:cs typeface="Times New Roman" pitchFamily="18" charset="0"/>
              </a:rPr>
              <a:t>Schulmöbelbestand (</a:t>
            </a:r>
            <a:r>
              <a:rPr lang="de-DE" altLang="de-DE" sz="2000" dirty="0">
                <a:solidFill>
                  <a:srgbClr val="CC0000"/>
                </a:solidFill>
                <a:latin typeface="Arial" charset="0"/>
                <a:cs typeface="Times New Roman" pitchFamily="18" charset="0"/>
              </a:rPr>
              <a:t>G07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), Bildschirmarbeitsplätze (</a:t>
            </a:r>
            <a:r>
              <a:rPr lang="de-DE" altLang="de-DE" sz="2000" dirty="0">
                <a:solidFill>
                  <a:srgbClr val="CC0000"/>
                </a:solidFill>
                <a:latin typeface="Arial" charset="0"/>
                <a:cs typeface="Times New Roman" pitchFamily="18" charset="0"/>
              </a:rPr>
              <a:t>G08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)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b="0" dirty="0">
                <a:latin typeface="Arial" charset="0"/>
                <a:cs typeface="Times New Roman" pitchFamily="18" charset="0"/>
              </a:rPr>
              <a:t>Gewicht der Schultasche (</a:t>
            </a:r>
            <a:r>
              <a:rPr lang="de-DE" altLang="de-DE" sz="2000" b="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G15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) … </a:t>
            </a:r>
            <a:r>
              <a:rPr lang="de-DE" altLang="de-DE" sz="2000" b="0" i="1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C06 </a:t>
            </a:r>
            <a:r>
              <a:rPr lang="de-DE" altLang="de-DE" sz="2000" b="0" i="1" dirty="0">
                <a:latin typeface="Arial" charset="0"/>
                <a:cs typeface="Times New Roman" pitchFamily="18" charset="0"/>
              </a:rPr>
              <a:t>(Reinigungspersonal)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 </a:t>
            </a:r>
            <a:endParaRPr lang="de-DE" altLang="de-DE" sz="2400" b="0" dirty="0">
              <a:latin typeface="Arial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de-DE" altLang="de-DE" sz="2400" b="0" dirty="0">
                <a:latin typeface="Arial" charset="0"/>
                <a:cs typeface="Times New Roman" pitchFamily="18" charset="0"/>
              </a:rPr>
              <a:t>Beschaffung 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(bei Neu- und Umbau oder Renovierung)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AT" altLang="de-DE" sz="2000" b="0" dirty="0">
                <a:latin typeface="Arial" charset="0"/>
                <a:cs typeface="Times New Roman" pitchFamily="18" charset="0"/>
              </a:rPr>
              <a:t>Einkauf schadstoffarmer Farben, Bodenbeläge, Möbel etc. (</a:t>
            </a:r>
            <a:r>
              <a:rPr lang="de-AT" altLang="de-DE" sz="2000" b="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G13</a:t>
            </a:r>
            <a:r>
              <a:rPr lang="de-AT" altLang="de-DE" sz="2000" b="0" dirty="0">
                <a:latin typeface="Arial" charset="0"/>
                <a:cs typeface="Times New Roman" pitchFamily="18" charset="0"/>
              </a:rPr>
              <a:t>)</a:t>
            </a:r>
            <a:br>
              <a:rPr lang="de-AT" altLang="de-DE" sz="2000" b="0" dirty="0">
                <a:latin typeface="Arial" charset="0"/>
                <a:cs typeface="Times New Roman" pitchFamily="18" charset="0"/>
              </a:rPr>
            </a:br>
            <a:r>
              <a:rPr lang="de-AT" altLang="de-DE" sz="2000" dirty="0">
                <a:latin typeface="Arial" charset="0"/>
                <a:cs typeface="Times New Roman" pitchFamily="18" charset="0"/>
                <a:hlinkClick r:id="rId3"/>
              </a:rPr>
              <a:t>www.nachhaltigebeschaffung.at</a:t>
            </a:r>
            <a:r>
              <a:rPr lang="de-AT" altLang="de-DE" sz="2000" dirty="0">
                <a:latin typeface="Arial" charset="0"/>
                <a:cs typeface="Times New Roman" pitchFamily="18" charset="0"/>
              </a:rPr>
              <a:t> </a:t>
            </a:r>
            <a:r>
              <a:rPr lang="de-DE" altLang="de-DE" sz="2000" dirty="0">
                <a:latin typeface="Arial" charset="0"/>
                <a:cs typeface="Times New Roman" pitchFamily="18" charset="0"/>
              </a:rPr>
              <a:t> </a:t>
            </a:r>
            <a:endParaRPr lang="de-DE" altLang="de-DE" sz="2400" dirty="0">
              <a:latin typeface="Arial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 typeface="Wingdings" pitchFamily="2" charset="2"/>
              <a:buChar char="Ø"/>
            </a:pPr>
            <a:r>
              <a:rPr lang="de-DE" altLang="de-DE" sz="2400" b="0" dirty="0">
                <a:latin typeface="Arial" charset="0"/>
                <a:cs typeface="Times New Roman" pitchFamily="18" charset="0"/>
              </a:rPr>
              <a:t>Wohlfühlen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b="0" dirty="0">
                <a:latin typeface="Arial" charset="0"/>
                <a:cs typeface="Times New Roman" pitchFamily="18" charset="0"/>
              </a:rPr>
              <a:t>Soziales Schulklima (</a:t>
            </a:r>
            <a:r>
              <a:rPr lang="de-DE" altLang="de-DE" sz="2000" b="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G09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), Wasser trinken (</a:t>
            </a:r>
            <a:r>
              <a:rPr lang="de-DE" altLang="de-DE" sz="2000" b="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G11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)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b="0" i="1" dirty="0">
                <a:latin typeface="Arial" charset="0"/>
                <a:cs typeface="Times New Roman" pitchFamily="18" charset="0"/>
              </a:rPr>
              <a:t>Ist Analyse Schulklima (</a:t>
            </a:r>
            <a:r>
              <a:rPr lang="de-DE" altLang="de-DE" sz="2000" b="0" i="1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M09</a:t>
            </a:r>
            <a:r>
              <a:rPr lang="de-DE" altLang="de-DE" sz="2000" b="0" i="1" dirty="0">
                <a:latin typeface="Arial" charset="0"/>
                <a:cs typeface="Times New Roman" pitchFamily="18" charset="0"/>
              </a:rPr>
              <a:t>)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de-DE" altLang="de-DE" sz="2400" b="0" dirty="0">
                <a:latin typeface="Arial" charset="0"/>
                <a:cs typeface="Times New Roman" pitchFamily="18" charset="0"/>
              </a:rPr>
              <a:t>Pädagogische Angebote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AT" altLang="de-DE" sz="2000" b="0" dirty="0">
                <a:latin typeface="Arial" charset="0"/>
                <a:cs typeface="Times New Roman" pitchFamily="18" charset="0"/>
              </a:rPr>
              <a:t>interne / externe Informations-, oder Beratungsangebote zu:</a:t>
            </a:r>
            <a:br>
              <a:rPr lang="de-AT" altLang="de-DE" sz="2000" b="0" dirty="0">
                <a:latin typeface="Arial" charset="0"/>
                <a:cs typeface="Times New Roman" pitchFamily="18" charset="0"/>
              </a:rPr>
            </a:br>
            <a:r>
              <a:rPr lang="de-DE" altLang="de-DE" sz="2000" b="0" dirty="0">
                <a:latin typeface="Arial" charset="0"/>
                <a:cs typeface="Times New Roman" pitchFamily="18" charset="0"/>
              </a:rPr>
              <a:t>Suchtprävention, Unfallverhütung und Erste Hilfe, Sexualität, Hygiene, Elektrosmog oder gemäß „Gesunde Schule“ (</a:t>
            </a:r>
            <a:r>
              <a:rPr lang="de-DE" altLang="de-DE" sz="2000" b="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G10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)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b="0" i="1" dirty="0">
                <a:latin typeface="Arial" charset="0"/>
                <a:cs typeface="Times New Roman" pitchFamily="18" charset="0"/>
              </a:rPr>
              <a:t>Ernährungsteam und pädagogische Aktivitäten (</a:t>
            </a:r>
            <a:r>
              <a:rPr lang="de-DE" altLang="de-DE" sz="2000" i="1" dirty="0">
                <a:solidFill>
                  <a:srgbClr val="CC0000"/>
                </a:solidFill>
                <a:latin typeface="Arial" charset="0"/>
                <a:cs typeface="Times New Roman" pitchFamily="18" charset="0"/>
              </a:rPr>
              <a:t>L02</a:t>
            </a:r>
            <a:r>
              <a:rPr lang="de-DE" altLang="de-DE" sz="2000" b="0" i="1" dirty="0">
                <a:latin typeface="Arial" charset="0"/>
                <a:cs typeface="Times New Roman" pitchFamily="18" charset="0"/>
              </a:rPr>
              <a:t>)</a:t>
            </a:r>
          </a:p>
        </p:txBody>
      </p:sp>
      <p:sp>
        <p:nvSpPr>
          <p:cNvPr id="28677" name="Text Box 3"/>
          <p:cNvSpPr txBox="1">
            <a:spLocks noChangeArrowheads="1"/>
          </p:cNvSpPr>
          <p:nvPr/>
        </p:nvSpPr>
        <p:spPr bwMode="auto">
          <a:xfrm>
            <a:off x="171450" y="0"/>
            <a:ext cx="8439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de-DE" altLang="de-DE" sz="3200" b="0" dirty="0">
                <a:latin typeface="Arial Black" pitchFamily="34" charset="0"/>
              </a:rPr>
              <a:t>  Bereich Gesundheit 2</a:t>
            </a:r>
          </a:p>
        </p:txBody>
      </p:sp>
    </p:spTree>
    <p:extLst>
      <p:ext uri="{BB962C8B-B14F-4D97-AF65-F5344CB8AC3E}">
        <p14:creationId xmlns:p14="http://schemas.microsoft.com/office/powerpoint/2010/main" val="3303801927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 bwMode="auto">
          <a:xfrm>
            <a:off x="100013" y="962025"/>
            <a:ext cx="8943975" cy="1152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de-AT" altLang="de-DE" sz="3600" dirty="0">
                <a:solidFill>
                  <a:srgbClr val="33CC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eine kleine Pause …</a:t>
            </a:r>
            <a:br>
              <a:rPr lang="de-AT" altLang="de-DE" sz="3600" dirty="0">
                <a:solidFill>
                  <a:srgbClr val="33CC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AT" altLang="de-DE" sz="3600" dirty="0">
                <a:solidFill>
                  <a:srgbClr val="33CC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… mit Luft, Bewegung &amp; Lachen tut gut</a:t>
            </a:r>
          </a:p>
        </p:txBody>
      </p:sp>
      <p:pic>
        <p:nvPicPr>
          <p:cNvPr id="15363" name="Inhaltsplatzhalt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79" y="2114550"/>
            <a:ext cx="6504892" cy="476037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Fußzeilenplatzhalt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200" b="0" dirty="0">
                <a:latin typeface="Arial" charset="0"/>
              </a:rPr>
            </a:br>
            <a:endParaRPr lang="en-US" altLang="de-DE" sz="1200" b="0" dirty="0">
              <a:latin typeface="Arial" charset="0"/>
            </a:endParaRPr>
          </a:p>
        </p:txBody>
      </p:sp>
      <p:sp>
        <p:nvSpPr>
          <p:cNvPr id="15365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/>
            </a:br>
            <a:fld id="{11224BD3-477F-49F8-8E2A-55BF07B57879}" type="slidenum">
              <a:rPr lang="en-US" altLang="de-DE" sz="1400" b="0" smtClean="0"/>
              <a:pPr/>
              <a:t>29</a:t>
            </a:fld>
            <a:endParaRPr lang="en-US" altLang="de-DE" sz="1400" b="0"/>
          </a:p>
        </p:txBody>
      </p:sp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>
              <a:spcBef>
                <a:spcPct val="30000"/>
              </a:spcBef>
            </a:pPr>
            <a:br>
              <a:rPr lang="de-DE" altLang="de-DE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KNIETANZ</a:t>
            </a:r>
            <a:r>
              <a:rPr lang="de-DE" altLang="de-DE" sz="1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de-DE" altLang="de-DE" sz="1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www.youtube.com/embed/WjtTP2NIIVY</a:t>
            </a:r>
            <a:r>
              <a:rPr lang="de-DE" altLang="de-DE" sz="1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br>
              <a:rPr lang="de-DE" altLang="de-DE" sz="1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RAUM</a:t>
            </a:r>
            <a:r>
              <a:rPr lang="de-DE" altLang="de-DE" sz="1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de-DE" altLang="de-DE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ZEIT </a:t>
            </a:r>
            <a:r>
              <a:rPr lang="de-DE" altLang="de-DE" sz="1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= </a:t>
            </a:r>
            <a:r>
              <a:rPr lang="de-DE" altLang="de-DE" sz="1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  <a:hlinkClick r:id="rId5"/>
              </a:rPr>
              <a:t>www.youtube.com/embed/yMpW7ttEboU</a:t>
            </a:r>
            <a:br>
              <a:rPr lang="de-DE" altLang="de-DE" sz="1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de-DE" altLang="de-DE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FINGERTANZ</a:t>
            </a:r>
            <a:r>
              <a:rPr lang="de-DE" altLang="de-DE" sz="1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= </a:t>
            </a:r>
            <a:r>
              <a:rPr lang="de-DE" altLang="de-DE" sz="1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  <a:hlinkClick r:id="rId6"/>
              </a:rPr>
              <a:t>www.youtube.com/embed/SLP8QkEQOXU</a:t>
            </a:r>
            <a:r>
              <a:rPr lang="de-DE" altLang="de-DE" sz="1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</a:t>
            </a:r>
            <a:br>
              <a:rPr lang="de-DE" altLang="de-DE" sz="1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de-AT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SPORTARTENSALAT</a:t>
            </a:r>
            <a:r>
              <a:rPr lang="de-AT" sz="1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de-AT" sz="1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www.youtube.com/watch?v=O4QxEX4OSzA#t=23</a:t>
            </a:r>
            <a:r>
              <a:rPr lang="de-AT" sz="1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AT" sz="11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altLang="de-DE" sz="1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endParaRPr lang="de-DE" altLang="de-DE" sz="10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3" name="Rechteck 2"/>
          <p:cNvSpPr/>
          <p:nvPr/>
        </p:nvSpPr>
        <p:spPr>
          <a:xfrm rot="19227753">
            <a:off x="5794740" y="3719056"/>
            <a:ext cx="3326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www.vital4brain.at</a:t>
            </a:r>
            <a:endParaRPr lang="de-AT" dirty="0">
              <a:solidFill>
                <a:srgbClr val="33CC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9138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 dirty="0"/>
            </a:br>
            <a:endParaRPr lang="en-US" altLang="de-DE" sz="1200" b="0" dirty="0">
              <a:latin typeface="Arial" charset="0"/>
            </a:endParaRPr>
          </a:p>
        </p:txBody>
      </p:sp>
      <p:sp>
        <p:nvSpPr>
          <p:cNvPr id="5123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/>
            </a:br>
            <a:fld id="{50994F3D-2729-46A2-950D-B2979A48FC8F}" type="slidenum">
              <a:rPr lang="en-US" altLang="de-DE" sz="1400" b="0" smtClean="0"/>
              <a:pPr/>
              <a:t>3</a:t>
            </a:fld>
            <a:endParaRPr lang="en-US" altLang="de-DE" sz="1400" b="0"/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171450" y="714375"/>
            <a:ext cx="8872537" cy="582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11303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40000"/>
              </a:spcBef>
              <a:buFont typeface="Wingdings" pitchFamily="2" charset="2"/>
              <a:buChar char="Ø"/>
            </a:pPr>
            <a:r>
              <a:rPr lang="de-DE" altLang="de-DE" sz="2400" b="0" dirty="0">
                <a:latin typeface="Arial" charset="0"/>
                <a:cs typeface="Times New Roman" pitchFamily="18" charset="0"/>
              </a:rPr>
              <a:t>Ziele </a:t>
            </a:r>
            <a:r>
              <a:rPr lang="de-DE" altLang="de-DE" sz="2400" b="0" dirty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seit über 30 Jahren </a:t>
            </a:r>
            <a:r>
              <a:rPr lang="de-DE" altLang="de-DE" sz="2400" b="0" dirty="0">
                <a:latin typeface="Arial" charset="0"/>
                <a:cs typeface="Times New Roman" pitchFamily="18" charset="0"/>
              </a:rPr>
              <a:t>(seit 1990)</a:t>
            </a:r>
            <a:endParaRPr lang="de-DE" altLang="de-DE" sz="2400" b="0" dirty="0">
              <a:solidFill>
                <a:srgbClr val="C00000"/>
              </a:solidFill>
              <a:latin typeface="Arial" charset="0"/>
              <a:cs typeface="Times New Roman" pitchFamily="18" charset="0"/>
            </a:endParaRPr>
          </a:p>
          <a:p>
            <a:pPr lvl="1">
              <a:spcBef>
                <a:spcPct val="25000"/>
              </a:spcBef>
              <a:buFont typeface="Wingdings" pitchFamily="2" charset="2"/>
              <a:buChar char="§"/>
            </a:pPr>
            <a:r>
              <a:rPr lang="de-DE" altLang="de-DE" sz="2000" dirty="0">
                <a:latin typeface="Arial" charset="0"/>
                <a:cs typeface="Times New Roman" pitchFamily="18" charset="0"/>
              </a:rPr>
              <a:t>Kennzeichnung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 von Produkten und Dienstleistungen:</a:t>
            </a:r>
            <a:r>
              <a:rPr lang="de-DE" altLang="de-DE" sz="2000" dirty="0">
                <a:latin typeface="Arial" charset="0"/>
                <a:cs typeface="Times New Roman" pitchFamily="18" charset="0"/>
              </a:rPr>
              <a:t> </a:t>
            </a:r>
            <a:br>
              <a:rPr lang="de-DE" altLang="de-DE" sz="2000" dirty="0">
                <a:latin typeface="Arial" charset="0"/>
                <a:cs typeface="Times New Roman" pitchFamily="18" charset="0"/>
              </a:rPr>
            </a:br>
            <a:r>
              <a:rPr lang="de-DE" altLang="de-DE" sz="2000" dirty="0">
                <a:latin typeface="Arial" charset="0"/>
                <a:cs typeface="Times New Roman" pitchFamily="18" charset="0"/>
              </a:rPr>
              <a:t>Umwelt, Gesundheit 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und</a:t>
            </a:r>
            <a:r>
              <a:rPr lang="de-DE" altLang="de-DE" sz="2000" dirty="0">
                <a:latin typeface="Arial" charset="0"/>
                <a:cs typeface="Times New Roman" pitchFamily="18" charset="0"/>
              </a:rPr>
              <a:t> Qualität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 </a:t>
            </a:r>
            <a:r>
              <a:rPr lang="de-DE" altLang="de-DE" sz="2000" dirty="0">
                <a:solidFill>
                  <a:srgbClr val="008000"/>
                </a:solidFill>
                <a:latin typeface="Arial" charset="0"/>
                <a:cs typeface="Times New Roman" pitchFamily="18" charset="0"/>
              </a:rPr>
              <a:t>auf einem Blick</a:t>
            </a:r>
          </a:p>
          <a:p>
            <a:pPr lvl="1">
              <a:spcBef>
                <a:spcPct val="25000"/>
              </a:spcBef>
              <a:buFont typeface="Wingdings" pitchFamily="2" charset="2"/>
              <a:buChar char="§"/>
            </a:pPr>
            <a:r>
              <a:rPr lang="de-DE" altLang="de-DE" sz="2000" dirty="0">
                <a:latin typeface="Arial" charset="0"/>
                <a:cs typeface="Times New Roman" pitchFamily="18" charset="0"/>
              </a:rPr>
              <a:t>Nachhaltigkeit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 von Konsum &amp; Dienstleistungsangeboten steigern</a:t>
            </a:r>
          </a:p>
          <a:p>
            <a:pPr>
              <a:spcBef>
                <a:spcPts val="1000"/>
              </a:spcBef>
              <a:buFont typeface="Wingdings" pitchFamily="2" charset="2"/>
              <a:buChar char="Ø"/>
            </a:pPr>
            <a:r>
              <a:rPr lang="de-DE" altLang="de-DE" sz="2400" b="0" dirty="0">
                <a:latin typeface="Arial" charset="0"/>
                <a:cs typeface="Times New Roman" pitchFamily="18" charset="0"/>
              </a:rPr>
              <a:t>Produkte und Dienstleistungen, ca. 80 Richtlinien für: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 </a:t>
            </a:r>
            <a:endParaRPr lang="de-DE" altLang="de-DE" sz="2400" b="0" dirty="0">
              <a:latin typeface="Arial" charset="0"/>
              <a:cs typeface="Times New Roman" pitchFamily="18" charset="0"/>
            </a:endParaRPr>
          </a:p>
          <a:p>
            <a:pPr lvl="1">
              <a:spcBef>
                <a:spcPct val="25000"/>
              </a:spcBef>
              <a:buFont typeface="Wingdings" pitchFamily="2" charset="2"/>
              <a:buChar char="§"/>
            </a:pPr>
            <a:r>
              <a:rPr lang="de-DE" altLang="de-DE" sz="2000" dirty="0">
                <a:latin typeface="Arial" charset="0"/>
                <a:cs typeface="Times New Roman" pitchFamily="18" charset="0"/>
              </a:rPr>
              <a:t>Bauen &amp; Wohnen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: u.a. Bodenbeläge, Farben, (</a:t>
            </a:r>
            <a:r>
              <a:rPr lang="de-DE" altLang="de-DE" sz="2000" b="0" dirty="0" err="1">
                <a:latin typeface="Arial" charset="0"/>
                <a:cs typeface="Times New Roman" pitchFamily="18" charset="0"/>
              </a:rPr>
              <a:t>Schul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)</a:t>
            </a:r>
            <a:r>
              <a:rPr lang="de-DE" altLang="de-DE" sz="2000" b="0" dirty="0" err="1">
                <a:latin typeface="Arial" charset="0"/>
                <a:cs typeface="Times New Roman" pitchFamily="18" charset="0"/>
              </a:rPr>
              <a:t>möbel</a:t>
            </a:r>
            <a:endParaRPr lang="de-DE" altLang="de-DE" sz="2000" b="0" dirty="0">
              <a:latin typeface="Arial" charset="0"/>
              <a:cs typeface="Times New Roman" pitchFamily="18" charset="0"/>
            </a:endParaRPr>
          </a:p>
          <a:p>
            <a:pPr lvl="1">
              <a:spcBef>
                <a:spcPct val="25000"/>
              </a:spcBef>
              <a:buFont typeface="Wingdings" pitchFamily="2" charset="2"/>
              <a:buChar char="§"/>
            </a:pPr>
            <a:r>
              <a:rPr lang="de-DE" altLang="de-DE" sz="2000" dirty="0">
                <a:latin typeface="Arial" charset="0"/>
                <a:cs typeface="Times New Roman" pitchFamily="18" charset="0"/>
              </a:rPr>
              <a:t>Energie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: u. a. „Grüner Strom“ (UZ 46), Holzheizungen, </a:t>
            </a:r>
            <a:r>
              <a:rPr lang="de-DE" altLang="de-DE" sz="2000" b="0" dirty="0" err="1">
                <a:latin typeface="Arial" charset="0"/>
                <a:cs typeface="Times New Roman" pitchFamily="18" charset="0"/>
              </a:rPr>
              <a:t>Contracting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 </a:t>
            </a:r>
          </a:p>
          <a:p>
            <a:pPr lvl="1">
              <a:spcBef>
                <a:spcPct val="25000"/>
              </a:spcBef>
              <a:buFont typeface="Wingdings" pitchFamily="2" charset="2"/>
              <a:buChar char="§"/>
            </a:pPr>
            <a:r>
              <a:rPr lang="de-DE" altLang="de-DE" sz="2000" dirty="0">
                <a:latin typeface="Arial" charset="0"/>
                <a:cs typeface="Times New Roman" pitchFamily="18" charset="0"/>
              </a:rPr>
              <a:t>Büro &amp; Papier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: u. a. Kopierpapier, Büroartikel, Druckerzeugnisse</a:t>
            </a:r>
          </a:p>
          <a:p>
            <a:pPr lvl="1">
              <a:spcBef>
                <a:spcPct val="25000"/>
              </a:spcBef>
              <a:buFont typeface="Wingdings" pitchFamily="2" charset="2"/>
              <a:buChar char="§"/>
            </a:pPr>
            <a:r>
              <a:rPr lang="de-DE" altLang="de-DE" sz="2000" dirty="0">
                <a:latin typeface="Arial" charset="0"/>
                <a:cs typeface="Times New Roman" pitchFamily="18" charset="0"/>
              </a:rPr>
              <a:t>Garten &amp; Haushalt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: u. a. Naturerden, Reinigungsmittel</a:t>
            </a:r>
          </a:p>
          <a:p>
            <a:pPr lvl="1">
              <a:spcBef>
                <a:spcPct val="25000"/>
              </a:spcBef>
              <a:buFont typeface="Wingdings" pitchFamily="2" charset="2"/>
              <a:buChar char="§"/>
            </a:pPr>
            <a:r>
              <a:rPr lang="de-DE" altLang="de-DE" sz="2000" dirty="0">
                <a:solidFill>
                  <a:srgbClr val="CC0000"/>
                </a:solidFill>
                <a:latin typeface="Arial" charset="0"/>
                <a:cs typeface="Times New Roman" pitchFamily="18" charset="0"/>
              </a:rPr>
              <a:t>Tourismus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: Beherbergung &amp; Gastronomie inkl. Catering, Museen</a:t>
            </a:r>
          </a:p>
          <a:p>
            <a:pPr lvl="1">
              <a:spcBef>
                <a:spcPct val="25000"/>
              </a:spcBef>
              <a:buFont typeface="Wingdings" pitchFamily="2" charset="2"/>
              <a:buChar char="§"/>
            </a:pPr>
            <a:r>
              <a:rPr lang="de-DE" altLang="de-DE" sz="2200" dirty="0">
                <a:solidFill>
                  <a:srgbClr val="008000"/>
                </a:solidFill>
                <a:latin typeface="Arial" charset="0"/>
                <a:cs typeface="Times New Roman" pitchFamily="18" charset="0"/>
              </a:rPr>
              <a:t>Bildung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: Kindergärten, Schulen sowie Bildungseinrichtungen</a:t>
            </a:r>
            <a:br>
              <a:rPr lang="de-DE" altLang="de-DE" sz="2000" b="0" dirty="0">
                <a:latin typeface="Arial" charset="0"/>
                <a:cs typeface="Times New Roman" pitchFamily="18" charset="0"/>
              </a:rPr>
            </a:br>
            <a:r>
              <a:rPr lang="de-DE" altLang="de-DE" sz="2000" dirty="0">
                <a:latin typeface="Arial" charset="0"/>
                <a:cs typeface="Times New Roman" pitchFamily="18" charset="0"/>
                <a:hlinkClick r:id="rId3"/>
              </a:rPr>
              <a:t>www.umweltzeichen.at/bildung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 </a:t>
            </a:r>
            <a:endParaRPr lang="de-DE" altLang="de-DE" sz="2000" dirty="0">
              <a:latin typeface="Arial" charset="0"/>
              <a:cs typeface="Times New Roman" pitchFamily="18" charset="0"/>
            </a:endParaRP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de-DE" altLang="de-DE" sz="2400" b="0" dirty="0">
                <a:latin typeface="Arial" charset="0"/>
                <a:cs typeface="Times New Roman" pitchFamily="18" charset="0"/>
              </a:rPr>
              <a:t>UZ 301 gibt es seit 2002 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Zeichengeber sind das  </a:t>
            </a:r>
            <a:r>
              <a:rPr lang="de-DE" altLang="de-DE" sz="200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Umweltministerium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 BMK und das </a:t>
            </a:r>
            <a:br>
              <a:rPr lang="de-DE" altLang="de-DE" sz="2000" b="0" dirty="0">
                <a:latin typeface="Arial" charset="0"/>
                <a:cs typeface="Times New Roman" pitchFamily="18" charset="0"/>
              </a:rPr>
            </a:br>
            <a:r>
              <a:rPr lang="de-DE" altLang="de-DE" sz="200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Bildungsministerium 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BMBWF (nur UZ 301 Schulen)</a:t>
            </a:r>
          </a:p>
        </p:txBody>
      </p:sp>
      <p:sp>
        <p:nvSpPr>
          <p:cNvPr id="5125" name="Freeform 3"/>
          <p:cNvSpPr>
            <a:spLocks/>
          </p:cNvSpPr>
          <p:nvPr/>
        </p:nvSpPr>
        <p:spPr bwMode="auto">
          <a:xfrm>
            <a:off x="0" y="0"/>
            <a:ext cx="6756400" cy="714375"/>
          </a:xfrm>
          <a:custGeom>
            <a:avLst/>
            <a:gdLst>
              <a:gd name="T0" fmla="*/ 2147483647 w 2084"/>
              <a:gd name="T1" fmla="*/ 0 h 450"/>
              <a:gd name="T2" fmla="*/ 2147483647 w 2084"/>
              <a:gd name="T3" fmla="*/ 0 h 450"/>
              <a:gd name="T4" fmla="*/ 2147483647 w 2084"/>
              <a:gd name="T5" fmla="*/ 2147483647 h 450"/>
              <a:gd name="T6" fmla="*/ 2147483647 w 2084"/>
              <a:gd name="T7" fmla="*/ 2147483647 h 450"/>
              <a:gd name="T8" fmla="*/ 2147483647 w 2084"/>
              <a:gd name="T9" fmla="*/ 0 h 4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84" h="450">
                <a:moveTo>
                  <a:pt x="4" y="0"/>
                </a:moveTo>
                <a:cubicBezTo>
                  <a:pt x="340" y="0"/>
                  <a:pt x="1776" y="0"/>
                  <a:pt x="2084" y="0"/>
                </a:cubicBezTo>
                <a:cubicBezTo>
                  <a:pt x="2074" y="244"/>
                  <a:pt x="1896" y="326"/>
                  <a:pt x="1608" y="380"/>
                </a:cubicBezTo>
                <a:cubicBezTo>
                  <a:pt x="1278" y="450"/>
                  <a:pt x="282" y="432"/>
                  <a:pt x="4" y="432"/>
                </a:cubicBezTo>
                <a:cubicBezTo>
                  <a:pt x="4" y="187"/>
                  <a:pt x="0" y="234"/>
                  <a:pt x="4" y="0"/>
                </a:cubicBezTo>
                <a:close/>
              </a:path>
            </a:pathLst>
          </a:custGeom>
          <a:solidFill>
            <a:srgbClr val="00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5126" name="Freeform 4"/>
          <p:cNvSpPr>
            <a:spLocks/>
          </p:cNvSpPr>
          <p:nvPr/>
        </p:nvSpPr>
        <p:spPr bwMode="auto">
          <a:xfrm>
            <a:off x="2743200" y="0"/>
            <a:ext cx="4108450" cy="714375"/>
          </a:xfrm>
          <a:custGeom>
            <a:avLst/>
            <a:gdLst>
              <a:gd name="T0" fmla="*/ 2147483647 w 2084"/>
              <a:gd name="T1" fmla="*/ 0 h 450"/>
              <a:gd name="T2" fmla="*/ 2147483647 w 2084"/>
              <a:gd name="T3" fmla="*/ 0 h 450"/>
              <a:gd name="T4" fmla="*/ 2147483647 w 2084"/>
              <a:gd name="T5" fmla="*/ 2147483647 h 450"/>
              <a:gd name="T6" fmla="*/ 2147483647 w 2084"/>
              <a:gd name="T7" fmla="*/ 2147483647 h 450"/>
              <a:gd name="T8" fmla="*/ 2147483647 w 2084"/>
              <a:gd name="T9" fmla="*/ 0 h 4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84" h="450">
                <a:moveTo>
                  <a:pt x="4" y="0"/>
                </a:moveTo>
                <a:cubicBezTo>
                  <a:pt x="340" y="0"/>
                  <a:pt x="1776" y="0"/>
                  <a:pt x="2084" y="0"/>
                </a:cubicBezTo>
                <a:cubicBezTo>
                  <a:pt x="2074" y="244"/>
                  <a:pt x="1896" y="326"/>
                  <a:pt x="1608" y="380"/>
                </a:cubicBezTo>
                <a:cubicBezTo>
                  <a:pt x="1278" y="450"/>
                  <a:pt x="282" y="432"/>
                  <a:pt x="4" y="432"/>
                </a:cubicBezTo>
                <a:cubicBezTo>
                  <a:pt x="4" y="187"/>
                  <a:pt x="0" y="234"/>
                  <a:pt x="4" y="0"/>
                </a:cubicBezTo>
                <a:close/>
              </a:path>
            </a:pathLst>
          </a:custGeom>
          <a:solidFill>
            <a:srgbClr val="00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5127" name="Text Box 5"/>
          <p:cNvSpPr txBox="1">
            <a:spLocks noChangeArrowheads="1"/>
          </p:cNvSpPr>
          <p:nvPr/>
        </p:nvSpPr>
        <p:spPr bwMode="auto">
          <a:xfrm>
            <a:off x="171450" y="0"/>
            <a:ext cx="8439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altLang="de-DE" b="0">
                <a:latin typeface="Arial Black" pitchFamily="34" charset="0"/>
              </a:rPr>
              <a:t>Das Österreichische Umweltzeichen</a:t>
            </a:r>
          </a:p>
        </p:txBody>
      </p:sp>
    </p:spTree>
    <p:extLst>
      <p:ext uri="{BB962C8B-B14F-4D97-AF65-F5344CB8AC3E}">
        <p14:creationId xmlns:p14="http://schemas.microsoft.com/office/powerpoint/2010/main" val="100354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200" b="0" dirty="0">
                <a:latin typeface="Arial" charset="0"/>
              </a:rPr>
            </a:br>
            <a:endParaRPr lang="en-US" altLang="de-DE" sz="1200" b="0" dirty="0">
              <a:latin typeface="Arial" charset="0"/>
            </a:endParaRPr>
          </a:p>
        </p:txBody>
      </p:sp>
      <p:sp>
        <p:nvSpPr>
          <p:cNvPr id="29699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/>
            </a:br>
            <a:fld id="{D6CED85E-D888-4DA8-8C68-4528FDEAF881}" type="slidenum">
              <a:rPr lang="en-US" altLang="de-DE" sz="1400" b="0" smtClean="0"/>
              <a:pPr/>
              <a:t>30</a:t>
            </a:fld>
            <a:endParaRPr lang="en-US" altLang="de-DE" sz="1400" b="0"/>
          </a:p>
        </p:txBody>
      </p:sp>
      <p:sp>
        <p:nvSpPr>
          <p:cNvPr id="29700" name="Rectangle 2"/>
          <p:cNvSpPr>
            <a:spLocks noChangeArrowheads="1"/>
          </p:cNvSpPr>
          <p:nvPr/>
        </p:nvSpPr>
        <p:spPr bwMode="auto">
          <a:xfrm>
            <a:off x="0" y="818654"/>
            <a:ext cx="9237663" cy="5796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11303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 typeface="Wingdings" pitchFamily="2" charset="2"/>
              <a:buChar char="Ø"/>
            </a:pPr>
            <a:r>
              <a:rPr lang="de-DE" altLang="de-DE" sz="2400" b="0" dirty="0">
                <a:latin typeface="Arial" charset="0"/>
                <a:cs typeface="Times New Roman" pitchFamily="18" charset="0"/>
              </a:rPr>
              <a:t>Ist-Analyse Mobilität (</a:t>
            </a:r>
            <a:r>
              <a:rPr lang="de-DE" altLang="de-DE" sz="2400" dirty="0">
                <a:solidFill>
                  <a:srgbClr val="CC0000"/>
                </a:solidFill>
                <a:latin typeface="Arial" charset="0"/>
                <a:cs typeface="Times New Roman" pitchFamily="18" charset="0"/>
              </a:rPr>
              <a:t>V01</a:t>
            </a:r>
            <a:r>
              <a:rPr lang="de-DE" altLang="de-DE" sz="2400" b="0" dirty="0">
                <a:latin typeface="Arial" charset="0"/>
                <a:cs typeface="Times New Roman" pitchFamily="18" charset="0"/>
              </a:rPr>
              <a:t>) </a:t>
            </a:r>
            <a:r>
              <a:rPr lang="de-DE" altLang="de-DE" sz="2400" b="0" dirty="0">
                <a:solidFill>
                  <a:srgbClr val="CC3300"/>
                </a:solidFill>
                <a:latin typeface="Arial" charset="0"/>
                <a:cs typeface="Times New Roman" pitchFamily="18" charset="0"/>
              </a:rPr>
              <a:t>Schulweg = auch Dienstweg (!)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AT" altLang="de-DE" sz="2000" b="0" dirty="0">
                <a:latin typeface="Arial" charset="0"/>
                <a:cs typeface="Times New Roman" pitchFamily="18" charset="0"/>
              </a:rPr>
              <a:t>Verkehrsmittelwahl, Schulwegsicherheit, Qualität des Umfeldes,  Fahrradabstellanlagen, Fahrgemeinschaften, ggf. Mikro-ÖV …</a:t>
            </a:r>
            <a:endParaRPr lang="de-DE" altLang="de-DE" sz="2000" b="0" dirty="0">
              <a:latin typeface="Arial" charset="0"/>
              <a:cs typeface="Times New Roman" pitchFamily="18" charset="0"/>
            </a:endParaRPr>
          </a:p>
          <a:p>
            <a:pPr marL="432000">
              <a:spcBef>
                <a:spcPts val="1200"/>
              </a:spcBef>
              <a:buFont typeface="Wingdings" pitchFamily="2" charset="2"/>
              <a:buChar char="Ø"/>
            </a:pPr>
            <a:r>
              <a:rPr lang="de-DE" altLang="de-DE" sz="2400" b="0" dirty="0">
                <a:latin typeface="Arial" charset="0"/>
                <a:cs typeface="Times New Roman" pitchFamily="18" charset="0"/>
              </a:rPr>
              <a:t>Service und Anregungen zur umweltfreundlichen Mobilität 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AT" altLang="de-DE" sz="2000" b="0" dirty="0">
                <a:latin typeface="Arial" charset="0"/>
                <a:cs typeface="Times New Roman" pitchFamily="18" charset="0"/>
              </a:rPr>
              <a:t>Erreichbarkeit der Schule mit </a:t>
            </a:r>
            <a:r>
              <a:rPr lang="de-AT" altLang="de-DE" sz="2000" b="0" dirty="0" err="1">
                <a:latin typeface="Arial" charset="0"/>
                <a:cs typeface="Times New Roman" pitchFamily="18" charset="0"/>
              </a:rPr>
              <a:t>Öffis</a:t>
            </a:r>
            <a:r>
              <a:rPr lang="de-AT" altLang="de-DE" sz="2000" b="0" dirty="0">
                <a:latin typeface="Arial" charset="0"/>
                <a:cs typeface="Times New Roman" pitchFamily="18" charset="0"/>
              </a:rPr>
              <a:t>, sichere Geh- und Radrouten  (Website, Einladungen) oder Anregung zu Fahrgemeinschaften (</a:t>
            </a:r>
            <a:r>
              <a:rPr lang="de-DE" altLang="de-DE" sz="2000" dirty="0">
                <a:solidFill>
                  <a:srgbClr val="CC0000"/>
                </a:solidFill>
                <a:latin typeface="Arial" charset="0"/>
                <a:cs typeface="Times New Roman" pitchFamily="18" charset="0"/>
              </a:rPr>
              <a:t>V02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)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AT" altLang="de-DE" sz="2000" b="0" dirty="0">
                <a:latin typeface="Arial" charset="0"/>
                <a:cs typeface="Times New Roman" pitchFamily="18" charset="0"/>
              </a:rPr>
              <a:t>Bewegungsförderung am Schul- bzw. Dienstweg (</a:t>
            </a:r>
            <a:r>
              <a:rPr lang="de-DE" altLang="de-DE" sz="2000" b="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V04</a:t>
            </a:r>
            <a:r>
              <a:rPr lang="de-AT" altLang="de-DE" sz="2000" b="0" dirty="0">
                <a:latin typeface="Arial" charset="0"/>
                <a:cs typeface="Times New Roman" pitchFamily="18" charset="0"/>
              </a:rPr>
              <a:t>)</a:t>
            </a:r>
            <a:endParaRPr lang="de-DE" altLang="de-DE" sz="2000" b="0" dirty="0">
              <a:latin typeface="Arial" charset="0"/>
              <a:cs typeface="Times New Roman" pitchFamily="18" charset="0"/>
            </a:endParaRP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AT" altLang="de-DE" sz="2000" b="0" dirty="0">
                <a:latin typeface="Arial" charset="0"/>
                <a:cs typeface="Times New Roman" pitchFamily="18" charset="0"/>
              </a:rPr>
              <a:t>Benutzung des Umweltverbundes zumindest 1x pro  Jahr (</a:t>
            </a:r>
            <a:r>
              <a:rPr lang="de-DE" altLang="de-DE" sz="2000" b="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V05</a:t>
            </a:r>
            <a:r>
              <a:rPr lang="de-AT" altLang="de-DE" sz="2000" b="0" dirty="0">
                <a:latin typeface="Arial" charset="0"/>
                <a:cs typeface="Times New Roman" pitchFamily="18" charset="0"/>
              </a:rPr>
              <a:t>)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AT" altLang="de-DE" sz="2000" b="0" dirty="0">
                <a:latin typeface="Arial" charset="0"/>
                <a:cs typeface="Times New Roman" pitchFamily="18" charset="0"/>
              </a:rPr>
              <a:t>angemessene Zahl und Qualität von Fahrradabstellanlagen (</a:t>
            </a:r>
            <a:r>
              <a:rPr lang="de-DE" altLang="de-DE" sz="2000" b="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V06</a:t>
            </a:r>
            <a:r>
              <a:rPr lang="de-AT" altLang="de-DE" sz="2000" b="0" dirty="0">
                <a:latin typeface="Arial" charset="0"/>
                <a:cs typeface="Times New Roman" pitchFamily="18" charset="0"/>
              </a:rPr>
              <a:t>), </a:t>
            </a:r>
            <a:br>
              <a:rPr lang="de-AT" altLang="de-DE" sz="2000" b="0" dirty="0">
                <a:latin typeface="Arial" charset="0"/>
                <a:cs typeface="Times New Roman" pitchFamily="18" charset="0"/>
              </a:rPr>
            </a:br>
            <a:r>
              <a:rPr lang="de-AT" altLang="de-DE" sz="2000" b="0" dirty="0">
                <a:solidFill>
                  <a:srgbClr val="CC3300"/>
                </a:solidFill>
                <a:latin typeface="Arial" charset="0"/>
                <a:cs typeface="Times New Roman" pitchFamily="18" charset="0"/>
              </a:rPr>
              <a:t>gilt für die gesamte Schulgemeinschaft! </a:t>
            </a:r>
            <a:r>
              <a:rPr lang="de-AT" altLang="de-DE" sz="2000" b="0" dirty="0">
                <a:latin typeface="Arial" charset="0"/>
                <a:cs typeface="Times New Roman" pitchFamily="18" charset="0"/>
              </a:rPr>
              <a:t>(daher auch für VS)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AT" altLang="de-DE" sz="2000" b="0" dirty="0">
                <a:latin typeface="Arial" charset="0"/>
                <a:cs typeface="Times New Roman" pitchFamily="18" charset="0"/>
              </a:rPr>
              <a:t>Serviceeinrichtungen für Fahrräder oder </a:t>
            </a:r>
            <a:r>
              <a:rPr lang="de-AT" altLang="de-DE" sz="2000" b="0" dirty="0" err="1">
                <a:latin typeface="Arial" charset="0"/>
                <a:cs typeface="Times New Roman" pitchFamily="18" charset="0"/>
              </a:rPr>
              <a:t>Scooter</a:t>
            </a:r>
            <a:r>
              <a:rPr lang="de-AT" altLang="de-DE" sz="2000" b="0" dirty="0">
                <a:latin typeface="Arial" charset="0"/>
                <a:cs typeface="Times New Roman" pitchFamily="18" charset="0"/>
              </a:rPr>
              <a:t> (</a:t>
            </a:r>
            <a:r>
              <a:rPr lang="de-DE" altLang="de-DE" sz="2000" b="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V07</a:t>
            </a:r>
            <a:r>
              <a:rPr lang="de-AT" altLang="de-DE" sz="2000" b="0" dirty="0">
                <a:latin typeface="Arial" charset="0"/>
                <a:cs typeface="Times New Roman" pitchFamily="18" charset="0"/>
              </a:rPr>
              <a:t>)</a:t>
            </a:r>
            <a:endParaRPr lang="de-DE" altLang="de-DE" sz="2000" b="0" dirty="0">
              <a:latin typeface="Arial" charset="0"/>
              <a:cs typeface="Times New Roman" pitchFamily="18" charset="0"/>
            </a:endParaRPr>
          </a:p>
          <a:p>
            <a:pPr marL="432000">
              <a:spcBef>
                <a:spcPts val="1000"/>
              </a:spcBef>
              <a:buFont typeface="Wingdings" pitchFamily="2" charset="2"/>
              <a:buChar char="Ø"/>
            </a:pPr>
            <a:r>
              <a:rPr lang="de-AT" altLang="de-DE" sz="2400" b="0" dirty="0">
                <a:latin typeface="Arial" charset="0"/>
                <a:cs typeface="Times New Roman" pitchFamily="18" charset="0"/>
              </a:rPr>
              <a:t>Pädagogische Aktivitäten </a:t>
            </a:r>
            <a:r>
              <a:rPr lang="de-DE" altLang="de-DE" sz="2400" b="0" dirty="0">
                <a:latin typeface="Arial" charset="0"/>
                <a:cs typeface="Times New Roman" pitchFamily="18" charset="0"/>
              </a:rPr>
              <a:t>(</a:t>
            </a:r>
            <a:r>
              <a:rPr lang="de-DE" altLang="de-DE" sz="2400" b="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V03</a:t>
            </a:r>
            <a:r>
              <a:rPr lang="de-DE" altLang="de-DE" sz="2400" b="0" dirty="0">
                <a:latin typeface="Arial" charset="0"/>
                <a:cs typeface="Times New Roman" pitchFamily="18" charset="0"/>
              </a:rPr>
              <a:t>) 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AT" altLang="de-DE" sz="2000" b="0" dirty="0">
                <a:latin typeface="Arial" charset="0"/>
                <a:cs typeface="Times New Roman" pitchFamily="18" charset="0"/>
              </a:rPr>
              <a:t>Einbeziehung der </a:t>
            </a:r>
            <a:r>
              <a:rPr lang="de-AT" altLang="de-DE" sz="2000" b="0" dirty="0" err="1">
                <a:latin typeface="Arial" charset="0"/>
                <a:cs typeface="Times New Roman" pitchFamily="18" charset="0"/>
              </a:rPr>
              <a:t>SchülerInnen</a:t>
            </a:r>
            <a:r>
              <a:rPr lang="de-AT" altLang="de-DE" sz="2000" b="0" dirty="0">
                <a:latin typeface="Arial" charset="0"/>
                <a:cs typeface="Times New Roman" pitchFamily="18" charset="0"/>
              </a:rPr>
              <a:t> (z.B. </a:t>
            </a:r>
            <a:r>
              <a:rPr lang="de-DE" altLang="de-DE" sz="2000" dirty="0">
                <a:solidFill>
                  <a:srgbClr val="CC0000"/>
                </a:solidFill>
                <a:latin typeface="Arial" charset="0"/>
                <a:cs typeface="Times New Roman" pitchFamily="18" charset="0"/>
              </a:rPr>
              <a:t>V01</a:t>
            </a:r>
            <a:r>
              <a:rPr lang="de-AT" altLang="de-DE" sz="2000" b="0" dirty="0">
                <a:latin typeface="Arial" charset="0"/>
                <a:cs typeface="Times New Roman" pitchFamily="18" charset="0"/>
              </a:rPr>
              <a:t>, </a:t>
            </a:r>
            <a:r>
              <a:rPr lang="de-DE" altLang="de-DE" sz="2000" dirty="0">
                <a:solidFill>
                  <a:srgbClr val="CC0000"/>
                </a:solidFill>
                <a:latin typeface="Arial" charset="0"/>
                <a:cs typeface="Times New Roman" pitchFamily="18" charset="0"/>
              </a:rPr>
              <a:t>V02</a:t>
            </a:r>
            <a:r>
              <a:rPr lang="de-AT" altLang="de-DE" sz="2000" b="0" dirty="0">
                <a:latin typeface="Arial" charset="0"/>
                <a:cs typeface="Times New Roman" pitchFamily="18" charset="0"/>
              </a:rPr>
              <a:t>, </a:t>
            </a:r>
            <a:r>
              <a:rPr lang="de-DE" altLang="de-DE" sz="2000" b="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V04</a:t>
            </a:r>
            <a:r>
              <a:rPr lang="de-AT" altLang="de-DE" sz="2000" b="0" dirty="0">
                <a:latin typeface="Arial" charset="0"/>
                <a:cs typeface="Times New Roman" pitchFamily="18" charset="0"/>
              </a:rPr>
              <a:t>, </a:t>
            </a:r>
            <a:r>
              <a:rPr lang="de-DE" altLang="de-DE" sz="2000" b="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V06</a:t>
            </a:r>
            <a:r>
              <a:rPr lang="de-AT" altLang="de-DE" sz="2000" b="0" dirty="0">
                <a:latin typeface="Arial" charset="0"/>
                <a:cs typeface="Times New Roman" pitchFamily="18" charset="0"/>
              </a:rPr>
              <a:t>) oder </a:t>
            </a:r>
            <a:br>
              <a:rPr lang="de-AT" altLang="de-DE" sz="2000" b="0" dirty="0">
                <a:latin typeface="Arial" charset="0"/>
                <a:cs typeface="Times New Roman" pitchFamily="18" charset="0"/>
              </a:rPr>
            </a:br>
            <a:r>
              <a:rPr lang="de-AT" altLang="de-DE" sz="2000" b="0" dirty="0">
                <a:latin typeface="Arial" charset="0"/>
                <a:cs typeface="Times New Roman" pitchFamily="18" charset="0"/>
              </a:rPr>
              <a:t>Thema: Folgen der Mobilität (Ökologie, Gesundheit, Volkswirtschaft)</a:t>
            </a:r>
          </a:p>
          <a:p>
            <a:pPr marL="432000">
              <a:spcBef>
                <a:spcPts val="1000"/>
              </a:spcBef>
              <a:buFont typeface="Wingdings" pitchFamily="2" charset="2"/>
              <a:buChar char="Ø"/>
            </a:pPr>
            <a:r>
              <a:rPr lang="de-DE" altLang="de-DE" sz="2400" b="0" dirty="0">
                <a:latin typeface="Arial" charset="0"/>
                <a:cs typeface="Times New Roman" pitchFamily="18" charset="0"/>
              </a:rPr>
              <a:t>Unterstützung: </a:t>
            </a:r>
            <a:r>
              <a:rPr lang="de-DE" altLang="de-DE" sz="2400" dirty="0">
                <a:solidFill>
                  <a:srgbClr val="0000FF"/>
                </a:solidFill>
                <a:latin typeface="Arial" charset="0"/>
                <a:cs typeface="Times New Roman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www.klimaaktivmobil.at/bildung</a:t>
            </a:r>
            <a:r>
              <a:rPr lang="de-DE" altLang="de-DE" sz="2400" dirty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 </a:t>
            </a:r>
          </a:p>
        </p:txBody>
      </p:sp>
      <p:sp>
        <p:nvSpPr>
          <p:cNvPr id="29701" name="Text Box 3"/>
          <p:cNvSpPr txBox="1">
            <a:spLocks noChangeArrowheads="1"/>
          </p:cNvSpPr>
          <p:nvPr/>
        </p:nvSpPr>
        <p:spPr bwMode="auto">
          <a:xfrm>
            <a:off x="171450" y="0"/>
            <a:ext cx="8439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altLang="de-DE" sz="3200" b="0" dirty="0">
                <a:latin typeface="Arial Black" pitchFamily="34" charset="0"/>
              </a:rPr>
              <a:t>   Bereich Schulweg &amp; Mobilität</a:t>
            </a:r>
          </a:p>
        </p:txBody>
      </p:sp>
    </p:spTree>
    <p:extLst>
      <p:ext uri="{BB962C8B-B14F-4D97-AF65-F5344CB8AC3E}">
        <p14:creationId xmlns:p14="http://schemas.microsoft.com/office/powerpoint/2010/main" val="312635694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200" b="0" dirty="0">
                <a:latin typeface="Arial" charset="0"/>
              </a:rPr>
            </a:br>
            <a:endParaRPr lang="en-US" altLang="de-DE" sz="1200" b="0" dirty="0">
              <a:latin typeface="Arial" charset="0"/>
            </a:endParaRPr>
          </a:p>
        </p:txBody>
      </p:sp>
      <p:sp>
        <p:nvSpPr>
          <p:cNvPr id="30723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/>
            </a:br>
            <a:fld id="{B497AF50-BB51-493C-AF12-105F069C0265}" type="slidenum">
              <a:rPr lang="en-US" altLang="de-DE" sz="1400" b="0" smtClean="0"/>
              <a:pPr/>
              <a:t>31</a:t>
            </a:fld>
            <a:endParaRPr lang="en-US" altLang="de-DE" sz="1400" b="0"/>
          </a:p>
        </p:txBody>
      </p:sp>
      <p:sp>
        <p:nvSpPr>
          <p:cNvPr id="30725" name="Text Box 3"/>
          <p:cNvSpPr txBox="1">
            <a:spLocks noChangeArrowheads="1"/>
          </p:cNvSpPr>
          <p:nvPr/>
        </p:nvSpPr>
        <p:spPr bwMode="auto">
          <a:xfrm>
            <a:off x="171450" y="0"/>
            <a:ext cx="84391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de-DE" altLang="de-DE" sz="3200" b="0" dirty="0">
                <a:latin typeface="Arial Black" pitchFamily="34" charset="0"/>
              </a:rPr>
              <a:t>Bewusstseinsbildung hilft …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811" y="1111029"/>
            <a:ext cx="6900457" cy="49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0" y="2303640"/>
            <a:ext cx="44859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3000" b="0" dirty="0">
                <a:solidFill>
                  <a:srgbClr val="00B0F0"/>
                </a:solidFill>
                <a:latin typeface="Arial Black" panose="020B0A04020102020204" pitchFamily="34" charset="0"/>
              </a:rPr>
              <a:t>Thema  „Elterntaxi“</a:t>
            </a:r>
            <a:endParaRPr lang="de-AT" dirty="0"/>
          </a:p>
        </p:txBody>
      </p:sp>
      <p:sp>
        <p:nvSpPr>
          <p:cNvPr id="3" name="Textfeld 2"/>
          <p:cNvSpPr txBox="1"/>
          <p:nvPr/>
        </p:nvSpPr>
        <p:spPr>
          <a:xfrm>
            <a:off x="135723" y="6019229"/>
            <a:ext cx="8638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1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Zahlen für Österreich: </a:t>
            </a:r>
            <a:r>
              <a:rPr lang="de-AT" sz="1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Forschungsgesellschaft Mobilität Graz (</a:t>
            </a:r>
            <a:r>
              <a:rPr lang="de-AT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2004</a:t>
            </a:r>
            <a:r>
              <a:rPr lang="de-AT" sz="1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sz="18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e Legende 4"/>
          <p:cNvSpPr/>
          <p:nvPr/>
        </p:nvSpPr>
        <p:spPr bwMode="auto">
          <a:xfrm>
            <a:off x="1446904" y="3962778"/>
            <a:ext cx="914400" cy="612648"/>
          </a:xfrm>
          <a:prstGeom prst="wedgeEllipseCallou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Ovale Legende 6"/>
          <p:cNvSpPr/>
          <p:nvPr/>
        </p:nvSpPr>
        <p:spPr bwMode="auto">
          <a:xfrm>
            <a:off x="763793" y="3962778"/>
            <a:ext cx="1269402" cy="759829"/>
          </a:xfrm>
          <a:prstGeom prst="wedgeEllipseCallou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Ovale Legende 7"/>
          <p:cNvSpPr/>
          <p:nvPr/>
        </p:nvSpPr>
        <p:spPr bwMode="auto">
          <a:xfrm>
            <a:off x="0" y="2996322"/>
            <a:ext cx="5432612" cy="1098964"/>
          </a:xfrm>
          <a:prstGeom prst="wedgeEllipseCallout">
            <a:avLst>
              <a:gd name="adj1" fmla="val -16745"/>
              <a:gd name="adj2" fmla="val 2929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de-AT" sz="2000" b="0" dirty="0">
                <a:latin typeface="Arial" panose="020B0604020202020204" pitchFamily="34" charset="0"/>
                <a:cs typeface="Arial" panose="020B0604020202020204" pitchFamily="34" charset="0"/>
              </a:rPr>
              <a:t>2018: 400 Verkehrstote</a:t>
            </a:r>
            <a:br>
              <a:rPr lang="de-AT" sz="2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000" b="0" dirty="0">
                <a:latin typeface="Arial" panose="020B0604020202020204" pitchFamily="34" charset="0"/>
                <a:cs typeface="Arial" panose="020B0604020202020204" pitchFamily="34" charset="0"/>
              </a:rPr>
              <a:t>          770  Hitzetote</a:t>
            </a:r>
          </a:p>
        </p:txBody>
      </p:sp>
    </p:spTree>
    <p:extLst>
      <p:ext uri="{BB962C8B-B14F-4D97-AF65-F5344CB8AC3E}">
        <p14:creationId xmlns:p14="http://schemas.microsoft.com/office/powerpoint/2010/main" val="652572871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200" b="0" dirty="0">
                <a:latin typeface="Arial" charset="0"/>
              </a:rPr>
            </a:br>
            <a:endParaRPr lang="en-US" altLang="de-DE" sz="1200" b="0" dirty="0">
              <a:latin typeface="Arial" charset="0"/>
            </a:endParaRPr>
          </a:p>
        </p:txBody>
      </p:sp>
      <p:sp>
        <p:nvSpPr>
          <p:cNvPr id="30723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/>
            </a:br>
            <a:fld id="{B497AF50-BB51-493C-AF12-105F069C0265}" type="slidenum">
              <a:rPr lang="en-US" altLang="de-DE" sz="1400" b="0" smtClean="0"/>
              <a:pPr/>
              <a:t>32</a:t>
            </a:fld>
            <a:endParaRPr lang="en-US" altLang="de-DE" sz="1400" b="0"/>
          </a:p>
        </p:txBody>
      </p:sp>
      <p:sp>
        <p:nvSpPr>
          <p:cNvPr id="30724" name="Rectangle 2"/>
          <p:cNvSpPr>
            <a:spLocks noChangeArrowheads="1"/>
          </p:cNvSpPr>
          <p:nvPr/>
        </p:nvSpPr>
        <p:spPr bwMode="auto">
          <a:xfrm>
            <a:off x="0" y="690369"/>
            <a:ext cx="9237663" cy="6093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11303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 typeface="Wingdings" pitchFamily="2" charset="2"/>
              <a:buChar char="Ø"/>
            </a:pPr>
            <a:r>
              <a:rPr lang="de-DE" altLang="de-DE" sz="2400" b="0" dirty="0">
                <a:latin typeface="Arial" charset="0"/>
                <a:cs typeface="Times New Roman" pitchFamily="18" charset="0"/>
              </a:rPr>
              <a:t>Informieren</a:t>
            </a:r>
            <a:r>
              <a:rPr lang="de-DE" altLang="de-DE" sz="2200" b="0" dirty="0">
                <a:latin typeface="Arial" charset="0"/>
                <a:cs typeface="Times New Roman" pitchFamily="18" charset="0"/>
              </a:rPr>
              <a:t> 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b="0" dirty="0">
                <a:latin typeface="Arial" charset="0"/>
                <a:cs typeface="Times New Roman" pitchFamily="18" charset="0"/>
              </a:rPr>
              <a:t>Informationsblatt Arbeitsmaterialien, ergonomische Schultasche </a:t>
            </a:r>
            <a:r>
              <a:rPr lang="de-AT" altLang="de-DE" sz="2000" b="0" dirty="0">
                <a:latin typeface="Arial" charset="0"/>
                <a:cs typeface="Times New Roman" pitchFamily="18" charset="0"/>
              </a:rPr>
              <a:t>(</a:t>
            </a:r>
            <a:r>
              <a:rPr lang="de-DE" altLang="de-DE" sz="2000" dirty="0">
                <a:solidFill>
                  <a:srgbClr val="CC0000"/>
                </a:solidFill>
                <a:latin typeface="Arial" charset="0"/>
                <a:cs typeface="Times New Roman" pitchFamily="18" charset="0"/>
              </a:rPr>
              <a:t>B01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)</a:t>
            </a:r>
            <a:br>
              <a:rPr lang="de-DE" altLang="de-DE" sz="2000" b="0" dirty="0">
                <a:latin typeface="Arial" charset="0"/>
                <a:cs typeface="Times New Roman" pitchFamily="18" charset="0"/>
              </a:rPr>
            </a:br>
            <a:r>
              <a:rPr lang="de-DE" altLang="de-DE" sz="2000" b="0" dirty="0">
                <a:latin typeface="Arial" charset="0"/>
                <a:cs typeface="Times New Roman" pitchFamily="18" charset="0"/>
              </a:rPr>
              <a:t>siehe auch: </a:t>
            </a:r>
            <a:r>
              <a:rPr lang="de-DE" altLang="de-DE" sz="2000" dirty="0">
                <a:latin typeface="Arial" charset="0"/>
                <a:cs typeface="Times New Roman" pitchFamily="18" charset="0"/>
                <a:hlinkClick r:id="rId3"/>
              </a:rPr>
              <a:t>www.schuleinkauf.at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 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b="0" dirty="0">
                <a:latin typeface="Arial" charset="0"/>
                <a:cs typeface="Times New Roman" pitchFamily="18" charset="0"/>
              </a:rPr>
              <a:t>(individuelle) Beschaffungslisten mit Bezugsquellen (</a:t>
            </a:r>
            <a:r>
              <a:rPr lang="de-AT" altLang="de-DE" sz="2000" b="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B05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)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de-DE" altLang="de-DE" sz="2400" b="0" dirty="0">
                <a:latin typeface="Arial" charset="0"/>
                <a:cs typeface="Times New Roman" pitchFamily="18" charset="0"/>
              </a:rPr>
              <a:t>Ökologische Papierprodukte beschaffen </a:t>
            </a:r>
            <a:r>
              <a:rPr lang="de-DE" altLang="de-DE" sz="2400" dirty="0">
                <a:latin typeface="Arial" charset="0"/>
                <a:cs typeface="Times New Roman" pitchFamily="18" charset="0"/>
                <a:hlinkClick r:id="rId4"/>
              </a:rPr>
              <a:t>www.va-oekokauf.at</a:t>
            </a:r>
            <a:r>
              <a:rPr lang="de-DE" altLang="de-DE" sz="2400" b="0" dirty="0">
                <a:latin typeface="Arial" charset="0"/>
                <a:cs typeface="Times New Roman" pitchFamily="18" charset="0"/>
              </a:rPr>
              <a:t> 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AT" altLang="de-DE" sz="2000" b="0" dirty="0">
                <a:latin typeface="Arial" charset="0"/>
                <a:cs typeface="Times New Roman" pitchFamily="18" charset="0"/>
              </a:rPr>
              <a:t>Büro- &amp; Kopierpapiere, Schreibblöcke, Schulhefte mit Umweltzeichen „Iso-Typ I“ = „staatlich, nach </a:t>
            </a:r>
            <a:r>
              <a:rPr lang="de-AT" altLang="de-DE" sz="2000" b="0" dirty="0" err="1">
                <a:latin typeface="Arial" charset="0"/>
                <a:cs typeface="Times New Roman" pitchFamily="18" charset="0"/>
              </a:rPr>
              <a:t>internat</a:t>
            </a:r>
            <a:r>
              <a:rPr lang="de-AT" altLang="de-DE" sz="2000" b="0" dirty="0">
                <a:latin typeface="Arial" charset="0"/>
                <a:cs typeface="Times New Roman" pitchFamily="18" charset="0"/>
              </a:rPr>
              <a:t>. Norm EN ISO 14024 (</a:t>
            </a:r>
            <a:r>
              <a:rPr lang="de-DE" altLang="de-DE" sz="2000" dirty="0">
                <a:solidFill>
                  <a:srgbClr val="CC0000"/>
                </a:solidFill>
                <a:latin typeface="Arial" charset="0"/>
                <a:cs typeface="Times New Roman" pitchFamily="18" charset="0"/>
              </a:rPr>
              <a:t>B02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)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AT" altLang="de-DE" sz="2000" b="0" dirty="0">
                <a:latin typeface="Arial" charset="0"/>
                <a:cs typeface="Times New Roman" pitchFamily="18" charset="0"/>
              </a:rPr>
              <a:t>WC und Hygienepapiere (</a:t>
            </a:r>
            <a:r>
              <a:rPr lang="de-DE" altLang="de-DE" sz="2000" dirty="0">
                <a:solidFill>
                  <a:srgbClr val="CC0000"/>
                </a:solidFill>
                <a:latin typeface="Arial" charset="0"/>
                <a:cs typeface="Times New Roman" pitchFamily="18" charset="0"/>
              </a:rPr>
              <a:t>B03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): </a:t>
            </a:r>
            <a:r>
              <a:rPr lang="de-AT" altLang="de-DE" sz="2000" b="0" dirty="0">
                <a:latin typeface="Arial" charset="0"/>
                <a:cs typeface="Times New Roman" pitchFamily="18" charset="0"/>
              </a:rPr>
              <a:t>„Iso-Typ I“ oder 100% </a:t>
            </a:r>
            <a:r>
              <a:rPr lang="de-AT" altLang="de-DE" sz="2000" b="0" dirty="0" err="1">
                <a:latin typeface="Arial" charset="0"/>
                <a:cs typeface="Times New Roman" pitchFamily="18" charset="0"/>
              </a:rPr>
              <a:t>Recyclinpapier</a:t>
            </a:r>
            <a:endParaRPr lang="de-AT" altLang="de-DE" sz="2000" b="0" dirty="0">
              <a:latin typeface="Arial" charset="0"/>
              <a:cs typeface="Times New Roman" pitchFamily="18" charset="0"/>
            </a:endParaRP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AT" altLang="de-DE" sz="2000" b="0" dirty="0">
                <a:latin typeface="Arial" charset="0"/>
                <a:cs typeface="Times New Roman" pitchFamily="18" charset="0"/>
              </a:rPr>
              <a:t>Erhöhte Anforderungen an die Papierqualität 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(</a:t>
            </a:r>
            <a:r>
              <a:rPr lang="de-AT" altLang="de-DE" sz="2000" b="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B06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): </a:t>
            </a:r>
            <a:br>
              <a:rPr lang="de-DE" altLang="de-DE" sz="2000" b="0" dirty="0">
                <a:latin typeface="Arial" charset="0"/>
                <a:cs typeface="Times New Roman" pitchFamily="18" charset="0"/>
              </a:rPr>
            </a:br>
            <a:r>
              <a:rPr lang="de-DE" altLang="de-DE" sz="2000" b="0" dirty="0">
                <a:latin typeface="Arial" charset="0"/>
                <a:cs typeface="Times New Roman" pitchFamily="18" charset="0"/>
              </a:rPr>
              <a:t>ÖUZ, Blauer Engel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de-AT" altLang="de-DE" sz="2400" b="0" dirty="0">
                <a:latin typeface="Arial" charset="0"/>
                <a:cs typeface="Times New Roman" pitchFamily="18" charset="0"/>
              </a:rPr>
              <a:t>Umweltzeichen-Produkte und –Dienstleistungen </a:t>
            </a:r>
            <a:r>
              <a:rPr lang="de-DE" altLang="de-DE" sz="2400" b="0" dirty="0">
                <a:latin typeface="Arial" charset="0"/>
                <a:cs typeface="Times New Roman" pitchFamily="18" charset="0"/>
              </a:rPr>
              <a:t>(</a:t>
            </a:r>
            <a:r>
              <a:rPr lang="de-DE" altLang="de-DE" sz="2400" b="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B07</a:t>
            </a:r>
            <a:r>
              <a:rPr lang="de-DE" altLang="de-DE" sz="2400" b="0" dirty="0">
                <a:latin typeface="Arial" charset="0"/>
                <a:cs typeface="Times New Roman" pitchFamily="18" charset="0"/>
              </a:rPr>
              <a:t>) 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AT" altLang="de-DE" sz="2000" b="0" dirty="0">
                <a:latin typeface="Arial" charset="0"/>
                <a:cs typeface="Times New Roman" pitchFamily="18" charset="0"/>
              </a:rPr>
              <a:t>siehe Folie 4, alle Produkte außer Papier, Reinigung (und </a:t>
            </a:r>
            <a:r>
              <a:rPr lang="de-AT" altLang="de-DE" sz="2000" b="0" dirty="0" err="1">
                <a:latin typeface="Arial" charset="0"/>
                <a:cs typeface="Times New Roman" pitchFamily="18" charset="0"/>
              </a:rPr>
              <a:t>Lebensm</a:t>
            </a:r>
            <a:r>
              <a:rPr lang="de-AT" altLang="de-DE" sz="2000" b="0" dirty="0">
                <a:latin typeface="Arial" charset="0"/>
                <a:cs typeface="Times New Roman" pitchFamily="18" charset="0"/>
              </a:rPr>
              <a:t>.)</a:t>
            </a:r>
            <a:br>
              <a:rPr lang="de-AT" altLang="de-DE" sz="2000" b="0" dirty="0">
                <a:latin typeface="Arial" charset="0"/>
                <a:cs typeface="Times New Roman" pitchFamily="18" charset="0"/>
              </a:rPr>
            </a:br>
            <a:br>
              <a:rPr lang="de-AT" altLang="de-DE" sz="2000" b="0" dirty="0">
                <a:latin typeface="Arial" charset="0"/>
                <a:cs typeface="Times New Roman" pitchFamily="18" charset="0"/>
              </a:rPr>
            </a:br>
            <a:br>
              <a:rPr lang="de-AT" altLang="de-DE" sz="2000" b="0" dirty="0">
                <a:latin typeface="Arial" charset="0"/>
                <a:cs typeface="Times New Roman" pitchFamily="18" charset="0"/>
              </a:rPr>
            </a:br>
            <a:endParaRPr lang="de-AT" altLang="de-DE" sz="2000" b="0" dirty="0">
              <a:latin typeface="Arial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de-DE" altLang="de-DE" sz="2000" b="0" dirty="0">
                <a:latin typeface="Arial" charset="0"/>
                <a:cs typeface="Times New Roman" pitchFamily="18" charset="0"/>
              </a:rPr>
              <a:t>Schonung von Toiletten etc.: Behälter für Hygieneprodukte  </a:t>
            </a:r>
            <a:r>
              <a:rPr lang="de-AT" altLang="de-DE" sz="2000" b="0" dirty="0">
                <a:latin typeface="Arial" charset="0"/>
                <a:cs typeface="Times New Roman" pitchFamily="18" charset="0"/>
              </a:rPr>
              <a:t>(</a:t>
            </a:r>
            <a:r>
              <a:rPr lang="de-DE" altLang="de-DE" sz="2000" dirty="0">
                <a:solidFill>
                  <a:srgbClr val="CC0000"/>
                </a:solidFill>
                <a:latin typeface="Arial" charset="0"/>
                <a:cs typeface="Times New Roman" pitchFamily="18" charset="0"/>
              </a:rPr>
              <a:t>B04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)</a:t>
            </a:r>
          </a:p>
        </p:txBody>
      </p:sp>
      <p:sp>
        <p:nvSpPr>
          <p:cNvPr id="30725" name="Text Box 3"/>
          <p:cNvSpPr txBox="1">
            <a:spLocks noChangeArrowheads="1"/>
          </p:cNvSpPr>
          <p:nvPr/>
        </p:nvSpPr>
        <p:spPr bwMode="auto">
          <a:xfrm>
            <a:off x="171450" y="0"/>
            <a:ext cx="84391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de-DE" altLang="de-DE" sz="3200" b="0" dirty="0">
                <a:latin typeface="Arial Black" pitchFamily="34" charset="0"/>
              </a:rPr>
              <a:t>Bereich Beschaffung</a:t>
            </a:r>
          </a:p>
        </p:txBody>
      </p:sp>
      <p:pic>
        <p:nvPicPr>
          <p:cNvPr id="2" name="Grafik 1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0353" y="5374940"/>
            <a:ext cx="958448" cy="891390"/>
          </a:xfrm>
          <a:prstGeom prst="rect">
            <a:avLst/>
          </a:prstGeom>
        </p:spPr>
      </p:pic>
      <p:pic>
        <p:nvPicPr>
          <p:cNvPr id="4" name="Grafik 3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141" y="5374940"/>
            <a:ext cx="891390" cy="891390"/>
          </a:xfrm>
          <a:prstGeom prst="rect">
            <a:avLst/>
          </a:prstGeom>
        </p:spPr>
      </p:pic>
      <p:pic>
        <p:nvPicPr>
          <p:cNvPr id="9" name="Grafik 8" descr="M:\ARNo\svanen_cmyk_white_backgr.eps">
            <a:hlinkClick r:id="rId9"/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542" y="5374940"/>
            <a:ext cx="1133079" cy="104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Bild 5" descr="flowerlogo_2010_klein">
            <a:hlinkClick r:id="rId11"/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632" y="5352097"/>
            <a:ext cx="968311" cy="9142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8445111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200" b="0" dirty="0">
                <a:latin typeface="Arial" charset="0"/>
              </a:rPr>
            </a:br>
            <a:endParaRPr lang="en-US" altLang="de-DE" sz="1200" b="0" dirty="0">
              <a:latin typeface="Arial" charset="0"/>
            </a:endParaRPr>
          </a:p>
        </p:txBody>
      </p:sp>
      <p:sp>
        <p:nvSpPr>
          <p:cNvPr id="30723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/>
            </a:br>
            <a:fld id="{B497AF50-BB51-493C-AF12-105F069C0265}" type="slidenum">
              <a:rPr lang="en-US" altLang="de-DE" sz="1400" b="0" smtClean="0"/>
              <a:pPr/>
              <a:t>33</a:t>
            </a:fld>
            <a:endParaRPr lang="en-US" altLang="de-DE" sz="1400" b="0"/>
          </a:p>
        </p:txBody>
      </p:sp>
      <p:sp>
        <p:nvSpPr>
          <p:cNvPr id="30724" name="Rectangle 2"/>
          <p:cNvSpPr>
            <a:spLocks noChangeArrowheads="1"/>
          </p:cNvSpPr>
          <p:nvPr/>
        </p:nvSpPr>
        <p:spPr bwMode="auto">
          <a:xfrm>
            <a:off x="-133232" y="1070566"/>
            <a:ext cx="9438612" cy="5373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11303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 typeface="Wingdings" pitchFamily="2" charset="2"/>
              <a:buChar char="Ø"/>
            </a:pPr>
            <a:r>
              <a:rPr lang="de-DE" altLang="de-DE" sz="2400" b="0" dirty="0">
                <a:latin typeface="Arial" charset="0"/>
                <a:cs typeface="Times New Roman" pitchFamily="18" charset="0"/>
              </a:rPr>
              <a:t>Ist-Analyse und Angebot </a:t>
            </a:r>
            <a:r>
              <a:rPr lang="de-DE" altLang="de-DE" sz="2200" b="0" u="sng" dirty="0">
                <a:latin typeface="Arial" charset="0"/>
                <a:cs typeface="Times New Roman" pitchFamily="18" charset="0"/>
              </a:rPr>
              <a:t>je nach Verpflegungsarten</a:t>
            </a:r>
            <a:r>
              <a:rPr lang="de-DE" altLang="de-DE" sz="2200" b="0" dirty="0">
                <a:latin typeface="Arial" charset="0"/>
                <a:cs typeface="Times New Roman" pitchFamily="18" charset="0"/>
              </a:rPr>
              <a:t>  </a:t>
            </a:r>
          </a:p>
          <a:p>
            <a:pPr lvl="1">
              <a:spcBef>
                <a:spcPts val="900"/>
              </a:spcBef>
              <a:buFont typeface="Wingdings" pitchFamily="2" charset="2"/>
              <a:buChar char="§"/>
            </a:pPr>
            <a:r>
              <a:rPr lang="de-DE" altLang="de-DE" sz="2000" b="0" dirty="0">
                <a:latin typeface="Arial" charset="0"/>
                <a:cs typeface="Times New Roman" pitchFamily="18" charset="0"/>
              </a:rPr>
              <a:t>Überblick, Umsetzung „Leitlinien Schulbuffet“, „kulturelle Vielfalt“,</a:t>
            </a:r>
            <a:br>
              <a:rPr lang="de-DE" altLang="de-DE" sz="2000" b="0" dirty="0">
                <a:latin typeface="Arial" charset="0"/>
                <a:cs typeface="Times New Roman" pitchFamily="18" charset="0"/>
              </a:rPr>
            </a:br>
            <a:r>
              <a:rPr lang="de-DE" altLang="de-DE" sz="2000" b="0" dirty="0">
                <a:latin typeface="Arial" charset="0"/>
                <a:cs typeface="Times New Roman" pitchFamily="18" charset="0"/>
              </a:rPr>
              <a:t>ausreichende Pausen und Räumlichkeiten für das Essen </a:t>
            </a:r>
            <a:r>
              <a:rPr lang="de-AT" altLang="de-DE" sz="2000" b="0" dirty="0">
                <a:latin typeface="Arial" charset="0"/>
                <a:cs typeface="Times New Roman" pitchFamily="18" charset="0"/>
              </a:rPr>
              <a:t>(</a:t>
            </a:r>
            <a:r>
              <a:rPr lang="de-DE" altLang="de-DE" sz="2000" dirty="0">
                <a:solidFill>
                  <a:srgbClr val="CC0000"/>
                </a:solidFill>
                <a:latin typeface="Arial" charset="0"/>
                <a:cs typeface="Times New Roman" pitchFamily="18" charset="0"/>
              </a:rPr>
              <a:t>L01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)</a:t>
            </a:r>
          </a:p>
          <a:p>
            <a:pPr lvl="1">
              <a:spcBef>
                <a:spcPts val="900"/>
              </a:spcBef>
              <a:buFont typeface="Wingdings" pitchFamily="2" charset="2"/>
              <a:buChar char="§"/>
            </a:pPr>
            <a:r>
              <a:rPr lang="de-DE" altLang="de-DE" sz="2000" b="0" dirty="0">
                <a:latin typeface="Arial" charset="0"/>
                <a:cs typeface="Times New Roman" pitchFamily="18" charset="0"/>
              </a:rPr>
              <a:t>Fleischlose Angebote </a:t>
            </a:r>
            <a:r>
              <a:rPr lang="de-AT" altLang="de-DE" sz="2000" b="0" dirty="0">
                <a:latin typeface="Arial" charset="0"/>
                <a:cs typeface="Times New Roman" pitchFamily="18" charset="0"/>
              </a:rPr>
              <a:t>(</a:t>
            </a:r>
            <a:r>
              <a:rPr lang="de-DE" altLang="de-DE" sz="2000" dirty="0">
                <a:solidFill>
                  <a:srgbClr val="CC0000"/>
                </a:solidFill>
                <a:latin typeface="Arial" charset="0"/>
                <a:cs typeface="Times New Roman" pitchFamily="18" charset="0"/>
              </a:rPr>
              <a:t>L03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)</a:t>
            </a:r>
          </a:p>
          <a:p>
            <a:pPr lvl="1">
              <a:spcBef>
                <a:spcPts val="900"/>
              </a:spcBef>
              <a:buFont typeface="Wingdings" pitchFamily="2" charset="2"/>
              <a:buChar char="§"/>
            </a:pPr>
            <a:r>
              <a:rPr lang="de-DE" altLang="de-DE" sz="2000" b="0" dirty="0">
                <a:latin typeface="Arial" charset="0"/>
                <a:cs typeface="Times New Roman" pitchFamily="18" charset="0"/>
              </a:rPr>
              <a:t>Regionale Produkte und saisonales Obst und Gemüse </a:t>
            </a:r>
            <a:r>
              <a:rPr lang="de-AT" altLang="de-DE" sz="2000" b="0" dirty="0">
                <a:latin typeface="Arial" charset="0"/>
                <a:cs typeface="Times New Roman" pitchFamily="18" charset="0"/>
              </a:rPr>
              <a:t>(</a:t>
            </a:r>
            <a:r>
              <a:rPr lang="de-DE" altLang="de-DE" sz="2000" dirty="0">
                <a:solidFill>
                  <a:srgbClr val="CC0000"/>
                </a:solidFill>
                <a:latin typeface="Arial" charset="0"/>
                <a:cs typeface="Times New Roman" pitchFamily="18" charset="0"/>
              </a:rPr>
              <a:t>L04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, </a:t>
            </a:r>
            <a:r>
              <a:rPr lang="de-AT" altLang="de-DE" sz="2000" b="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L08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, </a:t>
            </a:r>
            <a:r>
              <a:rPr lang="de-AT" altLang="de-DE" sz="2000" b="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L09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)</a:t>
            </a:r>
          </a:p>
          <a:p>
            <a:pPr lvl="1">
              <a:spcBef>
                <a:spcPts val="900"/>
              </a:spcBef>
              <a:buFont typeface="Wingdings" pitchFamily="2" charset="2"/>
              <a:buChar char="§"/>
            </a:pPr>
            <a:r>
              <a:rPr lang="de-DE" altLang="de-DE" sz="2000" b="0" dirty="0">
                <a:latin typeface="Arial" charset="0"/>
                <a:cs typeface="Times New Roman" pitchFamily="18" charset="0"/>
              </a:rPr>
              <a:t>Biologische Lebensmittel und Getränke </a:t>
            </a:r>
            <a:r>
              <a:rPr lang="de-AT" altLang="de-DE" sz="2000" b="0" dirty="0">
                <a:latin typeface="Arial" charset="0"/>
                <a:cs typeface="Times New Roman" pitchFamily="18" charset="0"/>
              </a:rPr>
              <a:t>(</a:t>
            </a:r>
            <a:r>
              <a:rPr lang="de-DE" altLang="de-DE" sz="2000" dirty="0">
                <a:solidFill>
                  <a:srgbClr val="CC0000"/>
                </a:solidFill>
                <a:latin typeface="Arial" charset="0"/>
                <a:cs typeface="Times New Roman" pitchFamily="18" charset="0"/>
              </a:rPr>
              <a:t>L05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,</a:t>
            </a:r>
            <a:r>
              <a:rPr lang="de-AT" altLang="de-DE" sz="2000" b="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 L10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)</a:t>
            </a:r>
          </a:p>
          <a:p>
            <a:pPr lvl="1">
              <a:spcBef>
                <a:spcPts val="900"/>
              </a:spcBef>
              <a:buFont typeface="Wingdings" pitchFamily="2" charset="2"/>
              <a:buChar char="§"/>
            </a:pPr>
            <a:r>
              <a:rPr lang="de-AT" altLang="de-DE" sz="2000" b="0" dirty="0">
                <a:latin typeface="Arial" charset="0"/>
                <a:cs typeface="Times New Roman" pitchFamily="18" charset="0"/>
              </a:rPr>
              <a:t>Lebensmittel und Getränke aus fairem Handel (</a:t>
            </a:r>
            <a:r>
              <a:rPr lang="de-AT" altLang="de-DE" sz="2000" b="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L11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)</a:t>
            </a:r>
          </a:p>
          <a:p>
            <a:pPr lvl="1">
              <a:spcBef>
                <a:spcPts val="900"/>
              </a:spcBef>
              <a:buFont typeface="Wingdings" pitchFamily="2" charset="2"/>
              <a:buChar char="§"/>
            </a:pPr>
            <a:r>
              <a:rPr lang="de-DE" altLang="de-DE" sz="2000" b="0" dirty="0">
                <a:latin typeface="Arial" charset="0"/>
                <a:cs typeface="Times New Roman" pitchFamily="18" charset="0"/>
              </a:rPr>
              <a:t>Gesunde Getränke: </a:t>
            </a:r>
            <a:r>
              <a:rPr lang="de-DE" altLang="de-DE" sz="2000" b="0" dirty="0">
                <a:latin typeface="Arial" charset="0"/>
                <a:cs typeface="Times New Roman" pitchFamily="18" charset="0"/>
                <a:hlinkClick r:id="rId3"/>
              </a:rPr>
              <a:t>www.sipcan.at/</a:t>
            </a:r>
            <a:r>
              <a:rPr lang="de-DE" altLang="de-DE" sz="2000" dirty="0">
                <a:latin typeface="Arial" charset="0"/>
                <a:cs typeface="Times New Roman" pitchFamily="18" charset="0"/>
                <a:hlinkClick r:id="rId3"/>
              </a:rPr>
              <a:t>zuckerreduktion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 </a:t>
            </a:r>
            <a:r>
              <a:rPr lang="de-AT" altLang="de-DE" sz="2000" b="0" dirty="0">
                <a:latin typeface="Arial" charset="0"/>
                <a:cs typeface="Times New Roman" pitchFamily="18" charset="0"/>
              </a:rPr>
              <a:t>(</a:t>
            </a:r>
            <a:r>
              <a:rPr lang="de-AT" altLang="de-DE" sz="2000" b="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L12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, </a:t>
            </a:r>
            <a:r>
              <a:rPr lang="de-AT" altLang="de-DE" sz="2000" b="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G11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)</a:t>
            </a:r>
          </a:p>
          <a:p>
            <a:pPr lvl="1">
              <a:spcBef>
                <a:spcPts val="900"/>
              </a:spcBef>
              <a:buFont typeface="Wingdings" pitchFamily="2" charset="2"/>
              <a:buChar char="§"/>
            </a:pPr>
            <a:r>
              <a:rPr lang="de-AT" altLang="de-DE" sz="2000" b="0" dirty="0">
                <a:latin typeface="Arial" charset="0"/>
                <a:cs typeface="Times New Roman" pitchFamily="18" charset="0"/>
              </a:rPr>
              <a:t>Fisch aus nachhaltiger Produktion bzw. Fang (</a:t>
            </a:r>
            <a:r>
              <a:rPr lang="de-AT" altLang="de-DE" sz="2000" b="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L13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)</a:t>
            </a:r>
          </a:p>
          <a:p>
            <a:pPr lvl="1">
              <a:spcBef>
                <a:spcPts val="900"/>
              </a:spcBef>
              <a:buFont typeface="Wingdings" pitchFamily="2" charset="2"/>
              <a:buChar char="§"/>
            </a:pPr>
            <a:r>
              <a:rPr lang="de-DE" altLang="de-DE" sz="2000" b="0" dirty="0">
                <a:latin typeface="Arial" charset="0"/>
                <a:cs typeface="Times New Roman" pitchFamily="18" charset="0"/>
              </a:rPr>
              <a:t>Kräuter- oder Gemüsekulturen </a:t>
            </a:r>
            <a:r>
              <a:rPr lang="de-AT" altLang="de-DE" sz="2000" b="0" dirty="0">
                <a:latin typeface="Arial" charset="0"/>
                <a:cs typeface="Times New Roman" pitchFamily="18" charset="0"/>
              </a:rPr>
              <a:t>(Garten oder Fenster - </a:t>
            </a:r>
            <a:r>
              <a:rPr lang="de-AT" altLang="de-DE" sz="2000" b="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L14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)</a:t>
            </a:r>
          </a:p>
          <a:p>
            <a:pPr lvl="1">
              <a:spcBef>
                <a:spcPts val="900"/>
              </a:spcBef>
              <a:buFont typeface="Wingdings" pitchFamily="2" charset="2"/>
              <a:buChar char="§"/>
            </a:pPr>
            <a:r>
              <a:rPr lang="de-DE" altLang="de-DE" sz="2000" b="0" dirty="0">
                <a:latin typeface="Arial" charset="0"/>
                <a:cs typeface="Times New Roman" pitchFamily="18" charset="0"/>
              </a:rPr>
              <a:t>Vermeidung von Lebensmittelabfällen (</a:t>
            </a:r>
            <a:r>
              <a:rPr lang="de-DE" altLang="de-DE" sz="2000" b="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L17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), </a:t>
            </a:r>
            <a:r>
              <a:rPr lang="de-DE" altLang="de-DE" sz="2000" b="0" dirty="0" err="1">
                <a:latin typeface="Arial" charset="0"/>
                <a:cs typeface="Times New Roman" pitchFamily="18" charset="0"/>
              </a:rPr>
              <a:t>vegetariche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 Tage (</a:t>
            </a:r>
            <a:r>
              <a:rPr lang="de-DE" altLang="de-DE" sz="2000" b="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L18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)</a:t>
            </a:r>
          </a:p>
          <a:p>
            <a:pPr marL="673100" lvl="1" indent="0">
              <a:spcBef>
                <a:spcPts val="400"/>
              </a:spcBef>
            </a:pPr>
            <a:endParaRPr lang="de-DE" altLang="de-DE" sz="2000" b="0" dirty="0">
              <a:latin typeface="Arial" charset="0"/>
              <a:cs typeface="Times New Roman" pitchFamily="18" charset="0"/>
            </a:endParaRPr>
          </a:p>
          <a:p>
            <a:pPr>
              <a:spcBef>
                <a:spcPts val="1000"/>
              </a:spcBef>
              <a:buFont typeface="Wingdings" pitchFamily="2" charset="2"/>
              <a:buChar char="Ø"/>
            </a:pPr>
            <a:endParaRPr lang="de-DE" altLang="de-DE" sz="2000" b="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30725" name="Text Box 3"/>
          <p:cNvSpPr txBox="1">
            <a:spLocks noChangeArrowheads="1"/>
          </p:cNvSpPr>
          <p:nvPr/>
        </p:nvSpPr>
        <p:spPr bwMode="auto">
          <a:xfrm>
            <a:off x="171450" y="0"/>
            <a:ext cx="84391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de-DE" altLang="de-DE" sz="3200" b="0" dirty="0">
                <a:latin typeface="Arial Black" pitchFamily="34" charset="0"/>
              </a:rPr>
              <a:t>Bereich Ernährung 1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398034" y="5552828"/>
            <a:ext cx="8376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b="0" dirty="0">
                <a:solidFill>
                  <a:srgbClr val="CC0000"/>
                </a:solidFill>
                <a:latin typeface="Arial Black" pitchFamily="34" charset="0"/>
              </a:rPr>
              <a:t>Wichtig: in der Software alle Verpflegungsarten ankreuzen, die es an der Schule gibt (3. Antrag)</a:t>
            </a:r>
          </a:p>
        </p:txBody>
      </p:sp>
    </p:spTree>
    <p:extLst>
      <p:ext uri="{BB962C8B-B14F-4D97-AF65-F5344CB8AC3E}">
        <p14:creationId xmlns:p14="http://schemas.microsoft.com/office/powerpoint/2010/main" val="1789865467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200" b="0" dirty="0">
                <a:latin typeface="Arial" charset="0"/>
              </a:rPr>
            </a:br>
            <a:endParaRPr lang="en-US" altLang="de-DE" sz="1200" b="0" dirty="0">
              <a:latin typeface="Arial" charset="0"/>
            </a:endParaRPr>
          </a:p>
        </p:txBody>
      </p:sp>
      <p:sp>
        <p:nvSpPr>
          <p:cNvPr id="30723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/>
            </a:br>
            <a:fld id="{B497AF50-BB51-493C-AF12-105F069C0265}" type="slidenum">
              <a:rPr lang="en-US" altLang="de-DE" sz="1400" b="0" smtClean="0"/>
              <a:pPr/>
              <a:t>34</a:t>
            </a:fld>
            <a:endParaRPr lang="en-US" altLang="de-DE" sz="1400" b="0"/>
          </a:p>
        </p:txBody>
      </p:sp>
      <p:sp>
        <p:nvSpPr>
          <p:cNvPr id="30724" name="Rectangle 2"/>
          <p:cNvSpPr>
            <a:spLocks noChangeArrowheads="1"/>
          </p:cNvSpPr>
          <p:nvPr/>
        </p:nvSpPr>
        <p:spPr bwMode="auto">
          <a:xfrm>
            <a:off x="0" y="1055415"/>
            <a:ext cx="9438612" cy="5473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11303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000"/>
              </a:spcBef>
              <a:buFont typeface="Wingdings" pitchFamily="2" charset="2"/>
              <a:buChar char="Ø"/>
            </a:pPr>
            <a:r>
              <a:rPr lang="de-DE" altLang="de-DE" sz="2400" b="0" dirty="0">
                <a:latin typeface="Arial" charset="0"/>
                <a:cs typeface="Times New Roman" pitchFamily="18" charset="0"/>
              </a:rPr>
              <a:t>Verbesserung des Angebots durch Teilhabe, Pädagogik </a:t>
            </a:r>
            <a:r>
              <a:rPr lang="de-AT" altLang="de-DE" sz="2400" b="0" dirty="0">
                <a:latin typeface="Arial" charset="0"/>
                <a:cs typeface="Times New Roman" pitchFamily="18" charset="0"/>
              </a:rPr>
              <a:t>(</a:t>
            </a:r>
            <a:r>
              <a:rPr lang="de-DE" altLang="de-DE" sz="2400" dirty="0">
                <a:solidFill>
                  <a:srgbClr val="CC0000"/>
                </a:solidFill>
                <a:latin typeface="Arial" charset="0"/>
                <a:cs typeface="Times New Roman" pitchFamily="18" charset="0"/>
              </a:rPr>
              <a:t>L02</a:t>
            </a:r>
            <a:r>
              <a:rPr lang="de-DE" altLang="de-DE" sz="2400" b="0" dirty="0">
                <a:latin typeface="Arial" charset="0"/>
                <a:cs typeface="Times New Roman" pitchFamily="18" charset="0"/>
              </a:rPr>
              <a:t>)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  </a:t>
            </a:r>
            <a:endParaRPr lang="de-DE" altLang="de-DE" sz="2400" b="0" dirty="0">
              <a:latin typeface="Arial" charset="0"/>
              <a:cs typeface="Times New Roman" pitchFamily="18" charset="0"/>
            </a:endParaRPr>
          </a:p>
          <a:p>
            <a:pPr lvl="1">
              <a:spcBef>
                <a:spcPts val="400"/>
              </a:spcBef>
              <a:buFont typeface="Wingdings" pitchFamily="2" charset="2"/>
              <a:buChar char="§"/>
            </a:pPr>
            <a:r>
              <a:rPr lang="de-AT" altLang="de-DE" sz="2000" dirty="0">
                <a:latin typeface="Arial" charset="0"/>
                <a:cs typeface="Times New Roman" pitchFamily="18" charset="0"/>
              </a:rPr>
              <a:t>Ernährungsteam</a:t>
            </a:r>
            <a:r>
              <a:rPr lang="de-AT" altLang="de-DE" sz="2000" b="0" dirty="0">
                <a:latin typeface="Arial" charset="0"/>
                <a:cs typeface="Times New Roman" pitchFamily="18" charset="0"/>
              </a:rPr>
              <a:t> mit Schüler/innen – 2x pro Jahr </a:t>
            </a:r>
            <a:endParaRPr lang="de-DE" altLang="de-DE" sz="2000" b="0" dirty="0">
              <a:latin typeface="Arial" charset="0"/>
              <a:cs typeface="Times New Roman" pitchFamily="18" charset="0"/>
            </a:endParaRPr>
          </a:p>
          <a:p>
            <a:pPr lvl="1">
              <a:spcBef>
                <a:spcPts val="400"/>
              </a:spcBef>
              <a:buFont typeface="Wingdings" pitchFamily="2" charset="2"/>
              <a:buChar char="§"/>
            </a:pPr>
            <a:r>
              <a:rPr lang="de-DE" altLang="de-DE" sz="2000" b="0" dirty="0">
                <a:latin typeface="Arial" charset="0"/>
                <a:cs typeface="Times New Roman" pitchFamily="18" charset="0"/>
              </a:rPr>
              <a:t>Allgemeine (mögliche) </a:t>
            </a:r>
            <a:r>
              <a:rPr lang="de-DE" altLang="de-DE" sz="2000" dirty="0">
                <a:latin typeface="Arial" charset="0"/>
                <a:cs typeface="Times New Roman" pitchFamily="18" charset="0"/>
              </a:rPr>
              <a:t>Ernährungsthemen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, u.a.:  </a:t>
            </a:r>
            <a:br>
              <a:rPr lang="de-DE" altLang="de-DE" sz="2000" b="0" dirty="0">
                <a:latin typeface="Arial" charset="0"/>
                <a:cs typeface="Times New Roman" pitchFamily="18" charset="0"/>
              </a:rPr>
            </a:br>
            <a:r>
              <a:rPr lang="de-AT" altLang="de-DE" sz="2000" dirty="0">
                <a:latin typeface="Arial" charset="0"/>
                <a:cs typeface="Times New Roman" pitchFamily="18" charset="0"/>
              </a:rPr>
              <a:t>Gesunde Ernährung </a:t>
            </a:r>
            <a:r>
              <a:rPr lang="de-AT" altLang="de-DE" sz="2000" b="0" dirty="0">
                <a:latin typeface="Arial" charset="0"/>
                <a:cs typeface="Times New Roman" pitchFamily="18" charset="0"/>
              </a:rPr>
              <a:t>und Essstörungen (Übergewicht, Magersucht) </a:t>
            </a:r>
            <a:r>
              <a:rPr lang="de-AT" altLang="de-DE" sz="2000" dirty="0">
                <a:latin typeface="Arial" charset="0"/>
                <a:cs typeface="Times New Roman" pitchFamily="18" charset="0"/>
              </a:rPr>
              <a:t>Ökologie</a:t>
            </a:r>
            <a:r>
              <a:rPr lang="de-AT" altLang="de-DE" sz="2000" b="0" dirty="0">
                <a:latin typeface="Arial" charset="0"/>
                <a:cs typeface="Times New Roman" pitchFamily="18" charset="0"/>
              </a:rPr>
              <a:t> (Landwirtschaft, Transporte, Energiebedarf zur Erzeugung von Fleisch, saisonalen, regionalen oder pflanzlichen Produkten, Sortenvielfalt und Geschmack)</a:t>
            </a:r>
            <a:br>
              <a:rPr lang="de-AT" altLang="de-DE" sz="2000" b="0" dirty="0">
                <a:latin typeface="Arial" charset="0"/>
                <a:cs typeface="Times New Roman" pitchFamily="18" charset="0"/>
              </a:rPr>
            </a:br>
            <a:r>
              <a:rPr lang="de-AT" altLang="de-DE" sz="2000" dirty="0">
                <a:latin typeface="Arial" charset="0"/>
                <a:cs typeface="Times New Roman" pitchFamily="18" charset="0"/>
              </a:rPr>
              <a:t>Ethik</a:t>
            </a:r>
            <a:r>
              <a:rPr lang="de-AT" altLang="de-DE" sz="2000" b="0" dirty="0">
                <a:latin typeface="Arial" charset="0"/>
                <a:cs typeface="Times New Roman" pitchFamily="18" charset="0"/>
              </a:rPr>
              <a:t> (gerechter Handel) </a:t>
            </a:r>
            <a:br>
              <a:rPr lang="de-AT" altLang="de-DE" sz="2000" b="0" dirty="0">
                <a:latin typeface="Arial" charset="0"/>
                <a:cs typeface="Times New Roman" pitchFamily="18" charset="0"/>
              </a:rPr>
            </a:br>
            <a:r>
              <a:rPr lang="de-AT" altLang="de-DE" sz="2000" dirty="0">
                <a:latin typeface="Arial" charset="0"/>
                <a:cs typeface="Times New Roman" pitchFamily="18" charset="0"/>
              </a:rPr>
              <a:t>Lebensmittelkennzeichnungen</a:t>
            </a:r>
            <a:r>
              <a:rPr lang="de-AT" altLang="de-DE" sz="2000" b="0" dirty="0">
                <a:latin typeface="Arial" charset="0"/>
                <a:cs typeface="Times New Roman" pitchFamily="18" charset="0"/>
              </a:rPr>
              <a:t> (inklusive „Bio“ und „fair“), </a:t>
            </a:r>
            <a:r>
              <a:rPr lang="de-AT" altLang="de-DE" sz="2000" dirty="0">
                <a:latin typeface="Arial" charset="0"/>
                <a:cs typeface="Times New Roman" pitchFamily="18" charset="0"/>
              </a:rPr>
              <a:t>Abfallvermeidung</a:t>
            </a:r>
            <a:r>
              <a:rPr lang="de-AT" altLang="de-DE" sz="2000" b="0" dirty="0">
                <a:latin typeface="Arial" charset="0"/>
                <a:cs typeface="Times New Roman" pitchFamily="18" charset="0"/>
              </a:rPr>
              <a:t> von „Food-</a:t>
            </a:r>
            <a:r>
              <a:rPr lang="de-AT" altLang="de-DE" sz="2000" b="0" dirty="0" err="1">
                <a:latin typeface="Arial" charset="0"/>
                <a:cs typeface="Times New Roman" pitchFamily="18" charset="0"/>
              </a:rPr>
              <a:t>Waste</a:t>
            </a:r>
            <a:r>
              <a:rPr lang="de-AT" altLang="de-DE" sz="2000" b="0" dirty="0">
                <a:latin typeface="Arial" charset="0"/>
                <a:cs typeface="Times New Roman" pitchFamily="18" charset="0"/>
              </a:rPr>
              <a:t>“(</a:t>
            </a:r>
            <a:r>
              <a:rPr lang="de-AT" altLang="de-DE" sz="2000" dirty="0">
                <a:latin typeface="Arial" charset="0"/>
                <a:cs typeface="Times New Roman" pitchFamily="18" charset="0"/>
              </a:rPr>
              <a:t>1/3</a:t>
            </a:r>
            <a:r>
              <a:rPr lang="de-AT" altLang="de-DE" sz="2000" b="0" dirty="0">
                <a:latin typeface="Arial" charset="0"/>
                <a:cs typeface="Times New Roman" pitchFamily="18" charset="0"/>
              </a:rPr>
              <a:t>!)</a:t>
            </a:r>
            <a:br>
              <a:rPr lang="de-AT" altLang="de-DE" sz="2000" b="0" dirty="0">
                <a:latin typeface="Arial" charset="0"/>
                <a:cs typeface="Times New Roman" pitchFamily="18" charset="0"/>
              </a:rPr>
            </a:br>
            <a:r>
              <a:rPr lang="de-AT" altLang="de-DE" sz="2000" b="0" dirty="0">
                <a:latin typeface="Arial" charset="0"/>
                <a:cs typeface="Times New Roman" pitchFamily="18" charset="0"/>
              </a:rPr>
              <a:t>Analyse von Lebensmittelresten, </a:t>
            </a:r>
            <a:br>
              <a:rPr lang="de-AT" altLang="de-DE" sz="2000" b="0" dirty="0">
                <a:latin typeface="Arial" charset="0"/>
                <a:cs typeface="Times New Roman" pitchFamily="18" charset="0"/>
              </a:rPr>
            </a:br>
            <a:r>
              <a:rPr lang="de-AT" altLang="de-DE" sz="2000" b="0" dirty="0">
                <a:latin typeface="Arial" charset="0"/>
                <a:cs typeface="Times New Roman" pitchFamily="18" charset="0"/>
              </a:rPr>
              <a:t>Kochunterricht: „Restekochen“, </a:t>
            </a:r>
            <a:br>
              <a:rPr lang="de-AT" altLang="de-DE" sz="2000" b="0" dirty="0">
                <a:latin typeface="Arial" charset="0"/>
                <a:cs typeface="Times New Roman" pitchFamily="18" charset="0"/>
              </a:rPr>
            </a:br>
            <a:r>
              <a:rPr lang="de-AT" altLang="de-DE" sz="2000" b="0" dirty="0">
                <a:latin typeface="Arial" charset="0"/>
                <a:cs typeface="Times New Roman" pitchFamily="18" charset="0"/>
              </a:rPr>
              <a:t>„1 Gemüse 5 Geschmäcker“: Sorten, schneiden, zubereiten, würzen</a:t>
            </a:r>
            <a:endParaRPr lang="de-DE" altLang="de-DE" sz="2000" b="0" dirty="0">
              <a:latin typeface="Arial" charset="0"/>
              <a:cs typeface="Times New Roman" pitchFamily="18" charset="0"/>
            </a:endParaRPr>
          </a:p>
          <a:p>
            <a:pPr>
              <a:spcBef>
                <a:spcPts val="1000"/>
              </a:spcBef>
              <a:buFont typeface="Wingdings" pitchFamily="2" charset="2"/>
              <a:buChar char="Ø"/>
            </a:pPr>
            <a:r>
              <a:rPr lang="de-AT" altLang="de-DE" sz="2400" b="0" dirty="0">
                <a:latin typeface="Arial" charset="0"/>
                <a:cs typeface="Times New Roman" pitchFamily="18" charset="0"/>
              </a:rPr>
              <a:t>Abfallvermeidung </a:t>
            </a:r>
            <a:r>
              <a:rPr lang="de-DE" altLang="de-DE" sz="2400" b="0" dirty="0">
                <a:latin typeface="Arial" charset="0"/>
                <a:cs typeface="Times New Roman" pitchFamily="18" charset="0"/>
              </a:rPr>
              <a:t> </a:t>
            </a:r>
          </a:p>
          <a:p>
            <a:pPr lvl="1">
              <a:spcBef>
                <a:spcPts val="400"/>
              </a:spcBef>
              <a:buFont typeface="Wingdings" pitchFamily="2" charset="2"/>
              <a:buChar char="§"/>
            </a:pPr>
            <a:r>
              <a:rPr lang="de-AT" altLang="de-DE" sz="2000" b="0" dirty="0">
                <a:latin typeface="Arial" charset="0"/>
                <a:cs typeface="Times New Roman" pitchFamily="18" charset="0"/>
              </a:rPr>
              <a:t>Keine Dosen (</a:t>
            </a:r>
            <a:r>
              <a:rPr lang="de-DE" altLang="de-DE" sz="2000" dirty="0">
                <a:solidFill>
                  <a:srgbClr val="CC0000"/>
                </a:solidFill>
                <a:latin typeface="Arial" charset="0"/>
                <a:cs typeface="Times New Roman" pitchFamily="18" charset="0"/>
              </a:rPr>
              <a:t>L06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), </a:t>
            </a:r>
            <a:r>
              <a:rPr lang="de-AT" altLang="de-DE" sz="2000" b="0" dirty="0">
                <a:latin typeface="Arial" charset="0"/>
                <a:cs typeface="Times New Roman" pitchFamily="18" charset="0"/>
              </a:rPr>
              <a:t>keine </a:t>
            </a:r>
            <a:r>
              <a:rPr lang="de-AT" altLang="de-DE" sz="2000" b="0" dirty="0" err="1">
                <a:latin typeface="Arial" charset="0"/>
                <a:cs typeface="Times New Roman" pitchFamily="18" charset="0"/>
              </a:rPr>
              <a:t>Portionskleinstverpackungen</a:t>
            </a:r>
            <a:r>
              <a:rPr lang="de-AT" altLang="de-DE" sz="2000" b="0" dirty="0">
                <a:latin typeface="Arial" charset="0"/>
                <a:cs typeface="Times New Roman" pitchFamily="18" charset="0"/>
              </a:rPr>
              <a:t> (</a:t>
            </a:r>
            <a:r>
              <a:rPr lang="de-DE" altLang="de-DE" sz="2000" dirty="0">
                <a:solidFill>
                  <a:srgbClr val="CC0000"/>
                </a:solidFill>
                <a:latin typeface="Arial" charset="0"/>
                <a:cs typeface="Times New Roman" pitchFamily="18" charset="0"/>
              </a:rPr>
              <a:t>L07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)</a:t>
            </a:r>
          </a:p>
          <a:p>
            <a:pPr lvl="1">
              <a:spcBef>
                <a:spcPts val="400"/>
              </a:spcBef>
              <a:buFont typeface="Wingdings" pitchFamily="2" charset="2"/>
              <a:buChar char="§"/>
            </a:pPr>
            <a:r>
              <a:rPr lang="de-AT" altLang="de-DE" sz="2000" b="0" dirty="0">
                <a:latin typeface="Arial" charset="0"/>
                <a:cs typeface="Times New Roman" pitchFamily="18" charset="0"/>
              </a:rPr>
              <a:t>Mehrweggebinde (</a:t>
            </a:r>
            <a:r>
              <a:rPr lang="de-AT" altLang="de-DE" sz="2000" b="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L15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) </a:t>
            </a:r>
            <a:r>
              <a:rPr lang="de-AT" altLang="de-DE" sz="2000" b="0" dirty="0">
                <a:latin typeface="Arial" charset="0"/>
                <a:cs typeface="Times New Roman" pitchFamily="18" charset="0"/>
              </a:rPr>
              <a:t>und Mehrweggeschirr</a:t>
            </a:r>
            <a:r>
              <a:rPr lang="de-AT" altLang="de-DE" sz="2000" b="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de-AT" altLang="de-DE" sz="2000" b="0" dirty="0">
                <a:latin typeface="Arial" charset="0"/>
                <a:cs typeface="Times New Roman" pitchFamily="18" charset="0"/>
              </a:rPr>
              <a:t>(</a:t>
            </a:r>
            <a:r>
              <a:rPr lang="de-AT" altLang="de-DE" sz="2000" b="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L16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) </a:t>
            </a:r>
          </a:p>
        </p:txBody>
      </p:sp>
      <p:sp>
        <p:nvSpPr>
          <p:cNvPr id="30725" name="Text Box 3"/>
          <p:cNvSpPr txBox="1">
            <a:spLocks noChangeArrowheads="1"/>
          </p:cNvSpPr>
          <p:nvPr/>
        </p:nvSpPr>
        <p:spPr bwMode="auto">
          <a:xfrm>
            <a:off x="171450" y="0"/>
            <a:ext cx="84391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de-DE" altLang="de-DE" sz="3200" b="0" dirty="0">
                <a:latin typeface="Arial Black" pitchFamily="34" charset="0"/>
              </a:rPr>
              <a:t>Bereich Ernährung 2</a:t>
            </a:r>
          </a:p>
        </p:txBody>
      </p:sp>
    </p:spTree>
    <p:extLst>
      <p:ext uri="{BB962C8B-B14F-4D97-AF65-F5344CB8AC3E}">
        <p14:creationId xmlns:p14="http://schemas.microsoft.com/office/powerpoint/2010/main" val="2196766855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200" b="0" dirty="0">
                <a:latin typeface="Arial" charset="0"/>
              </a:rPr>
            </a:br>
            <a:endParaRPr lang="en-US" altLang="de-DE" sz="1200" b="0" dirty="0">
              <a:latin typeface="Arial" charset="0"/>
            </a:endParaRPr>
          </a:p>
        </p:txBody>
      </p:sp>
      <p:sp>
        <p:nvSpPr>
          <p:cNvPr id="30723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/>
            </a:br>
            <a:fld id="{B497AF50-BB51-493C-AF12-105F069C0265}" type="slidenum">
              <a:rPr lang="en-US" altLang="de-DE" sz="1400" b="0" smtClean="0"/>
              <a:pPr/>
              <a:t>35</a:t>
            </a:fld>
            <a:endParaRPr lang="en-US" altLang="de-DE" sz="1400" b="0"/>
          </a:p>
        </p:txBody>
      </p:sp>
      <p:sp>
        <p:nvSpPr>
          <p:cNvPr id="30724" name="Rectangle 2"/>
          <p:cNvSpPr>
            <a:spLocks noChangeArrowheads="1"/>
          </p:cNvSpPr>
          <p:nvPr/>
        </p:nvSpPr>
        <p:spPr bwMode="auto">
          <a:xfrm>
            <a:off x="0" y="684008"/>
            <a:ext cx="9237663" cy="6560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11303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32000" lvl="0" indent="-432000">
              <a:spcBef>
                <a:spcPts val="1200"/>
              </a:spcBef>
              <a:buFont typeface="Wingdings" pitchFamily="2" charset="2"/>
              <a:buChar char="Ø"/>
            </a:pPr>
            <a:r>
              <a:rPr lang="de-DE" altLang="de-DE" sz="24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Gesünder leben</a:t>
            </a:r>
          </a:p>
          <a:p>
            <a:pPr marL="756000" lvl="1" indent="-288000">
              <a:spcBef>
                <a:spcPts val="300"/>
              </a:spcBef>
              <a:buFont typeface="Wingdings" pitchFamily="2" charset="2"/>
              <a:buChar char="§"/>
            </a:pPr>
            <a:r>
              <a:rPr lang="de-DE" altLang="de-DE" sz="2000" b="0" dirty="0">
                <a:solidFill>
                  <a:srgbClr val="000000"/>
                </a:solidFill>
                <a:latin typeface="Arial" charset="0"/>
                <a:cs typeface="Times New Roman" pitchFamily="18" charset="0"/>
                <a:hlinkClick r:id="rId3"/>
              </a:rPr>
              <a:t>Österreicher verbrauchen fast 100 kg Fleisch / Jahr</a:t>
            </a:r>
            <a:r>
              <a:rPr lang="de-DE" altLang="de-DE" sz="20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… „Europameister“, </a:t>
            </a:r>
            <a:br>
              <a:rPr lang="de-DE" altLang="de-DE" sz="20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</a:br>
            <a:r>
              <a:rPr lang="de-DE" altLang="de-DE" sz="18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essen davon ca. 64 kg, empfohlen für eine gesunde Ernährung sind ca.16 kg </a:t>
            </a:r>
            <a:endParaRPr lang="de-DE" altLang="de-DE" sz="2000" b="0" dirty="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  <a:p>
            <a:pPr marL="432000" lvl="0" indent="-432000">
              <a:spcBef>
                <a:spcPts val="500"/>
              </a:spcBef>
              <a:buFont typeface="Wingdings" pitchFamily="2" charset="2"/>
              <a:buChar char="Ø"/>
            </a:pPr>
            <a:r>
              <a:rPr lang="de-DE" altLang="de-DE" sz="24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Klimaerhitzung eindämmen </a:t>
            </a:r>
          </a:p>
          <a:p>
            <a:pPr marL="756000" lvl="1" indent="-288000">
              <a:spcBef>
                <a:spcPts val="300"/>
              </a:spcBef>
              <a:buFont typeface="Wingdings" pitchFamily="2" charset="2"/>
              <a:buChar char="§"/>
            </a:pPr>
            <a:r>
              <a:rPr lang="de-DE" altLang="de-DE" sz="20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tierische Produkte bedingen 67% der Lebensmittel-THG-Emissionen, </a:t>
            </a:r>
            <a:br>
              <a:rPr lang="de-DE" altLang="de-DE" sz="20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</a:br>
            <a:r>
              <a:rPr lang="de-DE" altLang="de-DE" sz="20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davon Fleisch alleine 43% der CO</a:t>
            </a:r>
            <a:r>
              <a:rPr lang="de-DE" altLang="de-DE" sz="2000" b="0" baseline="-250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2</a:t>
            </a:r>
            <a:r>
              <a:rPr lang="de-DE" altLang="de-DE" sz="20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-Äquiv. (bei 9% Anteil am Verzehr!) </a:t>
            </a:r>
          </a:p>
          <a:p>
            <a:pPr marL="432000" lvl="0" indent="-432000">
              <a:spcBef>
                <a:spcPts val="400"/>
              </a:spcBef>
              <a:buFont typeface="Wingdings" pitchFamily="2" charset="2"/>
              <a:buChar char="Ø"/>
            </a:pPr>
            <a:r>
              <a:rPr lang="de-DE" altLang="de-DE" sz="24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„Bio“ genießen, Massentierhaltung vermeiden</a:t>
            </a:r>
          </a:p>
          <a:p>
            <a:pPr marL="756000" lvl="1" indent="-288000">
              <a:spcBef>
                <a:spcPts val="300"/>
              </a:spcBef>
              <a:buFont typeface="Wingdings" pitchFamily="2" charset="2"/>
              <a:buChar char="§"/>
            </a:pPr>
            <a:r>
              <a:rPr lang="de-DE" altLang="de-DE" sz="2000" b="0" dirty="0" err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Tierleid</a:t>
            </a:r>
            <a:r>
              <a:rPr lang="de-DE" altLang="de-DE" sz="20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vermindern: ca. 7,5 Mrd. Menschen, 150 Mrd. Nutztiere, Fische </a:t>
            </a:r>
          </a:p>
          <a:p>
            <a:pPr marL="756000" lvl="1" indent="-288000">
              <a:spcBef>
                <a:spcPts val="300"/>
              </a:spcBef>
              <a:buFont typeface="Wingdings" pitchFamily="2" charset="2"/>
              <a:buChar char="§"/>
            </a:pPr>
            <a:r>
              <a:rPr lang="de-DE" altLang="de-DE" sz="20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Gefahr von Antibiotika-Resistenzen vorbeugen</a:t>
            </a:r>
          </a:p>
          <a:p>
            <a:pPr marL="432000" lvl="0" indent="-432000">
              <a:spcBef>
                <a:spcPts val="500"/>
              </a:spcBef>
              <a:buFont typeface="Wingdings" pitchFamily="2" charset="2"/>
              <a:buChar char="Ø"/>
            </a:pPr>
            <a:r>
              <a:rPr lang="de-DE" altLang="de-DE" sz="24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Welternährung auch für 10 Mrd. Menschen möglich (2050) </a:t>
            </a:r>
          </a:p>
          <a:p>
            <a:pPr marL="756000" lvl="1" indent="-288000">
              <a:spcBef>
                <a:spcPts val="300"/>
              </a:spcBef>
              <a:buFont typeface="Wingdings" pitchFamily="2" charset="2"/>
              <a:buChar char="§"/>
            </a:pPr>
            <a:r>
              <a:rPr lang="de-DE" altLang="de-DE" sz="20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Für eine tierische Kalorie werden 3 – 10 pflanzliche Kalorien benötigt</a:t>
            </a:r>
          </a:p>
          <a:p>
            <a:pPr marL="756000" lvl="1" indent="-288000">
              <a:spcBef>
                <a:spcPts val="300"/>
              </a:spcBef>
              <a:buFont typeface="Wingdings" pitchFamily="2" charset="2"/>
              <a:buChar char="§"/>
            </a:pPr>
            <a:r>
              <a:rPr lang="de-DE" altLang="de-DE" sz="20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Landfußabdruck: Rindfleisch ca.140 m</a:t>
            </a:r>
            <a:r>
              <a:rPr lang="de-DE" altLang="de-DE" sz="2000" b="0" baseline="300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2</a:t>
            </a:r>
            <a:r>
              <a:rPr lang="de-DE" altLang="de-DE" sz="20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/kg, Getreide etwa 10 m</a:t>
            </a:r>
            <a:r>
              <a:rPr lang="de-DE" altLang="de-DE" sz="2000" b="0" baseline="300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2</a:t>
            </a:r>
            <a:r>
              <a:rPr lang="de-DE" altLang="de-DE" sz="20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/kg</a:t>
            </a:r>
          </a:p>
          <a:p>
            <a:pPr marL="756000" lvl="1" indent="-288000">
              <a:spcBef>
                <a:spcPts val="300"/>
              </a:spcBef>
              <a:buFont typeface="Wingdings" pitchFamily="2" charset="2"/>
              <a:buChar char="§"/>
            </a:pPr>
            <a:r>
              <a:rPr lang="de-DE" altLang="de-DE" sz="20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SDG-Ziel #2: den Hunger beenden</a:t>
            </a:r>
          </a:p>
          <a:p>
            <a:pPr marL="432000" lvl="0" indent="-432000">
              <a:spcBef>
                <a:spcPts val="500"/>
              </a:spcBef>
              <a:buFont typeface="Wingdings" pitchFamily="2" charset="2"/>
              <a:buChar char="Ø"/>
            </a:pPr>
            <a:r>
              <a:rPr lang="de-DE" altLang="de-DE" sz="2400" dirty="0">
                <a:solidFill>
                  <a:srgbClr val="CC3300"/>
                </a:solidFill>
                <a:latin typeface="Arial" charset="0"/>
                <a:cs typeface="Times New Roman" pitchFamily="18" charset="0"/>
              </a:rPr>
              <a:t>Duschen, ab in die Badewanne oder ein Steak essen?</a:t>
            </a:r>
          </a:p>
          <a:p>
            <a:pPr marL="756000" lvl="1" indent="-288000">
              <a:spcBef>
                <a:spcPts val="300"/>
              </a:spcBef>
              <a:buFont typeface="Wingdings" pitchFamily="2" charset="2"/>
              <a:buChar char="§"/>
            </a:pPr>
            <a:r>
              <a:rPr lang="de-DE" altLang="de-DE" sz="20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über 17.000 l / kg Rindfleisch, also &gt; 2500 Liter für ein 150 g Steak </a:t>
            </a:r>
            <a:br>
              <a:rPr lang="de-DE" altLang="de-DE" sz="20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</a:br>
            <a:r>
              <a:rPr lang="de-DE" altLang="de-DE" sz="20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(Wasserfußabdruck bzw. virtuelles Wasser) </a:t>
            </a:r>
            <a:r>
              <a:rPr lang="de-DE" altLang="de-DE" sz="2000" dirty="0">
                <a:solidFill>
                  <a:srgbClr val="000000"/>
                </a:solidFill>
                <a:latin typeface="Arial" charset="0"/>
                <a:cs typeface="Times New Roman" pitchFamily="18" charset="0"/>
                <a:hlinkClick r:id="rId4"/>
              </a:rPr>
              <a:t>www.virtuelles-wasser.de</a:t>
            </a:r>
            <a:r>
              <a:rPr lang="de-DE" altLang="de-DE" sz="20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</a:t>
            </a:r>
          </a:p>
          <a:p>
            <a:pPr marL="756000" lvl="1" indent="-288000">
              <a:spcBef>
                <a:spcPts val="300"/>
              </a:spcBef>
              <a:buFont typeface="Wingdings" pitchFamily="2" charset="2"/>
              <a:buChar char="§"/>
            </a:pPr>
            <a:r>
              <a:rPr lang="de-DE" altLang="de-DE" sz="20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Vollbad etwa 200 l Wasser, 10 min Duschen mit Sparbrause 60 l</a:t>
            </a:r>
            <a:endParaRPr lang="de-DE" sz="2000" dirty="0">
              <a:solidFill>
                <a:prstClr val="black"/>
              </a:solidFill>
              <a:latin typeface="Calibri"/>
            </a:endParaRPr>
          </a:p>
          <a:p>
            <a:pPr>
              <a:spcBef>
                <a:spcPct val="20000"/>
              </a:spcBef>
              <a:buFont typeface="Wingdings" pitchFamily="2" charset="2"/>
              <a:buChar char="Ø"/>
            </a:pPr>
            <a:endParaRPr lang="de-DE" altLang="de-DE" sz="2000" b="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30725" name="Text Box 3"/>
          <p:cNvSpPr txBox="1">
            <a:spLocks noChangeArrowheads="1"/>
          </p:cNvSpPr>
          <p:nvPr/>
        </p:nvSpPr>
        <p:spPr bwMode="auto">
          <a:xfrm>
            <a:off x="171450" y="0"/>
            <a:ext cx="843915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AT" altLang="de-DE" b="0" dirty="0">
                <a:latin typeface="Arial Black" pitchFamily="34" charset="0"/>
              </a:rPr>
              <a:t>Der „Sonntagsbraten“ - eine gute Idee</a:t>
            </a:r>
          </a:p>
          <a:p>
            <a:pPr algn="ctr"/>
            <a:endParaRPr lang="de-DE" altLang="de-DE" sz="3200" b="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9686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200" b="0" dirty="0">
                <a:latin typeface="Arial" charset="0"/>
              </a:rPr>
            </a:br>
            <a:endParaRPr lang="en-US" altLang="de-DE" sz="1200" b="0" dirty="0">
              <a:latin typeface="Arial" charset="0"/>
            </a:endParaRPr>
          </a:p>
          <a:p>
            <a:endParaRPr lang="en-US" altLang="de-DE" sz="1200" b="0" dirty="0">
              <a:latin typeface="Arial" charset="0"/>
            </a:endParaRPr>
          </a:p>
        </p:txBody>
      </p:sp>
      <p:sp>
        <p:nvSpPr>
          <p:cNvPr id="30723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/>
            </a:br>
            <a:fld id="{B497AF50-BB51-493C-AF12-105F069C0265}" type="slidenum">
              <a:rPr lang="en-US" altLang="de-DE" sz="1400" b="0" smtClean="0"/>
              <a:pPr/>
              <a:t>36</a:t>
            </a:fld>
            <a:endParaRPr lang="en-US" altLang="de-DE" sz="1400" b="0"/>
          </a:p>
        </p:txBody>
      </p:sp>
      <p:sp>
        <p:nvSpPr>
          <p:cNvPr id="30724" name="Rectangle 2"/>
          <p:cNvSpPr>
            <a:spLocks noChangeArrowheads="1"/>
          </p:cNvSpPr>
          <p:nvPr/>
        </p:nvSpPr>
        <p:spPr bwMode="auto">
          <a:xfrm>
            <a:off x="-57944" y="1307952"/>
            <a:ext cx="9237663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11303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 typeface="Wingdings" pitchFamily="2" charset="2"/>
              <a:buChar char="Ø"/>
            </a:pPr>
            <a:r>
              <a:rPr lang="de-DE" altLang="de-DE" sz="2400" b="0" dirty="0">
                <a:latin typeface="Arial" charset="0"/>
                <a:cs typeface="Times New Roman" pitchFamily="18" charset="0"/>
              </a:rPr>
              <a:t>Reinigungs- / Desinfektionsplan </a:t>
            </a:r>
            <a:r>
              <a:rPr lang="de-DE" altLang="de-DE" sz="2200" b="0" dirty="0">
                <a:latin typeface="Arial" charset="0"/>
                <a:cs typeface="Times New Roman" pitchFamily="18" charset="0"/>
              </a:rPr>
              <a:t>(</a:t>
            </a:r>
            <a:r>
              <a:rPr lang="de-DE" altLang="de-DE" sz="2200" dirty="0">
                <a:solidFill>
                  <a:srgbClr val="CC0000"/>
                </a:solidFill>
                <a:latin typeface="Arial" charset="0"/>
                <a:cs typeface="Times New Roman" pitchFamily="18" charset="0"/>
              </a:rPr>
              <a:t>C01</a:t>
            </a:r>
            <a:r>
              <a:rPr lang="de-DE" altLang="de-DE" sz="2200" b="0" dirty="0">
                <a:latin typeface="Arial" charset="0"/>
                <a:cs typeface="Times New Roman" pitchFamily="18" charset="0"/>
              </a:rPr>
              <a:t>, </a:t>
            </a:r>
            <a:r>
              <a:rPr lang="de-DE" altLang="de-DE" sz="2200" dirty="0">
                <a:solidFill>
                  <a:srgbClr val="CC0000"/>
                </a:solidFill>
                <a:latin typeface="Arial" charset="0"/>
                <a:cs typeface="Times New Roman" pitchFamily="18" charset="0"/>
              </a:rPr>
              <a:t>C02</a:t>
            </a:r>
            <a:r>
              <a:rPr lang="de-DE" altLang="de-DE" sz="2200" b="0" dirty="0">
                <a:latin typeface="Arial" charset="0"/>
                <a:cs typeface="Times New Roman" pitchFamily="18" charset="0"/>
              </a:rPr>
              <a:t>) 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b="0" dirty="0">
                <a:latin typeface="Arial" charset="0"/>
                <a:cs typeface="Times New Roman" pitchFamily="18" charset="0"/>
              </a:rPr>
              <a:t>auch neue MitarbeiterInnen wissen dann: „das richtige Mittel </a:t>
            </a:r>
            <a:br>
              <a:rPr lang="de-DE" altLang="de-DE" sz="2000" b="0" dirty="0">
                <a:latin typeface="Arial" charset="0"/>
                <a:cs typeface="Times New Roman" pitchFamily="18" charset="0"/>
              </a:rPr>
            </a:br>
            <a:r>
              <a:rPr lang="de-DE" altLang="de-DE" sz="2000" b="0" dirty="0">
                <a:latin typeface="Arial" charset="0"/>
                <a:cs typeface="Times New Roman" pitchFamily="18" charset="0"/>
              </a:rPr>
              <a:t>zur richtigen Zeit in der richtigen Dosis am richtigen Ort“ einzusetzen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b="0" dirty="0">
                <a:latin typeface="Arial" charset="0"/>
                <a:cs typeface="Times New Roman" pitchFamily="18" charset="0"/>
              </a:rPr>
              <a:t>Unterscheidung Hände- und Flächendesinfektion, Hautschutz (!)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de-DE" altLang="de-DE" sz="2400" b="0" dirty="0">
                <a:latin typeface="Arial" charset="0"/>
                <a:cs typeface="Times New Roman" pitchFamily="18" charset="0"/>
              </a:rPr>
              <a:t>Beschaffung 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AT" altLang="de-DE" sz="2000" b="0" dirty="0">
                <a:latin typeface="Arial" charset="0"/>
                <a:cs typeface="Times New Roman" pitchFamily="18" charset="0"/>
              </a:rPr>
              <a:t>Schmutzschleusen (</a:t>
            </a:r>
            <a:r>
              <a:rPr lang="de-DE" altLang="de-DE" sz="2000" dirty="0">
                <a:solidFill>
                  <a:srgbClr val="CC0000"/>
                </a:solidFill>
                <a:latin typeface="Arial" charset="0"/>
                <a:cs typeface="Times New Roman" pitchFamily="18" charset="0"/>
              </a:rPr>
              <a:t>C03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)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AT" altLang="de-DE" sz="2000" b="0" dirty="0">
                <a:latin typeface="Arial" charset="0"/>
                <a:cs typeface="Times New Roman" pitchFamily="18" charset="0"/>
              </a:rPr>
              <a:t>umweltfreundliche Reiniger (</a:t>
            </a:r>
            <a:r>
              <a:rPr lang="de-DE" altLang="de-DE" sz="2000" dirty="0">
                <a:solidFill>
                  <a:srgbClr val="CC0000"/>
                </a:solidFill>
                <a:latin typeface="Arial" charset="0"/>
                <a:cs typeface="Times New Roman" pitchFamily="18" charset="0"/>
              </a:rPr>
              <a:t>C04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)</a:t>
            </a:r>
            <a:br>
              <a:rPr lang="de-DE" altLang="de-DE" sz="2000" b="0" dirty="0">
                <a:latin typeface="Arial" charset="0"/>
                <a:cs typeface="Times New Roman" pitchFamily="18" charset="0"/>
              </a:rPr>
            </a:br>
            <a:r>
              <a:rPr lang="de-DE" altLang="de-DE" sz="2000" b="0" dirty="0">
                <a:latin typeface="Arial" charset="0"/>
                <a:cs typeface="Times New Roman" pitchFamily="18" charset="0"/>
              </a:rPr>
              <a:t>Unterstützung: </a:t>
            </a:r>
            <a:r>
              <a:rPr lang="de-DE" altLang="de-DE" sz="2000" dirty="0">
                <a:latin typeface="Arial" charset="0"/>
                <a:cs typeface="Times New Roman" pitchFamily="18" charset="0"/>
                <a:hlinkClick r:id="rId3"/>
              </a:rPr>
              <a:t>www.oekorein.at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, BBG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AT" altLang="de-DE" sz="2000" b="0" dirty="0">
                <a:latin typeface="Arial" charset="0"/>
                <a:cs typeface="Times New Roman" pitchFamily="18" charset="0"/>
              </a:rPr>
              <a:t>Pflanzenschutz und Schädlingsbekämpfung ohne </a:t>
            </a:r>
            <a:br>
              <a:rPr lang="de-AT" altLang="de-DE" sz="2000" b="0" dirty="0">
                <a:latin typeface="Arial" charset="0"/>
                <a:cs typeface="Times New Roman" pitchFamily="18" charset="0"/>
              </a:rPr>
            </a:br>
            <a:r>
              <a:rPr lang="de-AT" altLang="de-DE" sz="2000" b="0" dirty="0">
                <a:latin typeface="Arial" charset="0"/>
                <a:cs typeface="Times New Roman" pitchFamily="18" charset="0"/>
              </a:rPr>
              <a:t>chemisch-synthetischen Inhaltsstoffe (</a:t>
            </a:r>
            <a:r>
              <a:rPr lang="de-DE" altLang="de-DE" sz="2000" dirty="0">
                <a:solidFill>
                  <a:srgbClr val="CC0000"/>
                </a:solidFill>
                <a:latin typeface="Arial" charset="0"/>
                <a:cs typeface="Times New Roman" pitchFamily="18" charset="0"/>
              </a:rPr>
              <a:t>C05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)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de-AT" altLang="de-DE" sz="2400" b="0" dirty="0">
                <a:latin typeface="Arial" charset="0"/>
                <a:cs typeface="Times New Roman" pitchFamily="18" charset="0"/>
              </a:rPr>
              <a:t>Weiterbildung </a:t>
            </a:r>
            <a:r>
              <a:rPr lang="de-DE" altLang="de-DE" sz="2400" b="0" dirty="0">
                <a:latin typeface="Arial" charset="0"/>
                <a:cs typeface="Times New Roman" pitchFamily="18" charset="0"/>
              </a:rPr>
              <a:t>(</a:t>
            </a:r>
            <a:r>
              <a:rPr lang="de-DE" altLang="de-DE" sz="2400" b="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C06</a:t>
            </a:r>
            <a:r>
              <a:rPr lang="de-DE" altLang="de-DE" sz="2400" b="0" dirty="0">
                <a:latin typeface="Arial" charset="0"/>
                <a:cs typeface="Times New Roman" pitchFamily="18" charset="0"/>
              </a:rPr>
              <a:t>) 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AT" altLang="de-DE" sz="2000" b="0" dirty="0">
                <a:latin typeface="Arial" charset="0"/>
                <a:cs typeface="Times New Roman" pitchFamily="18" charset="0"/>
              </a:rPr>
              <a:t>umweltfreundlich Reinigen, Abfalltrennung und Ergonomie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AT" altLang="de-DE" sz="2000" b="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C06 </a:t>
            </a:r>
            <a:r>
              <a:rPr lang="de-AT" altLang="de-DE" sz="2000" b="0" dirty="0">
                <a:latin typeface="Arial" charset="0"/>
                <a:cs typeface="Times New Roman" pitchFamily="18" charset="0"/>
              </a:rPr>
              <a:t>=</a:t>
            </a:r>
            <a:r>
              <a:rPr lang="de-AT" altLang="de-DE" sz="2000" b="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de-AT" altLang="de-DE" sz="2000" b="0" dirty="0">
                <a:latin typeface="Arial" charset="0"/>
                <a:cs typeface="Times New Roman" pitchFamily="18" charset="0"/>
              </a:rPr>
              <a:t>zusätzlich zu Kriterium </a:t>
            </a:r>
            <a:r>
              <a:rPr lang="de-AT" altLang="de-DE" sz="2000" b="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P04</a:t>
            </a:r>
            <a:r>
              <a:rPr lang="de-AT" altLang="de-DE" sz="2000" b="0" dirty="0">
                <a:latin typeface="Arial" charset="0"/>
                <a:cs typeface="Times New Roman" pitchFamily="18" charset="0"/>
              </a:rPr>
              <a:t> (Weiterbildung für </a:t>
            </a:r>
            <a:r>
              <a:rPr lang="de-AT" altLang="de-DE" sz="2000" b="0" dirty="0" err="1">
                <a:latin typeface="Arial" charset="0"/>
                <a:cs typeface="Times New Roman" pitchFamily="18" charset="0"/>
              </a:rPr>
              <a:t>MitarbeiterInnen</a:t>
            </a:r>
            <a:r>
              <a:rPr lang="de-AT" altLang="de-DE" sz="2000" b="0" dirty="0">
                <a:latin typeface="Arial" charset="0"/>
                <a:cs typeface="Times New Roman" pitchFamily="18" charset="0"/>
              </a:rPr>
              <a:t>)</a:t>
            </a:r>
            <a:endParaRPr lang="de-DE" altLang="de-DE" sz="2000" b="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30725" name="Text Box 3"/>
          <p:cNvSpPr txBox="1">
            <a:spLocks noChangeArrowheads="1"/>
          </p:cNvSpPr>
          <p:nvPr/>
        </p:nvSpPr>
        <p:spPr bwMode="auto">
          <a:xfrm>
            <a:off x="171450" y="0"/>
            <a:ext cx="843915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altLang="de-DE" sz="2600" b="0" dirty="0">
                <a:latin typeface="Arial Black" pitchFamily="34" charset="0"/>
              </a:rPr>
              <a:t>Bereich Chemische Produkte, Reinigung</a:t>
            </a:r>
          </a:p>
        </p:txBody>
      </p:sp>
    </p:spTree>
    <p:extLst>
      <p:ext uri="{BB962C8B-B14F-4D97-AF65-F5344CB8AC3E}">
        <p14:creationId xmlns:p14="http://schemas.microsoft.com/office/powerpoint/2010/main" val="1339976179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200" b="0" dirty="0">
                <a:latin typeface="Arial" charset="0"/>
              </a:rPr>
            </a:br>
            <a:endParaRPr lang="en-US" altLang="de-DE" sz="1200" b="0" dirty="0">
              <a:latin typeface="Arial" charset="0"/>
            </a:endParaRPr>
          </a:p>
        </p:txBody>
      </p:sp>
      <p:sp>
        <p:nvSpPr>
          <p:cNvPr id="30723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/>
            </a:br>
            <a:fld id="{B497AF50-BB51-493C-AF12-105F069C0265}" type="slidenum">
              <a:rPr lang="en-US" altLang="de-DE" sz="1400" b="0" smtClean="0"/>
              <a:pPr/>
              <a:t>37</a:t>
            </a:fld>
            <a:endParaRPr lang="en-US" altLang="de-DE" sz="1400" b="0"/>
          </a:p>
        </p:txBody>
      </p:sp>
      <p:sp>
        <p:nvSpPr>
          <p:cNvPr id="30724" name="Rectangle 2"/>
          <p:cNvSpPr>
            <a:spLocks noChangeArrowheads="1"/>
          </p:cNvSpPr>
          <p:nvPr/>
        </p:nvSpPr>
        <p:spPr bwMode="auto">
          <a:xfrm>
            <a:off x="-57944" y="671691"/>
            <a:ext cx="9237663" cy="581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11303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 typeface="Wingdings" pitchFamily="2" charset="2"/>
              <a:buChar char="Ø"/>
            </a:pPr>
            <a:r>
              <a:rPr lang="de-DE" altLang="de-DE" sz="2400" b="0" dirty="0">
                <a:latin typeface="Arial" charset="0"/>
                <a:cs typeface="Times New Roman" pitchFamily="18" charset="0"/>
              </a:rPr>
              <a:t>Abfall(</a:t>
            </a:r>
            <a:r>
              <a:rPr lang="de-DE" altLang="de-DE" sz="2400" b="0" dirty="0" err="1">
                <a:latin typeface="Arial" charset="0"/>
                <a:cs typeface="Times New Roman" pitchFamily="18" charset="0"/>
              </a:rPr>
              <a:t>wirtschafts</a:t>
            </a:r>
            <a:r>
              <a:rPr lang="de-DE" altLang="de-DE" sz="2400" b="0" dirty="0">
                <a:latin typeface="Arial" charset="0"/>
                <a:cs typeface="Times New Roman" pitchFamily="18" charset="0"/>
              </a:rPr>
              <a:t>)</a:t>
            </a:r>
            <a:r>
              <a:rPr lang="de-DE" altLang="de-DE" sz="2400" b="0" dirty="0" err="1">
                <a:latin typeface="Arial" charset="0"/>
                <a:cs typeface="Times New Roman" pitchFamily="18" charset="0"/>
              </a:rPr>
              <a:t>konzept</a:t>
            </a:r>
            <a:r>
              <a:rPr lang="de-DE" altLang="de-DE" sz="2400" b="0" dirty="0">
                <a:latin typeface="Arial" charset="0"/>
                <a:cs typeface="Times New Roman" pitchFamily="18" charset="0"/>
              </a:rPr>
              <a:t> </a:t>
            </a:r>
            <a:r>
              <a:rPr lang="de-DE" altLang="de-DE" sz="2200" b="0" dirty="0">
                <a:latin typeface="Arial" charset="0"/>
                <a:cs typeface="Times New Roman" pitchFamily="18" charset="0"/>
              </a:rPr>
              <a:t>(</a:t>
            </a:r>
            <a:r>
              <a:rPr lang="de-DE" altLang="de-DE" sz="2200" dirty="0">
                <a:solidFill>
                  <a:srgbClr val="CC0000"/>
                </a:solidFill>
                <a:latin typeface="Arial" charset="0"/>
                <a:cs typeface="Times New Roman" pitchFamily="18" charset="0"/>
              </a:rPr>
              <a:t>W01</a:t>
            </a:r>
            <a:r>
              <a:rPr lang="de-DE" altLang="de-DE" sz="2200" b="0" dirty="0">
                <a:latin typeface="Arial" charset="0"/>
                <a:cs typeface="Times New Roman" pitchFamily="18" charset="0"/>
              </a:rPr>
              <a:t>) 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b="0" dirty="0">
                <a:latin typeface="Arial" charset="0"/>
                <a:cs typeface="Times New Roman" pitchFamily="18" charset="0"/>
              </a:rPr>
              <a:t>Erheben = „Mittel zum Zweck“: Schlüsse für </a:t>
            </a:r>
            <a:r>
              <a:rPr lang="de-DE" altLang="de-DE" sz="2000" dirty="0">
                <a:latin typeface="Arial" charset="0"/>
                <a:cs typeface="Times New Roman" pitchFamily="18" charset="0"/>
              </a:rPr>
              <a:t>Vermeiden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 ziehen!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b="0" dirty="0">
                <a:latin typeface="Arial" charset="0"/>
                <a:cs typeface="Times New Roman" pitchFamily="18" charset="0"/>
              </a:rPr>
              <a:t>Abfalllogistik (beschreiben, ggf. verbessern: z.B. </a:t>
            </a:r>
            <a:r>
              <a:rPr lang="de-DE" altLang="de-DE" sz="2000" b="0" dirty="0" err="1">
                <a:latin typeface="Arial" charset="0"/>
                <a:cs typeface="Times New Roman" pitchFamily="18" charset="0"/>
              </a:rPr>
              <a:t>Farbcode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 - </a:t>
            </a:r>
            <a:r>
              <a:rPr lang="de-DE" altLang="de-DE" sz="2000" dirty="0">
                <a:solidFill>
                  <a:srgbClr val="CC0000"/>
                </a:solidFill>
                <a:latin typeface="Arial" charset="0"/>
                <a:cs typeface="Times New Roman" pitchFamily="18" charset="0"/>
              </a:rPr>
              <a:t>W02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)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b="0" dirty="0">
                <a:latin typeface="Arial" charset="0"/>
                <a:cs typeface="Times New Roman" pitchFamily="18" charset="0"/>
              </a:rPr>
              <a:t>Aktualisierung des Abfall(</a:t>
            </a:r>
            <a:r>
              <a:rPr lang="de-DE" altLang="de-DE" sz="2000" b="0" dirty="0" err="1">
                <a:latin typeface="Arial" charset="0"/>
                <a:cs typeface="Times New Roman" pitchFamily="18" charset="0"/>
              </a:rPr>
              <a:t>wirtschafts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)</a:t>
            </a:r>
            <a:r>
              <a:rPr lang="de-DE" altLang="de-DE" sz="2000" b="0" dirty="0" err="1">
                <a:latin typeface="Arial" charset="0"/>
                <a:cs typeface="Times New Roman" pitchFamily="18" charset="0"/>
              </a:rPr>
              <a:t>konzeptes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 alle 4 Jahre (</a:t>
            </a:r>
            <a:r>
              <a:rPr lang="de-AT" altLang="de-DE" sz="2000" b="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W05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), </a:t>
            </a:r>
            <a:br>
              <a:rPr lang="de-DE" altLang="de-DE" sz="2000" b="0" dirty="0">
                <a:latin typeface="Arial" charset="0"/>
                <a:cs typeface="Times New Roman" pitchFamily="18" charset="0"/>
              </a:rPr>
            </a:br>
            <a:r>
              <a:rPr lang="de-DE" altLang="de-DE" sz="2000" b="0" dirty="0">
                <a:latin typeface="Arial" charset="0"/>
                <a:cs typeface="Times New Roman" pitchFamily="18" charset="0"/>
              </a:rPr>
              <a:t>ein AWK (ab 20 MA) muss per Gesetz alle 7 Jahre erneuert werden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de-DE" altLang="de-DE" sz="2400" b="0" dirty="0">
                <a:latin typeface="Arial" charset="0"/>
                <a:cs typeface="Times New Roman" pitchFamily="18" charset="0"/>
              </a:rPr>
              <a:t>Wasser / Abwasser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AT" altLang="de-DE" sz="2000" b="0" dirty="0">
                <a:latin typeface="Arial" charset="0"/>
                <a:cs typeface="Times New Roman" pitchFamily="18" charset="0"/>
              </a:rPr>
              <a:t>WC-Spülkästen und Urinale mit Sparfunktion – Übergangsfrist! (</a:t>
            </a:r>
            <a:r>
              <a:rPr lang="de-DE" altLang="de-DE" sz="2000" dirty="0">
                <a:solidFill>
                  <a:srgbClr val="CC0000"/>
                </a:solidFill>
                <a:latin typeface="Arial" charset="0"/>
                <a:cs typeface="Times New Roman" pitchFamily="18" charset="0"/>
              </a:rPr>
              <a:t>W03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)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b="0" dirty="0">
                <a:latin typeface="Arial" charset="0"/>
                <a:cs typeface="Times New Roman" pitchFamily="18" charset="0"/>
              </a:rPr>
              <a:t>Ist-Erhebung Wassernutzung, Wasserbuchhaltung (</a:t>
            </a:r>
            <a:r>
              <a:rPr lang="de-AT" altLang="de-DE" sz="2000" b="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W08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)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b="0" dirty="0">
                <a:latin typeface="Arial" charset="0"/>
                <a:cs typeface="Times New Roman" pitchFamily="18" charset="0"/>
              </a:rPr>
              <a:t>Abwasserfilterung bei Wasch- und Laborbecken, Duschen (</a:t>
            </a:r>
            <a:r>
              <a:rPr lang="de-AT" altLang="de-DE" sz="2000" b="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W09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)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de-AT" altLang="de-DE" sz="2400" b="0" dirty="0">
                <a:latin typeface="Arial" charset="0"/>
                <a:cs typeface="Times New Roman" pitchFamily="18" charset="0"/>
              </a:rPr>
              <a:t>Lernen, Lernen, Lernen … und tun </a:t>
            </a:r>
            <a:r>
              <a:rPr lang="de-DE" altLang="de-DE" sz="2400" b="0" dirty="0">
                <a:latin typeface="Arial" charset="0"/>
                <a:cs typeface="Times New Roman" pitchFamily="18" charset="0"/>
              </a:rPr>
              <a:t> 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AT" altLang="de-DE" sz="2000" b="0" dirty="0">
                <a:latin typeface="Arial" charset="0"/>
                <a:cs typeface="Times New Roman" pitchFamily="18" charset="0"/>
              </a:rPr>
              <a:t>Pädagogische Aktivitäten, Bereich Wasser, Abwasser, Abfallvermeidung und ‑</a:t>
            </a:r>
            <a:r>
              <a:rPr lang="de-AT" altLang="de-DE" sz="2000" b="0" dirty="0" err="1">
                <a:latin typeface="Arial" charset="0"/>
                <a:cs typeface="Times New Roman" pitchFamily="18" charset="0"/>
              </a:rPr>
              <a:t>reduktion</a:t>
            </a:r>
            <a:r>
              <a:rPr lang="de-AT" altLang="de-DE" sz="2000" b="0" dirty="0">
                <a:latin typeface="Arial" charset="0"/>
                <a:cs typeface="Times New Roman" pitchFamily="18" charset="0"/>
              </a:rPr>
              <a:t> 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(</a:t>
            </a:r>
            <a:r>
              <a:rPr lang="de-AT" altLang="de-DE" sz="2000" b="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W04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)</a:t>
            </a:r>
            <a:endParaRPr lang="de-AT" altLang="de-DE" sz="2000" b="0" dirty="0">
              <a:latin typeface="Arial" charset="0"/>
              <a:cs typeface="Times New Roman" pitchFamily="18" charset="0"/>
            </a:endParaRP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AT" altLang="de-DE" sz="2000" b="0" dirty="0">
                <a:latin typeface="Arial" charset="0"/>
                <a:cs typeface="Times New Roman" pitchFamily="18" charset="0"/>
              </a:rPr>
              <a:t>Schonender Umgang mit Geräten und Akkus 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(</a:t>
            </a:r>
            <a:r>
              <a:rPr lang="de-AT" altLang="de-DE" sz="2000" b="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W06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)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AT" altLang="de-DE" sz="2000" b="0" dirty="0">
                <a:latin typeface="Arial" charset="0"/>
                <a:cs typeface="Times New Roman" pitchFamily="18" charset="0"/>
              </a:rPr>
              <a:t>Verlängerung der Nutzungsdauer von Geräten: </a:t>
            </a:r>
            <a:br>
              <a:rPr lang="de-AT" altLang="de-DE" sz="2000" b="0" dirty="0">
                <a:latin typeface="Arial" charset="0"/>
                <a:cs typeface="Times New Roman" pitchFamily="18" charset="0"/>
              </a:rPr>
            </a:br>
            <a:r>
              <a:rPr lang="de-AT" altLang="de-DE" sz="2000" b="0" dirty="0">
                <a:latin typeface="Arial" charset="0"/>
                <a:cs typeface="Times New Roman" pitchFamily="18" charset="0"/>
              </a:rPr>
              <a:t>Reparieren, Weitergeben, runderneuerte Geräte beschaffen 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(</a:t>
            </a:r>
            <a:r>
              <a:rPr lang="de-AT" altLang="de-DE" sz="2000" b="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W07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)</a:t>
            </a:r>
            <a:endParaRPr lang="de-AT" altLang="de-DE" sz="2000" b="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30725" name="Text Box 3"/>
          <p:cNvSpPr txBox="1">
            <a:spLocks noChangeArrowheads="1"/>
          </p:cNvSpPr>
          <p:nvPr/>
        </p:nvSpPr>
        <p:spPr bwMode="auto">
          <a:xfrm>
            <a:off x="171450" y="0"/>
            <a:ext cx="84391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de-DE" altLang="de-DE" sz="3200" b="0" dirty="0">
                <a:latin typeface="Arial Black" pitchFamily="34" charset="0"/>
              </a:rPr>
              <a:t>Bereich Wasser &amp; Abfall</a:t>
            </a:r>
          </a:p>
        </p:txBody>
      </p:sp>
    </p:spTree>
    <p:extLst>
      <p:ext uri="{BB962C8B-B14F-4D97-AF65-F5344CB8AC3E}">
        <p14:creationId xmlns:p14="http://schemas.microsoft.com/office/powerpoint/2010/main" val="3021780003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200" b="0" dirty="0">
                <a:latin typeface="Arial" charset="0"/>
              </a:rPr>
            </a:br>
            <a:endParaRPr lang="en-US" altLang="de-DE" sz="1200" b="0" dirty="0">
              <a:latin typeface="Arial" charset="0"/>
            </a:endParaRPr>
          </a:p>
        </p:txBody>
      </p:sp>
      <p:sp>
        <p:nvSpPr>
          <p:cNvPr id="30723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 dirty="0"/>
            </a:br>
            <a:r>
              <a:rPr lang="en-US" altLang="de-DE" sz="1400" b="0" dirty="0"/>
              <a:t>  </a:t>
            </a:r>
            <a:fld id="{B497AF50-BB51-493C-AF12-105F069C0265}" type="slidenum">
              <a:rPr lang="en-US" altLang="de-DE" sz="1400" b="0" smtClean="0"/>
              <a:pPr/>
              <a:t>38</a:t>
            </a:fld>
            <a:endParaRPr lang="en-US" altLang="de-DE" sz="1400" b="0" dirty="0"/>
          </a:p>
        </p:txBody>
      </p:sp>
      <p:sp>
        <p:nvSpPr>
          <p:cNvPr id="30725" name="Text Box 3"/>
          <p:cNvSpPr txBox="1">
            <a:spLocks noChangeArrowheads="1"/>
          </p:cNvSpPr>
          <p:nvPr/>
        </p:nvSpPr>
        <p:spPr bwMode="auto">
          <a:xfrm>
            <a:off x="171450" y="0"/>
            <a:ext cx="84391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de-DE" altLang="de-DE" sz="3200" b="0" dirty="0">
                <a:latin typeface="Arial Black" pitchFamily="34" charset="0"/>
              </a:rPr>
              <a:t>Plastik vermeiden</a:t>
            </a:r>
          </a:p>
        </p:txBody>
      </p:sp>
      <p:sp>
        <p:nvSpPr>
          <p:cNvPr id="2" name="Rechteck 1"/>
          <p:cNvSpPr/>
          <p:nvPr/>
        </p:nvSpPr>
        <p:spPr>
          <a:xfrm>
            <a:off x="89693" y="830946"/>
            <a:ext cx="8602663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4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Der Plastikmüll wurde ein halbes Jahr gesammelt. </a:t>
            </a:r>
            <a:br>
              <a:rPr lang="de-AT" sz="24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AT" sz="24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 waren 33 prall gefüllte, große Säcke. Schließlich wurde geschaut, ob richtig getrennt wurde und analysiert, welcher Plastikmüll vermeidbar ist (NMS St. Martin / Traun). </a:t>
            </a:r>
            <a:br>
              <a:rPr lang="de-AT" sz="24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de-AT" sz="24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de-AT" sz="24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de-AT" sz="24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de-AT" sz="24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de-AT" sz="24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de-AT" sz="24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de-AT" sz="24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de-AT" sz="24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de-AT" sz="24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de-AT" sz="24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AT" sz="2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Handy richtig laden, </a:t>
            </a:r>
            <a:r>
              <a:rPr lang="de-AT" sz="2000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drastic</a:t>
            </a:r>
            <a:r>
              <a:rPr lang="de-AT" sz="2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AT" sz="2000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plastic</a:t>
            </a:r>
            <a:r>
              <a:rPr lang="de-AT" sz="2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br>
              <a:rPr lang="de-AT" sz="24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AT" sz="18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https://bgdornbirn.at/wp-content/uploads/2021/12/Archiv_Umweltzeichen_Teil2.pdf</a:t>
            </a:r>
            <a:r>
              <a:rPr lang="de-AT" sz="18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e-AT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68" y="2487217"/>
            <a:ext cx="3721905" cy="279478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520" y="3010430"/>
            <a:ext cx="4301836" cy="322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236666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/>
            </a:br>
            <a:fld id="{CE93B316-6780-43F4-9811-854E1D81559D}" type="slidenum">
              <a:rPr lang="en-US" altLang="de-DE" sz="1400" b="0" smtClean="0"/>
              <a:pPr/>
              <a:t>39</a:t>
            </a:fld>
            <a:endParaRPr lang="en-US" altLang="de-DE" sz="1400" b="0"/>
          </a:p>
        </p:txBody>
      </p:sp>
      <p:sp>
        <p:nvSpPr>
          <p:cNvPr id="19460" name="Text Box 2"/>
          <p:cNvSpPr txBox="1">
            <a:spLocks noChangeArrowheads="1"/>
          </p:cNvSpPr>
          <p:nvPr/>
        </p:nvSpPr>
        <p:spPr bwMode="auto">
          <a:xfrm>
            <a:off x="171450" y="0"/>
            <a:ext cx="843915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altLang="de-DE" sz="3200" b="0" dirty="0">
                <a:latin typeface="Arial Black" pitchFamily="34" charset="0"/>
              </a:rPr>
              <a:t>  Fehleinschätzungen (</a:t>
            </a:r>
            <a:r>
              <a:rPr lang="de-DE" altLang="de-DE" sz="3200" b="0" dirty="0">
                <a:solidFill>
                  <a:srgbClr val="FF0000"/>
                </a:solidFill>
                <a:latin typeface="Arial Black" pitchFamily="34" charset="0"/>
              </a:rPr>
              <a:t>nur CO2!</a:t>
            </a:r>
            <a:r>
              <a:rPr lang="de-DE" altLang="de-DE" sz="3200" b="0" dirty="0">
                <a:latin typeface="Arial Black" pitchFamily="34" charset="0"/>
              </a:rPr>
              <a:t>)</a:t>
            </a:r>
          </a:p>
          <a:p>
            <a:endParaRPr lang="de-DE" altLang="de-DE" sz="3200" b="0" dirty="0">
              <a:latin typeface="Arial Black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9E129BA-6352-4743-8F87-44598A778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9" y="1498601"/>
            <a:ext cx="9144000" cy="483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794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 dirty="0"/>
            </a:br>
            <a:endParaRPr lang="en-US" altLang="de-DE" sz="1200" b="0" dirty="0">
              <a:latin typeface="Arial" charset="0"/>
            </a:endParaRPr>
          </a:p>
        </p:txBody>
      </p:sp>
      <p:sp>
        <p:nvSpPr>
          <p:cNvPr id="7171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/>
            </a:br>
            <a:fld id="{638AF0A4-D3D9-4922-A1BD-824FE2440D20}" type="slidenum">
              <a:rPr lang="en-US" altLang="de-DE" sz="1400" b="0" smtClean="0"/>
              <a:pPr/>
              <a:t>4</a:t>
            </a:fld>
            <a:endParaRPr lang="en-US" altLang="de-DE" sz="1400" b="0"/>
          </a:p>
        </p:txBody>
      </p:sp>
      <p:sp>
        <p:nvSpPr>
          <p:cNvPr id="7172" name="Rectangle 2"/>
          <p:cNvSpPr>
            <a:spLocks noChangeArrowheads="1"/>
          </p:cNvSpPr>
          <p:nvPr/>
        </p:nvSpPr>
        <p:spPr bwMode="auto">
          <a:xfrm>
            <a:off x="271463" y="755650"/>
            <a:ext cx="8636000" cy="489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11303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 typeface="Wingdings" pitchFamily="2" charset="2"/>
              <a:buChar char="Ø"/>
            </a:pPr>
            <a:r>
              <a:rPr lang="de-DE" altLang="de-DE" sz="2400" b="0" dirty="0">
                <a:latin typeface="Arial" charset="0"/>
                <a:cs typeface="Times New Roman" pitchFamily="18" charset="0"/>
              </a:rPr>
              <a:t>Ökologie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b="0" dirty="0">
                <a:latin typeface="Arial" charset="0"/>
                <a:cs typeface="Times New Roman" pitchFamily="18" charset="0"/>
              </a:rPr>
              <a:t>Bewusstseinsbildung aller Beteiligten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b="0" dirty="0">
                <a:latin typeface="Arial" charset="0"/>
                <a:cs typeface="Times New Roman" pitchFamily="18" charset="0"/>
              </a:rPr>
              <a:t>mess- und sichtbare Umweltverbesserung am Standort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b="0" dirty="0">
                <a:latin typeface="Arial" charset="0"/>
                <a:cs typeface="Times New Roman" pitchFamily="18" charset="0"/>
              </a:rPr>
              <a:t>umweltverträgliche Produkte und Dienstleistungen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de-DE" altLang="de-DE" sz="2400" b="0" dirty="0">
                <a:latin typeface="Arial" charset="0"/>
                <a:cs typeface="Times New Roman" pitchFamily="18" charset="0"/>
              </a:rPr>
              <a:t>Soziales, Gesundheit und Qualität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b="0" dirty="0">
                <a:latin typeface="Arial" charset="0"/>
                <a:cs typeface="Times New Roman" pitchFamily="18" charset="0"/>
              </a:rPr>
              <a:t>positives Schulklima und Partizipation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b="0" dirty="0">
                <a:latin typeface="Arial" charset="0"/>
                <a:cs typeface="Times New Roman" pitchFamily="18" charset="0"/>
              </a:rPr>
              <a:t>Gesundheitsförderung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b="0" dirty="0">
                <a:latin typeface="Arial" charset="0"/>
                <a:cs typeface="Times New Roman" pitchFamily="18" charset="0"/>
              </a:rPr>
              <a:t>kontinuierliche Schulentwicklung (SQA, QIBB), Vernetzung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de-DE" altLang="de-DE" sz="2400" b="0" dirty="0">
                <a:latin typeface="Arial" charset="0"/>
                <a:cs typeface="Times New Roman" pitchFamily="18" charset="0"/>
              </a:rPr>
              <a:t>Ökonomie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b="0" dirty="0">
                <a:latin typeface="Arial" charset="0"/>
                <a:cs typeface="Times New Roman" pitchFamily="18" charset="0"/>
              </a:rPr>
              <a:t>Marketing- und Wettbewerbsvorteil für die Bildungseinrichtung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b="0" dirty="0">
                <a:latin typeface="Arial" charset="0"/>
                <a:cs typeface="Times New Roman" pitchFamily="18" charset="0"/>
              </a:rPr>
              <a:t>Einsparungen auch für Schulen verfügbar machen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b="0" dirty="0">
                <a:latin typeface="Arial" charset="0"/>
                <a:cs typeface="Times New Roman" pitchFamily="18" charset="0"/>
              </a:rPr>
              <a:t>Zusatzqualifikationen für </a:t>
            </a:r>
            <a:r>
              <a:rPr lang="de-DE" altLang="de-DE" sz="2000" b="0" dirty="0" err="1">
                <a:latin typeface="Arial" charset="0"/>
                <a:cs typeface="Times New Roman" pitchFamily="18" charset="0"/>
              </a:rPr>
              <a:t>SchülerInnen</a:t>
            </a:r>
            <a:endParaRPr lang="de-DE" altLang="de-DE" sz="2000" b="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7173" name="Freeform 3"/>
          <p:cNvSpPr>
            <a:spLocks/>
          </p:cNvSpPr>
          <p:nvPr/>
        </p:nvSpPr>
        <p:spPr bwMode="auto">
          <a:xfrm>
            <a:off x="0" y="0"/>
            <a:ext cx="6756400" cy="714375"/>
          </a:xfrm>
          <a:custGeom>
            <a:avLst/>
            <a:gdLst>
              <a:gd name="T0" fmla="*/ 2147483647 w 2084"/>
              <a:gd name="T1" fmla="*/ 0 h 450"/>
              <a:gd name="T2" fmla="*/ 2147483647 w 2084"/>
              <a:gd name="T3" fmla="*/ 0 h 450"/>
              <a:gd name="T4" fmla="*/ 2147483647 w 2084"/>
              <a:gd name="T5" fmla="*/ 2147483647 h 450"/>
              <a:gd name="T6" fmla="*/ 2147483647 w 2084"/>
              <a:gd name="T7" fmla="*/ 2147483647 h 450"/>
              <a:gd name="T8" fmla="*/ 2147483647 w 2084"/>
              <a:gd name="T9" fmla="*/ 0 h 4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84" h="450">
                <a:moveTo>
                  <a:pt x="4" y="0"/>
                </a:moveTo>
                <a:cubicBezTo>
                  <a:pt x="340" y="0"/>
                  <a:pt x="1776" y="0"/>
                  <a:pt x="2084" y="0"/>
                </a:cubicBezTo>
                <a:cubicBezTo>
                  <a:pt x="2074" y="244"/>
                  <a:pt x="1896" y="326"/>
                  <a:pt x="1608" y="380"/>
                </a:cubicBezTo>
                <a:cubicBezTo>
                  <a:pt x="1278" y="450"/>
                  <a:pt x="282" y="432"/>
                  <a:pt x="4" y="432"/>
                </a:cubicBezTo>
                <a:cubicBezTo>
                  <a:pt x="4" y="187"/>
                  <a:pt x="0" y="234"/>
                  <a:pt x="4" y="0"/>
                </a:cubicBezTo>
                <a:close/>
              </a:path>
            </a:pathLst>
          </a:custGeom>
          <a:solidFill>
            <a:srgbClr val="00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7174" name="Freeform 4"/>
          <p:cNvSpPr>
            <a:spLocks/>
          </p:cNvSpPr>
          <p:nvPr/>
        </p:nvSpPr>
        <p:spPr bwMode="auto">
          <a:xfrm>
            <a:off x="2743200" y="0"/>
            <a:ext cx="4108450" cy="714375"/>
          </a:xfrm>
          <a:custGeom>
            <a:avLst/>
            <a:gdLst>
              <a:gd name="T0" fmla="*/ 2147483647 w 2084"/>
              <a:gd name="T1" fmla="*/ 0 h 450"/>
              <a:gd name="T2" fmla="*/ 2147483647 w 2084"/>
              <a:gd name="T3" fmla="*/ 0 h 450"/>
              <a:gd name="T4" fmla="*/ 2147483647 w 2084"/>
              <a:gd name="T5" fmla="*/ 2147483647 h 450"/>
              <a:gd name="T6" fmla="*/ 2147483647 w 2084"/>
              <a:gd name="T7" fmla="*/ 2147483647 h 450"/>
              <a:gd name="T8" fmla="*/ 2147483647 w 2084"/>
              <a:gd name="T9" fmla="*/ 0 h 4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84" h="450">
                <a:moveTo>
                  <a:pt x="4" y="0"/>
                </a:moveTo>
                <a:cubicBezTo>
                  <a:pt x="340" y="0"/>
                  <a:pt x="1776" y="0"/>
                  <a:pt x="2084" y="0"/>
                </a:cubicBezTo>
                <a:cubicBezTo>
                  <a:pt x="2074" y="244"/>
                  <a:pt x="1896" y="326"/>
                  <a:pt x="1608" y="380"/>
                </a:cubicBezTo>
                <a:cubicBezTo>
                  <a:pt x="1278" y="450"/>
                  <a:pt x="282" y="432"/>
                  <a:pt x="4" y="432"/>
                </a:cubicBezTo>
                <a:cubicBezTo>
                  <a:pt x="4" y="187"/>
                  <a:pt x="0" y="234"/>
                  <a:pt x="4" y="0"/>
                </a:cubicBezTo>
                <a:close/>
              </a:path>
            </a:pathLst>
          </a:custGeom>
          <a:solidFill>
            <a:srgbClr val="00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7175" name="Text Box 5"/>
          <p:cNvSpPr txBox="1">
            <a:spLocks noChangeArrowheads="1"/>
          </p:cNvSpPr>
          <p:nvPr/>
        </p:nvSpPr>
        <p:spPr bwMode="auto">
          <a:xfrm>
            <a:off x="171450" y="0"/>
            <a:ext cx="8439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de-DE" altLang="de-DE" sz="3200" b="0" dirty="0">
                <a:latin typeface="Arial Black" pitchFamily="34" charset="0"/>
              </a:rPr>
              <a:t> Ziele der Richtlinie UZ 301</a:t>
            </a:r>
          </a:p>
        </p:txBody>
      </p:sp>
      <p:sp>
        <p:nvSpPr>
          <p:cNvPr id="7176" name="Text Box 6"/>
          <p:cNvSpPr txBox="1">
            <a:spLocks noChangeArrowheads="1"/>
          </p:cNvSpPr>
          <p:nvPr/>
        </p:nvSpPr>
        <p:spPr bwMode="auto">
          <a:xfrm>
            <a:off x="171450" y="5638800"/>
            <a:ext cx="889152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AT" altLang="de-DE" sz="2200" dirty="0">
                <a:latin typeface="Arial" charset="0"/>
                <a:cs typeface="Times New Roman" pitchFamily="18" charset="0"/>
              </a:rPr>
              <a:t>SDGs </a:t>
            </a:r>
            <a:r>
              <a:rPr lang="de-AT" altLang="de-DE" sz="2200" b="0" dirty="0">
                <a:latin typeface="Arial" charset="0"/>
                <a:cs typeface="Times New Roman" pitchFamily="18" charset="0"/>
              </a:rPr>
              <a:t>= </a:t>
            </a:r>
            <a:r>
              <a:rPr lang="de-AT" altLang="de-DE" sz="2200" dirty="0">
                <a:latin typeface="Arial" charset="0"/>
                <a:cs typeface="Times New Roman" pitchFamily="18" charset="0"/>
                <a:hlinkClick r:id="rId3"/>
              </a:rPr>
              <a:t>UN-Nachhaltigkeitsziele 2030</a:t>
            </a:r>
            <a:r>
              <a:rPr lang="de-AT" altLang="de-DE" sz="2200" b="0" dirty="0">
                <a:latin typeface="Arial" charset="0"/>
                <a:cs typeface="Times New Roman" pitchFamily="18" charset="0"/>
              </a:rPr>
              <a:t> … </a:t>
            </a:r>
            <a:r>
              <a:rPr lang="de-DE" altLang="de-DE" sz="2200" dirty="0">
                <a:latin typeface="Arial" charset="0"/>
                <a:cs typeface="Times New Roman" pitchFamily="18" charset="0"/>
                <a:hlinkClick r:id="rId4"/>
              </a:rPr>
              <a:t>gelten für jeden - überall</a:t>
            </a:r>
            <a:r>
              <a:rPr lang="de-AT" altLang="de-DE" sz="2200" b="0" dirty="0">
                <a:latin typeface="Arial" charset="0"/>
                <a:cs typeface="Times New Roman" pitchFamily="18" charset="0"/>
              </a:rPr>
              <a:t>  </a:t>
            </a:r>
            <a:br>
              <a:rPr lang="de-AT" altLang="de-DE" sz="2200" b="0" dirty="0">
                <a:latin typeface="Arial" charset="0"/>
                <a:cs typeface="Times New Roman" pitchFamily="18" charset="0"/>
              </a:rPr>
            </a:br>
            <a:r>
              <a:rPr lang="de-AT" altLang="de-DE" sz="2200" dirty="0">
                <a:latin typeface="Arial" charset="0"/>
                <a:cs typeface="Times New Roman" pitchFamily="18" charset="0"/>
              </a:rPr>
              <a:t>Bildung</a:t>
            </a:r>
            <a:r>
              <a:rPr lang="de-AT" altLang="de-DE" sz="2000" b="0" dirty="0">
                <a:latin typeface="Arial" charset="0"/>
              </a:rPr>
              <a:t> </a:t>
            </a:r>
            <a:r>
              <a:rPr lang="de-AT" altLang="de-DE" sz="2000" dirty="0">
                <a:solidFill>
                  <a:srgbClr val="C00000"/>
                </a:solidFill>
                <a:latin typeface="Arial" charset="0"/>
                <a:hlinkClick r:id="rId5"/>
              </a:rPr>
              <a:t>Weltaktionsprogramm</a:t>
            </a:r>
            <a:r>
              <a:rPr lang="de-AT" altLang="de-DE" sz="2000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de-AT" altLang="de-DE" sz="2000" dirty="0">
                <a:solidFill>
                  <a:srgbClr val="C00000"/>
                </a:solidFill>
                <a:latin typeface="Arial" charset="0"/>
                <a:sym typeface="Wingdings" panose="05000000000000000000" pitchFamily="2" charset="2"/>
              </a:rPr>
              <a:t> GAP 2030 </a:t>
            </a:r>
            <a:r>
              <a:rPr lang="de-AT" altLang="de-DE" sz="2000" b="0" dirty="0">
                <a:latin typeface="Arial" charset="0"/>
                <a:cs typeface="Times New Roman" pitchFamily="18" charset="0"/>
                <a:sym typeface="Wingdings" panose="05000000000000000000" pitchFamily="2" charset="2"/>
              </a:rPr>
              <a:t>mit SDGs im Focus</a:t>
            </a:r>
            <a:endParaRPr lang="de-AT" altLang="de-DE" sz="2000" b="0" dirty="0">
              <a:latin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28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200" b="0" dirty="0">
                <a:latin typeface="Arial" charset="0"/>
              </a:rPr>
            </a:br>
            <a:endParaRPr lang="en-US" altLang="de-DE" sz="1200" b="0" dirty="0">
              <a:latin typeface="Arial" charset="0"/>
            </a:endParaRPr>
          </a:p>
          <a:p>
            <a:endParaRPr lang="en-US" altLang="de-DE" sz="1200" b="0" dirty="0">
              <a:latin typeface="Arial" charset="0"/>
            </a:endParaRPr>
          </a:p>
        </p:txBody>
      </p:sp>
      <p:sp>
        <p:nvSpPr>
          <p:cNvPr id="17411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/>
            </a:br>
            <a:fld id="{FD4DF8D4-C1FA-4DE3-9469-3266E7175015}" type="slidenum">
              <a:rPr lang="en-US" altLang="de-DE" sz="1400" b="0" smtClean="0"/>
              <a:pPr/>
              <a:t>40</a:t>
            </a:fld>
            <a:endParaRPr lang="en-US" altLang="de-DE" sz="1400" b="0"/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>
            <a:off x="-86062" y="853215"/>
            <a:ext cx="9344361" cy="552458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4572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11303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40000"/>
              </a:spcBef>
              <a:buFont typeface="Wingdings" pitchFamily="2" charset="2"/>
              <a:buChar char="Ø"/>
            </a:pPr>
            <a:r>
              <a:rPr lang="de-DE" altLang="de-DE" sz="24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Service</a:t>
            </a:r>
            <a:r>
              <a:rPr lang="de-DE" altLang="de-DE" sz="24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, </a:t>
            </a:r>
            <a:r>
              <a:rPr lang="de-DE" altLang="de-DE" sz="24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Informationen</a:t>
            </a:r>
            <a:r>
              <a:rPr lang="de-DE" altLang="de-DE" sz="24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, </a:t>
            </a:r>
            <a:r>
              <a:rPr lang="de-DE" altLang="de-DE" sz="24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Dokumente</a:t>
            </a:r>
            <a:r>
              <a:rPr lang="de-DE" altLang="de-DE" sz="24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, </a:t>
            </a:r>
            <a:r>
              <a:rPr lang="de-DE" altLang="de-DE" sz="24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Checklisten</a:t>
            </a:r>
            <a:r>
              <a:rPr lang="de-DE" altLang="de-DE" sz="24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de-DE" altLang="de-DE" sz="2400" dirty="0">
                <a:solidFill>
                  <a:srgbClr val="CC3300"/>
                </a:solidFill>
                <a:latin typeface="Arial" charset="0"/>
                <a:cs typeface="Times New Roman" pitchFamily="18" charset="0"/>
                <a:hlinkClick r:id="rId3"/>
              </a:rPr>
              <a:t>www.umweltzeichen.at/schulen/umsetzung</a:t>
            </a:r>
            <a:r>
              <a:rPr lang="de-DE" altLang="de-DE" sz="2400" dirty="0">
                <a:solidFill>
                  <a:srgbClr val="CC3300"/>
                </a:solidFill>
                <a:latin typeface="Arial" charset="0"/>
                <a:cs typeface="Times New Roman" pitchFamily="18" charset="0"/>
              </a:rPr>
              <a:t> </a:t>
            </a:r>
            <a:endParaRPr lang="de-DE" altLang="de-DE" sz="2400" b="0" dirty="0">
              <a:latin typeface="Arial" charset="0"/>
              <a:cs typeface="Times New Roman" pitchFamily="18" charset="0"/>
            </a:endParaRPr>
          </a:p>
          <a:p>
            <a:pPr lvl="1">
              <a:spcBef>
                <a:spcPts val="1800"/>
              </a:spcBef>
              <a:buFont typeface="Wingdings" pitchFamily="2" charset="2"/>
              <a:buChar char="§"/>
            </a:pPr>
            <a:r>
              <a:rPr lang="de-AT" altLang="de-DE" sz="2000" dirty="0" err="1">
                <a:latin typeface="Arial" charset="0"/>
                <a:cs typeface="Times New Roman" pitchFamily="18" charset="0"/>
              </a:rPr>
              <a:t>Powerpoint</a:t>
            </a:r>
            <a:r>
              <a:rPr lang="de-AT" altLang="de-DE" sz="2000" dirty="0">
                <a:latin typeface="Arial" charset="0"/>
                <a:cs typeface="Times New Roman" pitchFamily="18" charset="0"/>
              </a:rPr>
              <a:t>-Vorträge</a:t>
            </a:r>
            <a:r>
              <a:rPr lang="de-AT" altLang="de-DE" sz="2000" b="0" dirty="0">
                <a:latin typeface="Arial" charset="0"/>
                <a:cs typeface="Times New Roman" pitchFamily="18" charset="0"/>
              </a:rPr>
              <a:t> um UZ 301 vorzustellen </a:t>
            </a:r>
            <a:r>
              <a:rPr lang="de-AT" altLang="de-DE" sz="1800" b="0" dirty="0">
                <a:latin typeface="Arial" charset="0"/>
                <a:cs typeface="Times New Roman" pitchFamily="18" charset="0"/>
              </a:rPr>
              <a:t>(ca. 22, 45 od. 120 min)</a:t>
            </a:r>
            <a:endParaRPr lang="de-DE" altLang="de-DE" sz="2000" b="0" dirty="0">
              <a:latin typeface="Arial" charset="0"/>
              <a:cs typeface="Times New Roman" pitchFamily="18" charset="0"/>
            </a:endParaRPr>
          </a:p>
          <a:p>
            <a:pPr lvl="1">
              <a:spcBef>
                <a:spcPct val="50000"/>
              </a:spcBef>
              <a:buFont typeface="Wingdings" pitchFamily="2" charset="2"/>
              <a:buChar char="§"/>
            </a:pPr>
            <a:r>
              <a:rPr lang="de-DE" altLang="de-DE" sz="2000" dirty="0">
                <a:latin typeface="Arial" charset="0"/>
                <a:cs typeface="Times New Roman" pitchFamily="18" charset="0"/>
                <a:hlinkClick r:id="rId4"/>
              </a:rPr>
              <a:t>Richtlinie UZ 301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: kompakt … alle Kriterien</a:t>
            </a:r>
            <a:br>
              <a:rPr lang="de-DE" altLang="de-DE" sz="2000" b="0" dirty="0">
                <a:latin typeface="Arial" charset="0"/>
                <a:cs typeface="Times New Roman" pitchFamily="18" charset="0"/>
              </a:rPr>
            </a:br>
            <a:r>
              <a:rPr lang="de-DE" altLang="de-DE" sz="2000" dirty="0">
                <a:latin typeface="Arial" charset="0"/>
                <a:cs typeface="Times New Roman" pitchFamily="18" charset="0"/>
                <a:hlinkClick r:id="rId5"/>
              </a:rPr>
              <a:t>Kurzfassung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: informativ zur Kommunikation, Richtlinie im Überblick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§"/>
            </a:pPr>
            <a:r>
              <a:rPr lang="de-DE" altLang="de-DE" sz="2000" dirty="0">
                <a:latin typeface="Arial" charset="0"/>
                <a:cs typeface="Times New Roman" pitchFamily="18" charset="0"/>
                <a:hlinkClick r:id="rId6"/>
              </a:rPr>
              <a:t>sortierbare Linkliste</a:t>
            </a:r>
            <a:r>
              <a:rPr lang="de-DE" altLang="de-DE" sz="2000" dirty="0">
                <a:latin typeface="Arial" charset="0"/>
                <a:cs typeface="Times New Roman" pitchFamily="18" charset="0"/>
              </a:rPr>
              <a:t> 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(Infos, Angebote, Checklisten, Programme):</a:t>
            </a:r>
            <a:br>
              <a:rPr lang="de-DE" altLang="de-DE" sz="2000" b="0" dirty="0">
                <a:latin typeface="Arial" charset="0"/>
                <a:cs typeface="Times New Roman" pitchFamily="18" charset="0"/>
              </a:rPr>
            </a:br>
            <a:r>
              <a:rPr lang="de-DE" altLang="de-DE" sz="2000" b="0" dirty="0">
                <a:latin typeface="Arial" charset="0"/>
                <a:cs typeface="Times New Roman" pitchFamily="18" charset="0"/>
              </a:rPr>
              <a:t>„</a:t>
            </a:r>
            <a:r>
              <a:rPr lang="de-DE" altLang="de-DE" sz="2000" dirty="0">
                <a:latin typeface="Arial" charset="0"/>
                <a:cs typeface="Times New Roman" pitchFamily="18" charset="0"/>
              </a:rPr>
              <a:t>Umsetzungstipps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“ je nach Bedarf auswählen, </a:t>
            </a:r>
            <a:br>
              <a:rPr lang="de-DE" altLang="de-DE" sz="2000" b="0" dirty="0">
                <a:latin typeface="Arial" charset="0"/>
                <a:cs typeface="Times New Roman" pitchFamily="18" charset="0"/>
              </a:rPr>
            </a:br>
            <a:r>
              <a:rPr lang="de-DE" altLang="de-DE" sz="2000" b="0" dirty="0">
                <a:latin typeface="Arial" charset="0"/>
                <a:cs typeface="Times New Roman" pitchFamily="18" charset="0"/>
              </a:rPr>
              <a:t>wird fallweise aktualisiert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§"/>
            </a:pPr>
            <a:r>
              <a:rPr lang="de-DE" altLang="de-DE" sz="2000" dirty="0">
                <a:solidFill>
                  <a:srgbClr val="CC0000"/>
                </a:solidFill>
                <a:latin typeface="Arial" charset="0"/>
                <a:cs typeface="Times New Roman" pitchFamily="18" charset="0"/>
              </a:rPr>
              <a:t>PRÜFPROTOKOLL</a:t>
            </a:r>
            <a:r>
              <a:rPr lang="de-DE" altLang="de-DE" sz="20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online unter: </a:t>
            </a:r>
            <a:r>
              <a:rPr lang="de-DE" altLang="de-DE" sz="2000" dirty="0">
                <a:solidFill>
                  <a:srgbClr val="0000FF"/>
                </a:solidFill>
                <a:latin typeface="Arial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https://bildung.umweltzeichen.at</a:t>
            </a:r>
            <a:r>
              <a:rPr lang="de-DE" altLang="de-DE" sz="2000" dirty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 </a:t>
            </a:r>
            <a:br>
              <a:rPr lang="de-DE" altLang="de-DE" sz="20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</a:br>
            <a:r>
              <a:rPr lang="de-DE" altLang="de-DE" sz="20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Zur Ist-Analyse und Selbstevaluation sowie für die externe Prüfung </a:t>
            </a:r>
            <a:r>
              <a:rPr lang="de-DE" altLang="de-DE" sz="2000" dirty="0">
                <a:solidFill>
                  <a:srgbClr val="CC0000"/>
                </a:solidFill>
                <a:latin typeface="Arial" charset="0"/>
              </a:rPr>
              <a:t>möglichst frühzeitig einsetzen</a:t>
            </a:r>
            <a:r>
              <a:rPr lang="de-DE" altLang="de-DE" sz="2000" b="0" dirty="0">
                <a:solidFill>
                  <a:srgbClr val="CC0000"/>
                </a:solidFill>
                <a:latin typeface="Arial" charset="0"/>
              </a:rPr>
              <a:t> </a:t>
            </a:r>
            <a:r>
              <a:rPr lang="de-DE" altLang="de-DE" sz="2000" b="0" dirty="0">
                <a:solidFill>
                  <a:srgbClr val="000000"/>
                </a:solidFill>
                <a:latin typeface="Arial" charset="0"/>
              </a:rPr>
              <a:t>(sobald Schule etwas dokumentieren will), strukturierte </a:t>
            </a:r>
            <a:r>
              <a:rPr lang="de-DE" altLang="de-DE" sz="2000" b="0" dirty="0">
                <a:latin typeface="Arial" charset="0"/>
              </a:rPr>
              <a:t>Vorgehensweise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§"/>
            </a:pPr>
            <a:r>
              <a:rPr lang="de-DE" altLang="de-DE" sz="2000" dirty="0">
                <a:latin typeface="Arial" charset="0"/>
                <a:hlinkClick r:id="rId8"/>
              </a:rPr>
              <a:t>Messkoffer</a:t>
            </a:r>
            <a:r>
              <a:rPr lang="de-DE" altLang="de-DE" sz="2000" b="0" dirty="0">
                <a:latin typeface="Arial" charset="0"/>
              </a:rPr>
              <a:t> (</a:t>
            </a:r>
            <a:r>
              <a:rPr lang="de-DE" altLang="de-DE" sz="2000" b="0" dirty="0">
                <a:solidFill>
                  <a:srgbClr val="000000"/>
                </a:solidFill>
                <a:latin typeface="Arial" charset="0"/>
              </a:rPr>
              <a:t>Umweltministerium</a:t>
            </a:r>
            <a:r>
              <a:rPr lang="de-DE" altLang="de-DE" sz="2000" b="0" dirty="0">
                <a:latin typeface="Arial" charset="0"/>
              </a:rPr>
              <a:t>, B, OÖ, STM, V)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§"/>
            </a:pPr>
            <a:r>
              <a:rPr lang="de-DE" altLang="de-DE" sz="2000" dirty="0">
                <a:solidFill>
                  <a:srgbClr val="0000FF"/>
                </a:solidFill>
                <a:latin typeface="Arial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NEWS</a:t>
            </a:r>
            <a:r>
              <a:rPr lang="de-DE" altLang="de-DE" sz="2000" b="0" dirty="0">
                <a:solidFill>
                  <a:srgbClr val="000000"/>
                </a:solidFill>
                <a:latin typeface="Arial" charset="0"/>
              </a:rPr>
              <a:t> zu Lernmaterialien &amp; Projektideen rund um das Umweltzeichen</a:t>
            </a:r>
            <a:endParaRPr lang="de-DE" altLang="de-DE" sz="2000" dirty="0">
              <a:latin typeface="Arial" charset="0"/>
            </a:endParaRPr>
          </a:p>
        </p:txBody>
      </p:sp>
      <p:sp>
        <p:nvSpPr>
          <p:cNvPr id="17413" name="Text Box 3"/>
          <p:cNvSpPr txBox="1">
            <a:spLocks noChangeArrowheads="1"/>
          </p:cNvSpPr>
          <p:nvPr/>
        </p:nvSpPr>
        <p:spPr bwMode="auto">
          <a:xfrm>
            <a:off x="171450" y="0"/>
            <a:ext cx="8439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de-DE" altLang="de-DE" sz="3200" b="0" dirty="0">
                <a:latin typeface="Arial Black" pitchFamily="34" charset="0"/>
              </a:rPr>
              <a:t>Umsetzungshilfen 1</a:t>
            </a:r>
          </a:p>
        </p:txBody>
      </p:sp>
    </p:spTree>
    <p:extLst>
      <p:ext uri="{BB962C8B-B14F-4D97-AF65-F5344CB8AC3E}">
        <p14:creationId xmlns:p14="http://schemas.microsoft.com/office/powerpoint/2010/main" val="3090977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200" b="0" dirty="0">
                <a:latin typeface="Arial" charset="0"/>
              </a:rPr>
            </a:br>
            <a:endParaRPr lang="en-US" altLang="de-DE" sz="1200" b="0" dirty="0">
              <a:latin typeface="Arial" charset="0"/>
            </a:endParaRPr>
          </a:p>
        </p:txBody>
      </p:sp>
      <p:sp>
        <p:nvSpPr>
          <p:cNvPr id="16387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/>
            </a:br>
            <a:fld id="{43F48DE2-08D6-4269-8A3B-9133ED685265}" type="slidenum">
              <a:rPr lang="en-US" altLang="de-DE" sz="1400" b="0" smtClean="0"/>
              <a:pPr/>
              <a:t>41</a:t>
            </a:fld>
            <a:endParaRPr lang="en-US" altLang="de-DE" sz="1400" b="0"/>
          </a:p>
        </p:txBody>
      </p:sp>
      <p:sp>
        <p:nvSpPr>
          <p:cNvPr id="16388" name="Rectangle 2"/>
          <p:cNvSpPr>
            <a:spLocks noChangeArrowheads="1"/>
          </p:cNvSpPr>
          <p:nvPr/>
        </p:nvSpPr>
        <p:spPr bwMode="auto">
          <a:xfrm>
            <a:off x="-30162" y="830440"/>
            <a:ext cx="9383712" cy="6125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11303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de-DE" altLang="de-DE" sz="2400" b="0" dirty="0">
                <a:latin typeface="Arial" charset="0"/>
                <a:cs typeface="Times New Roman" pitchFamily="18" charset="0"/>
              </a:rPr>
              <a:t>Beratung</a:t>
            </a:r>
          </a:p>
          <a:p>
            <a:pPr marL="900000" lvl="1" indent="-432000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b="0" dirty="0">
                <a:latin typeface="Arial" charset="0"/>
                <a:cs typeface="Times New Roman" pitchFamily="18" charset="0"/>
              </a:rPr>
              <a:t>zielgruppenspezifische </a:t>
            </a:r>
            <a:r>
              <a:rPr lang="de-DE" altLang="de-DE" sz="2000" dirty="0">
                <a:latin typeface="Arial" charset="0"/>
                <a:cs typeface="Times New Roman" pitchFamily="18" charset="0"/>
              </a:rPr>
              <a:t>Workshops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 (Umweltministerium)</a:t>
            </a:r>
          </a:p>
          <a:p>
            <a:pPr marL="900000" lvl="1" indent="-432000">
              <a:spcBef>
                <a:spcPts val="1200"/>
              </a:spcBef>
              <a:buFont typeface="Wingdings" pitchFamily="2" charset="2"/>
              <a:buChar char="§"/>
            </a:pPr>
            <a:r>
              <a:rPr lang="de-DE" altLang="de-DE" sz="2000" dirty="0">
                <a:latin typeface="Arial" charset="0"/>
              </a:rPr>
              <a:t>Empfehlung: UZ 301-Beratung vor Ort </a:t>
            </a:r>
            <a:r>
              <a:rPr lang="de-DE" altLang="de-DE" sz="2000" b="0" dirty="0">
                <a:latin typeface="Arial" charset="0"/>
              </a:rPr>
              <a:t>(</a:t>
            </a:r>
            <a:r>
              <a:rPr lang="de-DE" altLang="de-DE" sz="2000" dirty="0">
                <a:latin typeface="Arial" charset="0"/>
                <a:hlinkClick r:id="rId3"/>
              </a:rPr>
              <a:t>Liste der </a:t>
            </a:r>
            <a:r>
              <a:rPr lang="de-DE" altLang="de-DE" sz="2000" dirty="0" err="1">
                <a:latin typeface="Arial" charset="0"/>
                <a:hlinkClick r:id="rId3"/>
              </a:rPr>
              <a:t>BeraterInnen</a:t>
            </a:r>
            <a:r>
              <a:rPr lang="de-DE" altLang="de-DE" sz="2000" b="0" dirty="0">
                <a:latin typeface="Arial" charset="0"/>
              </a:rPr>
              <a:t>)</a:t>
            </a:r>
            <a:endParaRPr lang="de-DE" altLang="de-DE" sz="1800" b="0" dirty="0">
              <a:latin typeface="Arial" charset="0"/>
              <a:cs typeface="Times New Roman" pitchFamily="18" charset="0"/>
            </a:endParaRPr>
          </a:p>
          <a:p>
            <a:pPr marL="900000" lvl="1" indent="-432000">
              <a:lnSpc>
                <a:spcPct val="135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de-DE" altLang="de-DE" sz="2000" dirty="0">
                <a:latin typeface="Arial" charset="0"/>
                <a:cs typeface="Times New Roman" pitchFamily="18" charset="0"/>
              </a:rPr>
              <a:t>Viele weitere </a:t>
            </a:r>
            <a:r>
              <a:rPr lang="de-DE" altLang="de-DE" sz="2000" dirty="0">
                <a:latin typeface="Arial" charset="0"/>
              </a:rPr>
              <a:t>spezifische </a:t>
            </a:r>
            <a:r>
              <a:rPr lang="de-DE" altLang="de-DE" sz="2000" dirty="0">
                <a:latin typeface="Arial" charset="0"/>
                <a:cs typeface="Times New Roman" pitchFamily="18" charset="0"/>
              </a:rPr>
              <a:t>Möglichkeiten zur Unterstützung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: </a:t>
            </a:r>
            <a:br>
              <a:rPr lang="de-DE" altLang="de-DE" sz="2000" b="0" dirty="0">
                <a:latin typeface="Arial" charset="0"/>
                <a:cs typeface="Times New Roman" pitchFamily="18" charset="0"/>
              </a:rPr>
            </a:br>
            <a:r>
              <a:rPr lang="de-DE" altLang="de-DE" sz="2000" b="0" dirty="0">
                <a:latin typeface="Arial" charset="0"/>
                <a:cs typeface="Times New Roman" pitchFamily="18" charset="0"/>
              </a:rPr>
              <a:t>+ </a:t>
            </a:r>
            <a:r>
              <a:rPr lang="de-DE" altLang="de-DE" sz="2000" dirty="0">
                <a:latin typeface="Arial" charset="0"/>
                <a:cs typeface="Times New Roman" pitchFamily="18" charset="0"/>
              </a:rPr>
              <a:t>Schulentwicklung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 allgemein bzw. SQA (z.B. SCHILF der </a:t>
            </a:r>
            <a:r>
              <a:rPr lang="de-DE" altLang="de-DE" sz="2000" b="0" dirty="0" err="1">
                <a:latin typeface="Arial" charset="0"/>
                <a:cs typeface="Times New Roman" pitchFamily="18" charset="0"/>
              </a:rPr>
              <a:t>PH´s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)</a:t>
            </a:r>
            <a:br>
              <a:rPr lang="de-DE" altLang="de-DE" sz="2000" b="0" dirty="0">
                <a:latin typeface="Arial" charset="0"/>
                <a:cs typeface="Times New Roman" pitchFamily="18" charset="0"/>
              </a:rPr>
            </a:br>
            <a:r>
              <a:rPr lang="de-DE" altLang="de-DE" sz="2000" b="0" dirty="0">
                <a:latin typeface="Arial" charset="0"/>
                <a:cs typeface="Times New Roman" pitchFamily="18" charset="0"/>
              </a:rPr>
              <a:t>+ Energieberater/innen (u.a. Landesenergiekoordinator/innen, </a:t>
            </a:r>
            <a:r>
              <a:rPr lang="de-DE" altLang="de-DE" sz="2000" b="0" dirty="0" err="1">
                <a:latin typeface="Arial" charset="0"/>
                <a:cs typeface="Times New Roman" pitchFamily="18" charset="0"/>
              </a:rPr>
              <a:t>EVU´s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)</a:t>
            </a:r>
            <a:br>
              <a:rPr lang="de-DE" altLang="de-DE" sz="2000" b="0" dirty="0">
                <a:latin typeface="Arial" charset="0"/>
                <a:cs typeface="Times New Roman" pitchFamily="18" charset="0"/>
              </a:rPr>
            </a:br>
            <a:r>
              <a:rPr lang="de-DE" altLang="de-DE" sz="2000" b="0" dirty="0">
                <a:latin typeface="Arial" charset="0"/>
                <a:cs typeface="Times New Roman" pitchFamily="18" charset="0"/>
              </a:rPr>
              <a:t>   </a:t>
            </a:r>
            <a:r>
              <a:rPr lang="de-DE" altLang="de-DE" sz="2000" dirty="0">
                <a:latin typeface="Arial" charset="0"/>
                <a:cs typeface="Times New Roman" pitchFamily="18" charset="0"/>
                <a:hlinkClick r:id="rId4"/>
              </a:rPr>
              <a:t>www.klimaaktiv.at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 (Mobilität, Bauen, Sanieren) </a:t>
            </a:r>
            <a:r>
              <a:rPr lang="de-DE" altLang="de-DE" sz="2000" b="0" dirty="0">
                <a:solidFill>
                  <a:srgbClr val="0000FF"/>
                </a:solidFill>
                <a:latin typeface="Arial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www.komfortlüftung.at</a:t>
            </a:r>
            <a:r>
              <a:rPr lang="de-DE" altLang="de-DE" sz="2000" b="0" dirty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  </a:t>
            </a:r>
            <a:br>
              <a:rPr lang="de-DE" altLang="de-DE" sz="2000" b="0" dirty="0">
                <a:latin typeface="Arial" charset="0"/>
                <a:cs typeface="Times New Roman" pitchFamily="18" charset="0"/>
              </a:rPr>
            </a:br>
            <a:r>
              <a:rPr lang="de-DE" altLang="de-DE" sz="2000" b="0" dirty="0">
                <a:latin typeface="Arial" charset="0"/>
                <a:cs typeface="Times New Roman" pitchFamily="18" charset="0"/>
              </a:rPr>
              <a:t>   (</a:t>
            </a:r>
            <a:r>
              <a:rPr lang="de-DE" altLang="de-DE" sz="2000" b="0" dirty="0" err="1">
                <a:latin typeface="Arial" charset="0"/>
                <a:cs typeface="Times New Roman" pitchFamily="18" charset="0"/>
              </a:rPr>
              <a:t>Contracting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 (meist Bundesschulen) oder </a:t>
            </a:r>
            <a:r>
              <a:rPr lang="de-DE" altLang="de-DE" sz="2000" dirty="0">
                <a:latin typeface="Arial" charset="0"/>
                <a:cs typeface="Times New Roman" pitchFamily="18" charset="0"/>
                <a:hlinkClick r:id="rId6"/>
              </a:rPr>
              <a:t>Bonus-Modelle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 (Gemeinde)+ </a:t>
            </a:r>
            <a:r>
              <a:rPr lang="de-DE" altLang="de-DE" sz="2000" b="0" dirty="0">
                <a:latin typeface="Arial" charset="0"/>
                <a:cs typeface="Times New Roman" pitchFamily="18" charset="0"/>
                <a:hlinkClick r:id="rId7"/>
              </a:rPr>
              <a:t>www.umweltzeichen.at/</a:t>
            </a:r>
            <a:r>
              <a:rPr lang="de-DE" altLang="de-DE" sz="2000" dirty="0">
                <a:latin typeface="Arial" charset="0"/>
                <a:cs typeface="Times New Roman" pitchFamily="18" charset="0"/>
                <a:hlinkClick r:id="rId7"/>
              </a:rPr>
              <a:t>biodiversitaet</a:t>
            </a:r>
            <a:r>
              <a:rPr lang="de-DE" altLang="de-DE" sz="2000" dirty="0">
                <a:latin typeface="Arial" charset="0"/>
                <a:cs typeface="Times New Roman" pitchFamily="18" charset="0"/>
              </a:rPr>
              <a:t> </a:t>
            </a:r>
            <a:br>
              <a:rPr lang="de-DE" altLang="de-DE" sz="2000" b="0" dirty="0">
                <a:latin typeface="Arial" charset="0"/>
                <a:cs typeface="Times New Roman" pitchFamily="18" charset="0"/>
              </a:rPr>
            </a:br>
            <a:r>
              <a:rPr lang="de-DE" altLang="de-DE" sz="2000" b="0" dirty="0">
                <a:latin typeface="Arial" charset="0"/>
                <a:cs typeface="Times New Roman" pitchFamily="18" charset="0"/>
              </a:rPr>
              <a:t>+ Abfallberater/innen, Landesabfallverbände</a:t>
            </a:r>
            <a:br>
              <a:rPr lang="de-DE" altLang="de-DE" sz="2000" b="0" dirty="0">
                <a:latin typeface="Arial" charset="0"/>
                <a:cs typeface="Times New Roman" pitchFamily="18" charset="0"/>
              </a:rPr>
            </a:br>
            <a:r>
              <a:rPr lang="de-DE" altLang="de-DE" sz="2000" b="0" dirty="0">
                <a:latin typeface="Arial" charset="0"/>
                <a:cs typeface="Times New Roman" pitchFamily="18" charset="0"/>
              </a:rPr>
              <a:t>+ </a:t>
            </a:r>
            <a:r>
              <a:rPr lang="de-DE" altLang="de-DE" sz="2000" dirty="0">
                <a:solidFill>
                  <a:srgbClr val="0000FF"/>
                </a:solidFill>
                <a:latin typeface="Arial" charset="0"/>
                <a:cs typeface="Times New Roman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www.bio-austria.at</a:t>
            </a:r>
            <a:r>
              <a:rPr lang="de-DE" altLang="de-DE" sz="2000" dirty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  </a:t>
            </a:r>
            <a:br>
              <a:rPr lang="de-DE" altLang="de-DE" sz="2000" dirty="0">
                <a:latin typeface="Arial" charset="0"/>
                <a:cs typeface="Times New Roman" pitchFamily="18" charset="0"/>
              </a:rPr>
            </a:br>
            <a:r>
              <a:rPr lang="de-DE" altLang="de-DE" sz="2000" b="0" dirty="0">
                <a:latin typeface="Arial" charset="0"/>
                <a:cs typeface="Times New Roman" pitchFamily="18" charset="0"/>
              </a:rPr>
              <a:t>+</a:t>
            </a:r>
            <a:r>
              <a:rPr lang="de-DE" altLang="de-DE" sz="2000" dirty="0">
                <a:latin typeface="Arial" charset="0"/>
                <a:cs typeface="Times New Roman" pitchFamily="18" charset="0"/>
              </a:rPr>
              <a:t> </a:t>
            </a:r>
            <a:r>
              <a:rPr lang="de-DE" altLang="de-DE" sz="2000" dirty="0">
                <a:latin typeface="Arial" charset="0"/>
                <a:cs typeface="Times New Roman" pitchFamily="18" charset="0"/>
                <a:hlinkClick r:id="rId9"/>
              </a:rPr>
              <a:t>www.auva.at</a:t>
            </a:r>
            <a:r>
              <a:rPr lang="de-DE" altLang="de-DE" sz="2000" dirty="0">
                <a:latin typeface="Arial" charset="0"/>
                <a:cs typeface="Times New Roman" pitchFamily="18" charset="0"/>
              </a:rPr>
              <a:t> 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(u.a. </a:t>
            </a:r>
            <a:r>
              <a:rPr lang="de-DE" altLang="de-DE" sz="2000" dirty="0">
                <a:latin typeface="Arial" charset="0"/>
                <a:cs typeface="Times New Roman" pitchFamily="18" charset="0"/>
              </a:rPr>
              <a:t>Lärm, 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Radfahrtraining) </a:t>
            </a:r>
            <a:r>
              <a:rPr lang="de-DE" altLang="de-DE" sz="2000" b="0" dirty="0">
                <a:latin typeface="Arial" charset="0"/>
                <a:cs typeface="Times New Roman" pitchFamily="18" charset="0"/>
                <a:hlinkClick r:id="rId10"/>
              </a:rPr>
              <a:t>www.lernenohnelaerm.at</a:t>
            </a:r>
            <a:br>
              <a:rPr lang="de-DE" altLang="de-DE" sz="2000" b="0" dirty="0">
                <a:latin typeface="Arial" charset="0"/>
                <a:cs typeface="Times New Roman" pitchFamily="18" charset="0"/>
              </a:rPr>
            </a:br>
            <a:r>
              <a:rPr lang="de-DE" altLang="de-DE" sz="2000" b="0" dirty="0">
                <a:latin typeface="Arial" charset="0"/>
                <a:cs typeface="Times New Roman" pitchFamily="18" charset="0"/>
              </a:rPr>
              <a:t>+ </a:t>
            </a:r>
            <a:r>
              <a:rPr lang="de-DE" altLang="de-DE" sz="2000" dirty="0">
                <a:solidFill>
                  <a:srgbClr val="0000FF"/>
                </a:solidFill>
                <a:latin typeface="Arial" charset="0"/>
                <a:cs typeface="Times New Roman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www.oekorein.at</a:t>
            </a:r>
            <a:r>
              <a:rPr lang="de-DE" altLang="de-DE" sz="2000" b="0" dirty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de-DE" altLang="de-DE" sz="20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(Reinigungsmittel), </a:t>
            </a:r>
            <a:r>
              <a:rPr lang="de-DE" altLang="de-DE" sz="2000" dirty="0">
                <a:solidFill>
                  <a:srgbClr val="0000FF"/>
                </a:solidFill>
                <a:latin typeface="Arial" charset="0"/>
                <a:cs typeface="Times New Roman" pitchFamily="18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www.va-oekokauf.at</a:t>
            </a:r>
            <a:r>
              <a:rPr lang="de-DE" altLang="de-DE" sz="20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(Papier)</a:t>
            </a:r>
            <a:br>
              <a:rPr lang="de-DE" altLang="de-DE" sz="2000" b="0" dirty="0">
                <a:latin typeface="Arial" charset="0"/>
                <a:cs typeface="Times New Roman" pitchFamily="18" charset="0"/>
              </a:rPr>
            </a:br>
            <a:r>
              <a:rPr lang="de-DE" altLang="de-DE" sz="2000" b="0" dirty="0">
                <a:latin typeface="Arial" charset="0"/>
                <a:cs typeface="Times New Roman" pitchFamily="18" charset="0"/>
              </a:rPr>
              <a:t>+ bereits </a:t>
            </a:r>
            <a:r>
              <a:rPr lang="de-DE" altLang="de-DE" sz="2000" dirty="0">
                <a:latin typeface="Arial" charset="0"/>
                <a:cs typeface="Times New Roman" pitchFamily="18" charset="0"/>
              </a:rPr>
              <a:t>ausgezeichnete </a:t>
            </a:r>
            <a:r>
              <a:rPr lang="de-DE" altLang="de-DE" sz="2000" dirty="0">
                <a:latin typeface="Arial" charset="0"/>
              </a:rPr>
              <a:t>UZ-Schulen</a:t>
            </a:r>
            <a:r>
              <a:rPr lang="de-DE" altLang="de-DE" sz="2000" b="0" dirty="0">
                <a:latin typeface="Arial" charset="0"/>
              </a:rPr>
              <a:t>, Projekte, MaturantInnen</a:t>
            </a:r>
            <a:endParaRPr lang="de-DE" altLang="de-DE" sz="2000" b="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16389" name="Text Box 3"/>
          <p:cNvSpPr txBox="1">
            <a:spLocks noChangeArrowheads="1"/>
          </p:cNvSpPr>
          <p:nvPr/>
        </p:nvSpPr>
        <p:spPr bwMode="auto">
          <a:xfrm>
            <a:off x="171450" y="0"/>
            <a:ext cx="8439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de-DE" altLang="de-DE" sz="3200" b="0" dirty="0">
                <a:latin typeface="Arial Black" pitchFamily="34" charset="0"/>
              </a:rPr>
              <a:t>Umsetzungshilfen 2</a:t>
            </a:r>
          </a:p>
        </p:txBody>
      </p:sp>
    </p:spTree>
    <p:extLst>
      <p:ext uri="{BB962C8B-B14F-4D97-AF65-F5344CB8AC3E}">
        <p14:creationId xmlns:p14="http://schemas.microsoft.com/office/powerpoint/2010/main" val="255495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200" b="0" dirty="0">
                <a:latin typeface="Arial" charset="0"/>
              </a:rPr>
            </a:br>
            <a:endParaRPr lang="en-US" altLang="de-DE" sz="1200" b="0" dirty="0">
              <a:latin typeface="Arial" charset="0"/>
            </a:endParaRPr>
          </a:p>
        </p:txBody>
      </p:sp>
      <p:sp>
        <p:nvSpPr>
          <p:cNvPr id="30723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/>
            </a:br>
            <a:fld id="{B497AF50-BB51-493C-AF12-105F069C0265}" type="slidenum">
              <a:rPr lang="en-US" altLang="de-DE" sz="1400" b="0" smtClean="0"/>
              <a:pPr/>
              <a:t>42</a:t>
            </a:fld>
            <a:endParaRPr lang="en-US" altLang="de-DE" sz="1400" b="0"/>
          </a:p>
        </p:txBody>
      </p:sp>
      <p:sp>
        <p:nvSpPr>
          <p:cNvPr id="30725" name="Text Box 3"/>
          <p:cNvSpPr txBox="1">
            <a:spLocks noChangeArrowheads="1"/>
          </p:cNvSpPr>
          <p:nvPr/>
        </p:nvSpPr>
        <p:spPr bwMode="auto">
          <a:xfrm>
            <a:off x="171450" y="0"/>
            <a:ext cx="84391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altLang="de-DE" b="0" dirty="0">
                <a:latin typeface="Arial Black" pitchFamily="34" charset="0"/>
              </a:rPr>
              <a:t>Interesse bekunden, </a:t>
            </a:r>
            <a:r>
              <a:rPr lang="de-DE" altLang="de-DE" b="0" dirty="0">
                <a:solidFill>
                  <a:srgbClr val="FF0000"/>
                </a:solidFill>
                <a:latin typeface="Arial Black" pitchFamily="34" charset="0"/>
              </a:rPr>
              <a:t>1. Mal </a:t>
            </a:r>
            <a:r>
              <a:rPr lang="de-DE" altLang="de-DE" b="0" dirty="0">
                <a:latin typeface="Arial Black" pitchFamily="34" charset="0"/>
              </a:rPr>
              <a:t>registrieren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96BA7CC0-8F66-4565-9F7C-4815E2E44CDF}"/>
              </a:ext>
            </a:extLst>
          </p:cNvPr>
          <p:cNvSpPr/>
          <p:nvPr/>
        </p:nvSpPr>
        <p:spPr>
          <a:xfrm>
            <a:off x="0" y="1112267"/>
            <a:ext cx="9144000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2000" lvl="0" indent="-432000">
              <a:spcBef>
                <a:spcPts val="500"/>
              </a:spcBef>
              <a:buFont typeface="Wingdings" pitchFamily="2" charset="2"/>
              <a:buChar char="Ø"/>
            </a:pPr>
            <a:r>
              <a:rPr lang="de-DE" altLang="de-DE" sz="2200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Einmalige</a:t>
            </a:r>
            <a:r>
              <a:rPr lang="de-DE" altLang="de-DE" sz="22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Registrierung </a:t>
            </a:r>
            <a:r>
              <a:rPr lang="de-DE" altLang="de-DE" sz="2200" b="0" dirty="0">
                <a:solidFill>
                  <a:srgbClr val="0000FF"/>
                </a:solidFill>
                <a:latin typeface="Arial" charset="0"/>
                <a:cs typeface="Times New Roman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www.umweltzeichen.at/schulen/umsetzung</a:t>
            </a:r>
            <a:r>
              <a:rPr lang="de-DE" altLang="de-DE" sz="2200" b="0" dirty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  </a:t>
            </a:r>
          </a:p>
          <a:p>
            <a:pPr marL="756000" lvl="1" indent="-288000">
              <a:spcBef>
                <a:spcPts val="300"/>
              </a:spcBef>
              <a:buFont typeface="Wingdings" pitchFamily="2" charset="2"/>
              <a:buChar char="§"/>
            </a:pPr>
            <a:r>
              <a:rPr lang="de-AT" altLang="de-DE" sz="20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unverbindliche Anmeldung mit allg. E-Mail der Schule / PH</a:t>
            </a:r>
          </a:p>
          <a:p>
            <a:pPr marL="756000" lvl="1" indent="-288000">
              <a:spcBef>
                <a:spcPts val="300"/>
              </a:spcBef>
              <a:buFont typeface="Wingdings" pitchFamily="2" charset="2"/>
              <a:buChar char="§"/>
            </a:pPr>
            <a:r>
              <a:rPr lang="de-DE" altLang="de-DE" sz="2000" b="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Sie erhalten ÖUZ-Newsletter &amp; Einladungen zu Workshops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DEE4428-6776-40F0-9F6E-0F1BF8373BEA}"/>
              </a:ext>
            </a:extLst>
          </p:cNvPr>
          <p:cNvPicPr/>
          <p:nvPr/>
        </p:nvPicPr>
        <p:blipFill rotWithShape="1">
          <a:blip r:embed="rId4"/>
          <a:srcRect l="13607" t="4217" r="18226" b="2781"/>
          <a:stretch/>
        </p:blipFill>
        <p:spPr bwMode="auto">
          <a:xfrm>
            <a:off x="1582882" y="2235651"/>
            <a:ext cx="6212377" cy="43794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04116675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"/>
          <p:cNvSpPr>
            <a:spLocks noChangeArrowheads="1"/>
          </p:cNvSpPr>
          <p:nvPr/>
        </p:nvSpPr>
        <p:spPr bwMode="auto">
          <a:xfrm flipH="1" flipV="1">
            <a:off x="-142875" y="855663"/>
            <a:ext cx="1357313" cy="500062"/>
          </a:xfrm>
          <a:prstGeom prst="triangle">
            <a:avLst>
              <a:gd name="adj" fmla="val 100000"/>
            </a:avLst>
          </a:prstGeom>
          <a:solidFill>
            <a:srgbClr val="8EEA1E"/>
          </a:solidFill>
          <a:ln>
            <a:noFill/>
          </a:ln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5123" name="AutoShape 2"/>
          <p:cNvSpPr>
            <a:spLocks noChangeArrowheads="1"/>
          </p:cNvSpPr>
          <p:nvPr/>
        </p:nvSpPr>
        <p:spPr bwMode="auto">
          <a:xfrm flipH="1" flipV="1">
            <a:off x="1212852" y="642938"/>
            <a:ext cx="5286375" cy="214312"/>
          </a:xfrm>
          <a:prstGeom prst="triangle">
            <a:avLst>
              <a:gd name="adj" fmla="val 100000"/>
            </a:avLst>
          </a:prstGeom>
          <a:solidFill>
            <a:srgbClr val="8EEA1E"/>
          </a:solidFill>
          <a:ln>
            <a:noFill/>
          </a:ln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-142874" y="-214313"/>
            <a:ext cx="9358313" cy="857251"/>
          </a:xfrm>
          <a:prstGeom prst="rect">
            <a:avLst/>
          </a:prstGeom>
          <a:solidFill>
            <a:srgbClr val="8EEA1E"/>
          </a:solidFill>
          <a:ln>
            <a:noFill/>
          </a:ln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5125" name="AutoShape 4"/>
          <p:cNvSpPr>
            <a:spLocks noChangeArrowheads="1"/>
          </p:cNvSpPr>
          <p:nvPr/>
        </p:nvSpPr>
        <p:spPr bwMode="auto">
          <a:xfrm flipV="1">
            <a:off x="6429377" y="642942"/>
            <a:ext cx="2786063" cy="357187"/>
          </a:xfrm>
          <a:prstGeom prst="triangle">
            <a:avLst>
              <a:gd name="adj" fmla="val 100000"/>
            </a:avLst>
          </a:prstGeom>
          <a:solidFill>
            <a:srgbClr val="8EEA1E"/>
          </a:solidFill>
          <a:ln>
            <a:noFill/>
          </a:ln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-142875" y="642938"/>
            <a:ext cx="1357313" cy="214312"/>
          </a:xfrm>
          <a:prstGeom prst="rect">
            <a:avLst/>
          </a:prstGeom>
          <a:solidFill>
            <a:srgbClr val="8EEA1E"/>
          </a:solidFill>
          <a:ln>
            <a:noFill/>
          </a:ln>
        </p:spPr>
        <p:txBody>
          <a:bodyPr wrap="none" anchor="ctr"/>
          <a:lstStyle/>
          <a:p>
            <a:endParaRPr lang="de-AT" altLang="de-DE"/>
          </a:p>
        </p:txBody>
      </p:sp>
      <p:pic>
        <p:nvPicPr>
          <p:cNvPr id="512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69" y="-144442"/>
            <a:ext cx="1353220" cy="134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105" name="Text Box 11"/>
          <p:cNvSpPr txBox="1">
            <a:spLocks noChangeArrowheads="1"/>
          </p:cNvSpPr>
          <p:nvPr/>
        </p:nvSpPr>
        <p:spPr bwMode="auto">
          <a:xfrm>
            <a:off x="289118" y="1100397"/>
            <a:ext cx="8854882" cy="532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1550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cs typeface="Arial" charset="0"/>
              </a:defRPr>
            </a:lvl1pPr>
            <a:lvl2pPr marL="798513" indent="-1778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1550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cs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1550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cs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1550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cs typeface="Arial" charset="0"/>
              </a:defRPr>
            </a:lvl4pPr>
            <a:lvl5pPr marL="2962275" indent="-2714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1550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cs typeface="Arial" charset="0"/>
              </a:defRPr>
            </a:lvl5pPr>
            <a:lvl6pPr marL="3419475" indent="-271463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1550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cs typeface="Arial" charset="0"/>
              </a:defRPr>
            </a:lvl6pPr>
            <a:lvl7pPr marL="3876675" indent="-271463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1550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cs typeface="Arial" charset="0"/>
              </a:defRPr>
            </a:lvl7pPr>
            <a:lvl8pPr marL="4333875" indent="-271463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1550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cs typeface="Arial" charset="0"/>
              </a:defRPr>
            </a:lvl8pPr>
            <a:lvl9pPr marL="4791075" indent="-271463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1550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ASW 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https://bildung.umweltzeichen.at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rechts oben Login als Bildungseinrichtung</a:t>
            </a:r>
            <a:b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</a:b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(auch 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Prüfsoftware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PSW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für 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Nachweise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ins </a:t>
            </a:r>
            <a:r>
              <a:rPr lang="de-DE" sz="2000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Online</a:t>
            </a:r>
            <a:r>
              <a:rPr lang="de-DE" sz="20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-</a:t>
            </a:r>
            <a:r>
              <a:rPr lang="de-DE" sz="2000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Prüfprotoll</a:t>
            </a:r>
            <a:r>
              <a:rPr lang="de-DE" sz="20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eintragen)</a:t>
            </a:r>
            <a:b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</a:b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Anmelden mit (meist) allg. E-Mail (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jdfs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. die richtige!) + Passwort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</a:b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24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</a:b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</a:b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oder</a:t>
            </a:r>
            <a:b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</a:b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mit Passwort-Abfrage neues Passwort zusenden lassen: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  <a:hlinkClick r:id="rId5"/>
              </a:rPr>
              <a:t>https://bildung.umweltzeichen.at/index.php?hpw=1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24h gültig</a:t>
            </a:r>
            <a:endParaRPr lang="de-DE" sz="1600" dirty="0">
              <a:solidFill>
                <a:srgbClr val="595959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5129" name="Rectangle 12"/>
          <p:cNvSpPr>
            <a:spLocks noChangeArrowheads="1"/>
          </p:cNvSpPr>
          <p:nvPr/>
        </p:nvSpPr>
        <p:spPr bwMode="auto">
          <a:xfrm>
            <a:off x="1500189" y="64261"/>
            <a:ext cx="7715249" cy="556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spcBef>
                <a:spcPts val="7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2pPr>
            <a:lvl3pPr eaLnBrk="0" hangingPunct="0">
              <a:spcBef>
                <a:spcPts val="6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3pPr>
            <a:lvl4pPr eaLnBrk="0" hangingPunct="0">
              <a:spcBef>
                <a:spcPts val="5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4pPr>
            <a:lvl5pPr eaLnBrk="0" hangingPunct="0">
              <a:spcBef>
                <a:spcPts val="5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itchFamily="18" charset="0"/>
              <a:buNone/>
            </a:pPr>
            <a:r>
              <a:rPr lang="de-DE" altLang="de-DE" sz="3000" dirty="0">
                <a:solidFill>
                  <a:srgbClr val="FFFFFF"/>
                </a:solidFill>
                <a:latin typeface="Arial Black" pitchFamily="34" charset="0"/>
              </a:rPr>
              <a:t>Anmelden / Antragssoftware ASW</a:t>
            </a:r>
          </a:p>
        </p:txBody>
      </p:sp>
      <p:sp>
        <p:nvSpPr>
          <p:cNvPr id="2" name="Rechteck 1"/>
          <p:cNvSpPr/>
          <p:nvPr/>
        </p:nvSpPr>
        <p:spPr>
          <a:xfrm>
            <a:off x="309284" y="1355725"/>
            <a:ext cx="8424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ts val="2400"/>
              </a:lnSpc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endParaRPr lang="de-DE" sz="2000" b="1" dirty="0"/>
          </a:p>
        </p:txBody>
      </p:sp>
      <p:sp>
        <p:nvSpPr>
          <p:cNvPr id="3" name="Rechteck 2"/>
          <p:cNvSpPr/>
          <p:nvPr/>
        </p:nvSpPr>
        <p:spPr>
          <a:xfrm>
            <a:off x="1843110" y="800070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20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D0CB5-8479-4592-A218-7879613FF527}" type="slidenum">
              <a:rPr lang="en-US" smtClean="0"/>
              <a:t>43</a:t>
            </a:fld>
            <a:endParaRPr lang="en-US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1CE6A73-BA8F-3130-7948-9D3CF91284C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1988" t="10479" r="2341" b="57186"/>
          <a:stretch/>
        </p:blipFill>
        <p:spPr bwMode="auto">
          <a:xfrm>
            <a:off x="289118" y="3206691"/>
            <a:ext cx="5803265" cy="18954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94C101F-1E2A-FE45-A564-63D918927A2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1401" t="20716" r="42011" b="51260"/>
          <a:stretch/>
        </p:blipFill>
        <p:spPr bwMode="auto">
          <a:xfrm>
            <a:off x="6553200" y="3206691"/>
            <a:ext cx="2432685" cy="2311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022338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200" b="0" dirty="0">
                <a:latin typeface="Arial" charset="0"/>
              </a:rPr>
            </a:br>
            <a:endParaRPr lang="en-US" altLang="de-DE" sz="1200" b="0" dirty="0">
              <a:latin typeface="Arial" charset="0"/>
            </a:endParaRPr>
          </a:p>
        </p:txBody>
      </p:sp>
      <p:sp>
        <p:nvSpPr>
          <p:cNvPr id="1843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/>
            </a:br>
            <a:fld id="{AE5D3A29-C92B-4827-8079-8CA478B3231A}" type="slidenum">
              <a:rPr lang="en-US" altLang="de-DE" sz="1400" b="0" smtClean="0"/>
              <a:pPr/>
              <a:t>44</a:t>
            </a:fld>
            <a:endParaRPr lang="en-US" altLang="de-DE" sz="1400" b="0"/>
          </a:p>
        </p:txBody>
      </p:sp>
      <p:sp>
        <p:nvSpPr>
          <p:cNvPr id="18436" name="Rectangle 2"/>
          <p:cNvSpPr>
            <a:spLocks noChangeArrowheads="1"/>
          </p:cNvSpPr>
          <p:nvPr/>
        </p:nvSpPr>
        <p:spPr bwMode="auto">
          <a:xfrm>
            <a:off x="171450" y="854229"/>
            <a:ext cx="8869363" cy="576311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4572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11303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32000" lvl="0" indent="-432000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DE" altLang="de-DE" sz="2400" dirty="0">
                <a:solidFill>
                  <a:srgbClr val="CC0000"/>
                </a:solidFill>
                <a:latin typeface="Arial" charset="0"/>
                <a:cs typeface="Times New Roman" pitchFamily="18" charset="0"/>
              </a:rPr>
              <a:t>Antrags- und Prüfsoftware </a:t>
            </a:r>
            <a:r>
              <a:rPr lang="de-DE" altLang="de-DE" sz="24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(ASW / PSW): </a:t>
            </a:r>
            <a:br>
              <a:rPr lang="de-DE" altLang="de-DE" sz="24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</a:br>
            <a:r>
              <a:rPr lang="de-DE" altLang="de-DE" sz="2400" dirty="0">
                <a:solidFill>
                  <a:srgbClr val="0000FF"/>
                </a:solidFill>
                <a:latin typeface="Arial" charset="0"/>
                <a:cs typeface="Times New Roman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https://bildung.umweltzeichen.at</a:t>
            </a:r>
            <a:r>
              <a:rPr lang="de-DE" altLang="de-DE" sz="2400" b="0" dirty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 </a:t>
            </a:r>
            <a:br>
              <a:rPr lang="de-DE" altLang="de-DE" sz="24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</a:br>
            <a:r>
              <a:rPr lang="de-DE" altLang="de-DE" sz="20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wenn Entscheidung für ÖUZ dann frühzeitig für Dokumentation und Nachweise nutzen, Anleitung zur Benutzung (FAQs &amp; Kurzanleitung)</a:t>
            </a:r>
            <a:endParaRPr lang="de-DE" altLang="de-DE" sz="2400" b="0" dirty="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  <a:p>
            <a:pPr marL="432000" lvl="0" indent="-432000">
              <a:lnSpc>
                <a:spcPts val="21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de-DE" altLang="de-DE" sz="24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Vorteile</a:t>
            </a:r>
            <a:r>
              <a:rPr lang="de-DE" altLang="de-DE" sz="24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</a:t>
            </a:r>
          </a:p>
          <a:p>
            <a:pPr marL="756000" lvl="1" indent="-288000">
              <a:spcBef>
                <a:spcPts val="600"/>
              </a:spcBef>
              <a:buFont typeface="Wingdings" pitchFamily="2" charset="2"/>
              <a:buChar char="§"/>
            </a:pPr>
            <a:r>
              <a:rPr lang="de-AT" altLang="de-DE" sz="20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allgemeine Daten </a:t>
            </a:r>
            <a:r>
              <a:rPr lang="de-AT" altLang="de-DE" sz="20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werden über ASW </a:t>
            </a:r>
            <a:r>
              <a:rPr lang="de-AT" altLang="de-DE" sz="20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nur mehr 1x erhoben </a:t>
            </a:r>
            <a:r>
              <a:rPr lang="de-AT" altLang="de-DE" sz="20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(keine extra Formulare) und werden bei Änderungen einfach korrigiert</a:t>
            </a:r>
          </a:p>
          <a:p>
            <a:pPr marL="756000" lvl="1" indent="-288000">
              <a:spcBef>
                <a:spcPts val="600"/>
              </a:spcBef>
              <a:buFont typeface="Wingdings" pitchFamily="2" charset="2"/>
              <a:buChar char="§"/>
            </a:pPr>
            <a:r>
              <a:rPr lang="de-AT" altLang="de-DE" sz="20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für alle Beteiligten </a:t>
            </a:r>
            <a:r>
              <a:rPr lang="de-AT" altLang="de-DE" sz="20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1 zentraler, geschützter Zugang </a:t>
            </a:r>
            <a:br>
              <a:rPr lang="de-AT" altLang="de-DE" sz="20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</a:br>
            <a:r>
              <a:rPr lang="de-AT" altLang="de-DE" sz="20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Schulteam, Berater- und PrüferInnen, VKI</a:t>
            </a:r>
          </a:p>
          <a:p>
            <a:pPr marL="756000" lvl="1" indent="-288000">
              <a:spcBef>
                <a:spcPts val="600"/>
              </a:spcBef>
              <a:buFont typeface="Wingdings" pitchFamily="2" charset="2"/>
              <a:buChar char="§"/>
            </a:pPr>
            <a:r>
              <a:rPr lang="de-AT" altLang="de-DE" sz="20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auch Kennzahlen, wenn vorhanden, werden über PSW erfasst </a:t>
            </a:r>
            <a:endParaRPr lang="de-DE" altLang="de-DE" sz="2000" b="0" dirty="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  <a:p>
            <a:pPr marL="756000" lvl="1" indent="-288000">
              <a:spcBef>
                <a:spcPts val="600"/>
              </a:spcBef>
              <a:buFont typeface="Wingdings" pitchFamily="2" charset="2"/>
              <a:buChar char="§"/>
            </a:pPr>
            <a:r>
              <a:rPr lang="de-DE" altLang="de-DE" sz="20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bestimmte Nachweise</a:t>
            </a:r>
            <a:r>
              <a:rPr lang="de-DE" altLang="de-DE" sz="20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, die länger gültig bleiben, werden für die </a:t>
            </a:r>
            <a:r>
              <a:rPr lang="de-DE" altLang="de-DE" sz="2000" dirty="0">
                <a:solidFill>
                  <a:srgbClr val="CC0000"/>
                </a:solidFill>
                <a:latin typeface="Arial" charset="0"/>
                <a:cs typeface="Times New Roman" pitchFamily="18" charset="0"/>
              </a:rPr>
              <a:t>Folgeprüfung</a:t>
            </a:r>
            <a:r>
              <a:rPr lang="de-DE" altLang="de-DE" sz="20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de-DE" altLang="de-DE" sz="20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automatisch übernommen </a:t>
            </a:r>
            <a:r>
              <a:rPr lang="de-DE" altLang="de-DE" sz="20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(</a:t>
            </a:r>
            <a:r>
              <a:rPr lang="de-DE" altLang="de-DE" sz="2000" dirty="0">
                <a:solidFill>
                  <a:srgbClr val="CC0000"/>
                </a:solidFill>
                <a:latin typeface="Arial" charset="0"/>
                <a:cs typeface="Times New Roman" pitchFamily="18" charset="0"/>
              </a:rPr>
              <a:t>ggf. korrigieren!</a:t>
            </a:r>
            <a:r>
              <a:rPr lang="de-DE" altLang="de-DE" sz="20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)</a:t>
            </a:r>
          </a:p>
          <a:p>
            <a:pPr marL="756000" lvl="1" indent="-288000">
              <a:spcBef>
                <a:spcPts val="600"/>
              </a:spcBef>
              <a:buFont typeface="Wingdings" pitchFamily="2" charset="2"/>
              <a:buChar char="§"/>
            </a:pPr>
            <a:r>
              <a:rPr lang="de-AT" altLang="de-DE" sz="20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ASW / PSW sind möglichst </a:t>
            </a:r>
            <a:r>
              <a:rPr lang="de-AT" altLang="de-DE" sz="20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benutzerfreundlich</a:t>
            </a:r>
            <a:r>
              <a:rPr lang="de-AT" altLang="de-DE" sz="20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und meistens </a:t>
            </a:r>
            <a:r>
              <a:rPr lang="de-AT" altLang="de-DE" sz="20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selbsterklärend</a:t>
            </a:r>
          </a:p>
          <a:p>
            <a:pPr marL="756000" lvl="1" indent="-288000">
              <a:spcBef>
                <a:spcPts val="600"/>
              </a:spcBef>
              <a:buFont typeface="Wingdings" pitchFamily="2" charset="2"/>
              <a:buChar char="§"/>
            </a:pPr>
            <a:r>
              <a:rPr lang="de-AT" altLang="de-DE" sz="20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Max. Dateigrößen </a:t>
            </a:r>
            <a:r>
              <a:rPr lang="de-AT" altLang="de-DE" sz="18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Alle Bilder: max. 1,2 MB, </a:t>
            </a:r>
            <a:br>
              <a:rPr lang="de-AT" altLang="de-DE" sz="18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</a:br>
            <a:r>
              <a:rPr lang="de-AT" altLang="de-DE" sz="18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PDF, DOCX, XLSX, PPTX: max. 4MB … ZIP: max. 8MB</a:t>
            </a:r>
            <a:endParaRPr lang="de-DE" altLang="de-DE" sz="2000" b="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18437" name="Text Box 3"/>
          <p:cNvSpPr txBox="1">
            <a:spLocks noChangeArrowheads="1"/>
          </p:cNvSpPr>
          <p:nvPr/>
        </p:nvSpPr>
        <p:spPr bwMode="auto">
          <a:xfrm>
            <a:off x="171450" y="0"/>
            <a:ext cx="843915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altLang="de-DE" sz="3000" b="0" dirty="0">
                <a:latin typeface="Arial Black" pitchFamily="34" charset="0"/>
              </a:rPr>
              <a:t>PSW für Dokumentation / Nachweis</a:t>
            </a:r>
          </a:p>
          <a:p>
            <a:pPr algn="ctr"/>
            <a:r>
              <a:rPr lang="de-DE" altLang="de-DE" sz="3200" b="0" dirty="0">
                <a:latin typeface="Arial Black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799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200" b="0" dirty="0">
                <a:latin typeface="Arial" charset="0"/>
              </a:rPr>
            </a:br>
            <a:endParaRPr lang="en-US" altLang="de-DE" sz="1200" b="0" dirty="0">
              <a:latin typeface="Arial" charset="0"/>
            </a:endParaRPr>
          </a:p>
        </p:txBody>
      </p:sp>
      <p:sp>
        <p:nvSpPr>
          <p:cNvPr id="30723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/>
            </a:br>
            <a:fld id="{B497AF50-BB51-493C-AF12-105F069C0265}" type="slidenum">
              <a:rPr lang="en-US" altLang="de-DE" sz="1400" b="0" smtClean="0"/>
              <a:pPr/>
              <a:t>45</a:t>
            </a:fld>
            <a:endParaRPr lang="en-US" altLang="de-DE" sz="1400" b="0"/>
          </a:p>
        </p:txBody>
      </p:sp>
      <p:sp>
        <p:nvSpPr>
          <p:cNvPr id="30725" name="Text Box 3"/>
          <p:cNvSpPr txBox="1">
            <a:spLocks noChangeArrowheads="1"/>
          </p:cNvSpPr>
          <p:nvPr/>
        </p:nvSpPr>
        <p:spPr bwMode="auto">
          <a:xfrm>
            <a:off x="171450" y="0"/>
            <a:ext cx="84391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de-DE" altLang="de-DE" sz="3200" b="0" dirty="0">
                <a:latin typeface="Arial Black" pitchFamily="34" charset="0"/>
              </a:rPr>
              <a:t>Die Online Software</a:t>
            </a:r>
          </a:p>
        </p:txBody>
      </p:sp>
      <p:sp>
        <p:nvSpPr>
          <p:cNvPr id="2" name="Rechteck 1"/>
          <p:cNvSpPr/>
          <p:nvPr/>
        </p:nvSpPr>
        <p:spPr>
          <a:xfrm>
            <a:off x="0" y="606842"/>
            <a:ext cx="8602663" cy="1687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de-DE" altLang="de-DE" sz="2400" dirty="0">
                <a:solidFill>
                  <a:srgbClr val="000000"/>
                </a:solidFill>
                <a:latin typeface="Arial" charset="0"/>
                <a:cs typeface="Times New Roman" pitchFamily="18" charset="0"/>
                <a:hlinkClick r:id="rId3"/>
              </a:rPr>
              <a:t>https://bildung.umweltzeichen.at</a:t>
            </a:r>
            <a:r>
              <a:rPr lang="de-DE" altLang="de-DE" sz="24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de-DE" altLang="de-DE" sz="1800" dirty="0">
                <a:solidFill>
                  <a:srgbClr val="000000"/>
                </a:solidFill>
                <a:latin typeface="Arial" charset="0"/>
                <a:cs typeface="Times New Roman" pitchFamily="18" charset="0"/>
                <a:sym typeface="Wingdings" panose="05000000000000000000" pitchFamily="2" charset="2"/>
              </a:rPr>
              <a:t> allg. Email + PW </a:t>
            </a:r>
            <a:r>
              <a:rPr lang="de-DE" altLang="de-DE" sz="1800" b="0" dirty="0">
                <a:solidFill>
                  <a:srgbClr val="000000"/>
                </a:solidFill>
                <a:latin typeface="Arial" charset="0"/>
                <a:cs typeface="Times New Roman" pitchFamily="18" charset="0"/>
                <a:sym typeface="Wingdings" panose="05000000000000000000" pitchFamily="2" charset="2"/>
              </a:rPr>
              <a:t>(vergessen?)</a:t>
            </a:r>
            <a:br>
              <a:rPr lang="de-DE" altLang="de-DE" sz="24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</a:br>
            <a:r>
              <a:rPr lang="de-DE" altLang="de-DE" sz="22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für bereits 1x registrierte Schulen oder Schulen mit ÖUZ</a:t>
            </a:r>
            <a:r>
              <a:rPr lang="de-DE" altLang="de-DE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	</a:t>
            </a:r>
          </a:p>
          <a:p>
            <a:pPr lvl="0">
              <a:lnSpc>
                <a:spcPts val="2800"/>
              </a:lnSpc>
              <a:spcAft>
                <a:spcPts val="600"/>
              </a:spcAft>
            </a:pPr>
            <a:r>
              <a:rPr lang="de-DE" altLang="de-DE" sz="2000" dirty="0">
                <a:solidFill>
                  <a:srgbClr val="CC0000"/>
                </a:solidFill>
                <a:latin typeface="Arial" charset="0"/>
                <a:cs typeface="Times New Roman" pitchFamily="18" charset="0"/>
              </a:rPr>
              <a:t>Online-(Prüf)Protokoll </a:t>
            </a:r>
            <a:r>
              <a:rPr lang="de-DE" altLang="de-DE" sz="20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(= Checkliste zur Selbstevaluation), </a:t>
            </a:r>
            <a:r>
              <a:rPr lang="de-DE" altLang="de-DE" sz="20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Kennzahlen</a:t>
            </a:r>
            <a:r>
              <a:rPr lang="de-DE" altLang="de-DE" sz="20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,</a:t>
            </a:r>
            <a:r>
              <a:rPr lang="de-DE" altLang="de-DE" sz="20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allgemeine und Marketingdaten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/>
          <a:srcRect t="12225" r="40000" b="964"/>
          <a:stretch/>
        </p:blipFill>
        <p:spPr>
          <a:xfrm>
            <a:off x="1770594" y="2272416"/>
            <a:ext cx="6051019" cy="471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695460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200" b="0" dirty="0">
                <a:latin typeface="Arial" charset="0"/>
              </a:rPr>
            </a:br>
            <a:endParaRPr lang="en-US" altLang="de-DE" sz="1200" b="0" dirty="0">
              <a:latin typeface="Arial" charset="0"/>
            </a:endParaRPr>
          </a:p>
        </p:txBody>
      </p:sp>
      <p:sp>
        <p:nvSpPr>
          <p:cNvPr id="19459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/>
            </a:br>
            <a:fld id="{CE93B316-6780-43F4-9811-854E1D81559D}" type="slidenum">
              <a:rPr lang="en-US" altLang="de-DE" sz="1400" b="0" smtClean="0"/>
              <a:pPr/>
              <a:t>46</a:t>
            </a:fld>
            <a:endParaRPr lang="en-US" altLang="de-DE" sz="1400" b="0"/>
          </a:p>
        </p:txBody>
      </p:sp>
      <p:sp>
        <p:nvSpPr>
          <p:cNvPr id="19460" name="Text Box 2"/>
          <p:cNvSpPr txBox="1">
            <a:spLocks noChangeArrowheads="1"/>
          </p:cNvSpPr>
          <p:nvPr/>
        </p:nvSpPr>
        <p:spPr bwMode="auto">
          <a:xfrm>
            <a:off x="171450" y="0"/>
            <a:ext cx="8439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altLang="de-DE" sz="3200" b="0" dirty="0">
                <a:latin typeface="Arial Black" pitchFamily="34" charset="0"/>
              </a:rPr>
              <a:t>  Beispiel Prüfsoftware für M01</a:t>
            </a:r>
          </a:p>
        </p:txBody>
      </p:sp>
      <p:sp>
        <p:nvSpPr>
          <p:cNvPr id="19462" name="Rectangle 4"/>
          <p:cNvSpPr>
            <a:spLocks noChangeArrowheads="1"/>
          </p:cNvSpPr>
          <p:nvPr/>
        </p:nvSpPr>
        <p:spPr bwMode="auto">
          <a:xfrm>
            <a:off x="-268941" y="6035675"/>
            <a:ext cx="9412941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>
              <a:spcBef>
                <a:spcPct val="50000"/>
              </a:spcBef>
              <a:buFont typeface="Wingdings" pitchFamily="2" charset="2"/>
              <a:buNone/>
            </a:pPr>
            <a:r>
              <a:rPr lang="de-AT" altLang="de-DE" sz="2000" dirty="0">
                <a:solidFill>
                  <a:srgbClr val="008000"/>
                </a:solidFill>
                <a:latin typeface="Arial" charset="0"/>
                <a:cs typeface="Times New Roman" pitchFamily="18" charset="0"/>
              </a:rPr>
              <a:t>STICHWORTE</a:t>
            </a:r>
            <a:r>
              <a:rPr lang="de-AT" altLang="de-DE" sz="2000" dirty="0">
                <a:latin typeface="Arial" charset="0"/>
                <a:cs typeface="Times New Roman" pitchFamily="18" charset="0"/>
              </a:rPr>
              <a:t> </a:t>
            </a:r>
            <a:r>
              <a:rPr lang="de-AT" altLang="de-DE" sz="2000" b="0" dirty="0">
                <a:latin typeface="Arial" charset="0"/>
                <a:cs typeface="Times New Roman" pitchFamily="18" charset="0"/>
              </a:rPr>
              <a:t>genügen,</a:t>
            </a:r>
            <a:r>
              <a:rPr lang="de-AT" altLang="de-DE" sz="2000" dirty="0">
                <a:latin typeface="Arial" charset="0"/>
                <a:cs typeface="Times New Roman" pitchFamily="18" charset="0"/>
              </a:rPr>
              <a:t> </a:t>
            </a:r>
            <a:r>
              <a:rPr lang="de-AT" altLang="de-DE" sz="2000" dirty="0">
                <a:solidFill>
                  <a:srgbClr val="008000"/>
                </a:solidFill>
                <a:latin typeface="Arial" charset="0"/>
                <a:cs typeface="Times New Roman" pitchFamily="18" charset="0"/>
              </a:rPr>
              <a:t>W-Fragen</a:t>
            </a:r>
            <a:r>
              <a:rPr lang="de-AT" altLang="de-DE" sz="2000" b="0" dirty="0">
                <a:latin typeface="Arial" charset="0"/>
                <a:cs typeface="Times New Roman" pitchFamily="18" charset="0"/>
              </a:rPr>
              <a:t>: was, wer, wann, (wo), (wie), … </a:t>
            </a:r>
            <a:br>
              <a:rPr lang="de-AT" altLang="de-DE" sz="2000" b="0" dirty="0">
                <a:latin typeface="Arial" charset="0"/>
                <a:cs typeface="Times New Roman" pitchFamily="18" charset="0"/>
              </a:rPr>
            </a:br>
            <a:r>
              <a:rPr lang="de-AT" altLang="de-DE" sz="1800" dirty="0">
                <a:solidFill>
                  <a:srgbClr val="CC0000"/>
                </a:solidFill>
                <a:latin typeface="Arial" charset="0"/>
                <a:cs typeface="Times New Roman" pitchFamily="18" charset="0"/>
              </a:rPr>
              <a:t>alle Beteiligten an einem Audit haben (nacheinander) Zugang zur Software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6CFC7A1-C30D-46A3-BA92-1B3DF7C60B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52" t="31159" r="59657" b="9465"/>
          <a:stretch/>
        </p:blipFill>
        <p:spPr bwMode="auto">
          <a:xfrm>
            <a:off x="1917700" y="788641"/>
            <a:ext cx="5286375" cy="51339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260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200" b="0" dirty="0">
                <a:latin typeface="Arial" charset="0"/>
              </a:rPr>
            </a:br>
            <a:endParaRPr lang="en-US" altLang="de-DE" sz="1200" b="0" dirty="0">
              <a:latin typeface="Arial" charset="0"/>
            </a:endParaRPr>
          </a:p>
        </p:txBody>
      </p:sp>
      <p:sp>
        <p:nvSpPr>
          <p:cNvPr id="9219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/>
            </a:br>
            <a:fld id="{9114414E-E135-46FF-9D6A-7699A9A37531}" type="slidenum">
              <a:rPr lang="en-US" altLang="de-DE" sz="1400" b="0" smtClean="0"/>
              <a:pPr/>
              <a:t>47</a:t>
            </a:fld>
            <a:endParaRPr lang="en-US" altLang="de-DE" sz="1400" b="0"/>
          </a:p>
        </p:txBody>
      </p:sp>
      <p:sp>
        <p:nvSpPr>
          <p:cNvPr id="9220" name="Rectangle 2"/>
          <p:cNvSpPr>
            <a:spLocks noChangeArrowheads="1"/>
          </p:cNvSpPr>
          <p:nvPr/>
        </p:nvSpPr>
        <p:spPr bwMode="auto">
          <a:xfrm>
            <a:off x="174308" y="1011238"/>
            <a:ext cx="8773160" cy="1400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fontAlgn="auto" hangingPunct="1">
              <a:spcAft>
                <a:spcPts val="0"/>
              </a:spcAft>
            </a:pPr>
            <a:r>
              <a:rPr lang="de-DE" sz="2000" dirty="0">
                <a:solidFill>
                  <a:prstClr val="black"/>
                </a:solidFill>
                <a:latin typeface="Arial" charset="0"/>
                <a:ea typeface="SimSun" pitchFamily="2" charset="-122"/>
              </a:rPr>
              <a:t>Ausblenden von Bereichen</a:t>
            </a:r>
            <a:r>
              <a:rPr lang="de-DE" sz="2000" b="0" dirty="0">
                <a:solidFill>
                  <a:prstClr val="black"/>
                </a:solidFill>
                <a:latin typeface="Arial" charset="0"/>
                <a:ea typeface="SimSun" pitchFamily="2" charset="-122"/>
              </a:rPr>
              <a:t>, die bei der Erstprüfung nicht geprüft werden</a:t>
            </a:r>
            <a:br>
              <a:rPr lang="de-DE" sz="2000" b="0" dirty="0">
                <a:solidFill>
                  <a:prstClr val="black"/>
                </a:solidFill>
                <a:latin typeface="Arial" charset="0"/>
                <a:ea typeface="SimSun" pitchFamily="2" charset="-122"/>
              </a:rPr>
            </a:br>
            <a:r>
              <a:rPr lang="de-DE" sz="2000" b="0" dirty="0">
                <a:solidFill>
                  <a:prstClr val="black"/>
                </a:solidFill>
                <a:latin typeface="Arial" charset="0"/>
                <a:ea typeface="SimSun" pitchFamily="2" charset="-122"/>
              </a:rPr>
              <a:t>Bereich „C“ ist bereits entfernt (*), Bereich „W“ könnte abgewählt werden (X)</a:t>
            </a:r>
            <a:br>
              <a:rPr lang="de-DE" sz="2000" dirty="0">
                <a:solidFill>
                  <a:prstClr val="black"/>
                </a:solidFill>
                <a:latin typeface="Arial" charset="0"/>
                <a:ea typeface="SimSun" pitchFamily="2" charset="-122"/>
              </a:rPr>
            </a:br>
            <a:r>
              <a:rPr lang="de-DE" sz="2000" dirty="0">
                <a:solidFill>
                  <a:prstClr val="black"/>
                </a:solidFill>
                <a:latin typeface="Arial" charset="0"/>
                <a:ea typeface="SimSun" pitchFamily="2" charset="-122"/>
              </a:rPr>
              <a:t>Wichtig </a:t>
            </a:r>
            <a:r>
              <a:rPr lang="de-DE" sz="2000" b="0" dirty="0">
                <a:solidFill>
                  <a:prstClr val="black"/>
                </a:solidFill>
                <a:latin typeface="Arial" charset="0"/>
                <a:ea typeface="SimSun" pitchFamily="2" charset="-122"/>
              </a:rPr>
              <a:t>damit mindestens notwendige Soll-Punkte richtig gezählt werden. </a:t>
            </a:r>
            <a:r>
              <a:rPr lang="de-DE" altLang="de-DE" sz="2500" b="0" dirty="0">
                <a:solidFill>
                  <a:srgbClr val="FFFFFF"/>
                </a:solidFill>
                <a:latin typeface="Arial Black" pitchFamily="34" charset="0"/>
              </a:rPr>
              <a:t>ausblenden</a:t>
            </a:r>
            <a:endParaRPr lang="de-DE" altLang="de-DE" sz="2500" dirty="0">
              <a:solidFill>
                <a:srgbClr val="FFFFFF"/>
              </a:solidFill>
              <a:latin typeface="Calibri"/>
              <a:ea typeface="SimSun" pitchFamily="2" charset="-122"/>
            </a:endParaRPr>
          </a:p>
        </p:txBody>
      </p:sp>
      <p:sp>
        <p:nvSpPr>
          <p:cNvPr id="9221" name="Text Box 3"/>
          <p:cNvSpPr txBox="1">
            <a:spLocks noChangeArrowheads="1"/>
          </p:cNvSpPr>
          <p:nvPr/>
        </p:nvSpPr>
        <p:spPr bwMode="auto">
          <a:xfrm>
            <a:off x="17463" y="0"/>
            <a:ext cx="843915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altLang="de-DE" sz="3000" b="0" dirty="0">
                <a:latin typeface="Arial Black" pitchFamily="34" charset="0"/>
              </a:rPr>
              <a:t>Bereiche für Erstprüfung ausblenden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CA6197B-AEEE-4C47-A73A-D1A60DF34C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56" t="6105" r="51720" b="12088"/>
          <a:stretch/>
        </p:blipFill>
        <p:spPr bwMode="auto">
          <a:xfrm>
            <a:off x="2420938" y="2124354"/>
            <a:ext cx="4279900" cy="44291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6C158FC0-F989-4A17-82E6-47038C95EC46}"/>
              </a:ext>
            </a:extLst>
          </p:cNvPr>
          <p:cNvSpPr/>
          <p:nvPr/>
        </p:nvSpPr>
        <p:spPr>
          <a:xfrm>
            <a:off x="4869918" y="3918676"/>
            <a:ext cx="955040" cy="66103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89057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200" b="0" dirty="0">
                <a:latin typeface="Arial" charset="0"/>
              </a:rPr>
            </a:br>
            <a:endParaRPr lang="en-US" altLang="de-DE" sz="1200" b="0" dirty="0">
              <a:latin typeface="Arial" charset="0"/>
            </a:endParaRPr>
          </a:p>
        </p:txBody>
      </p:sp>
      <p:sp>
        <p:nvSpPr>
          <p:cNvPr id="1843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/>
            </a:br>
            <a:fld id="{AE5D3A29-C92B-4827-8079-8CA478B3231A}" type="slidenum">
              <a:rPr lang="en-US" altLang="de-DE" sz="1400" b="0" smtClean="0"/>
              <a:pPr/>
              <a:t>48</a:t>
            </a:fld>
            <a:endParaRPr lang="en-US" altLang="de-DE" sz="1400" b="0"/>
          </a:p>
        </p:txBody>
      </p:sp>
      <p:sp>
        <p:nvSpPr>
          <p:cNvPr id="18436" name="Rectangle 2"/>
          <p:cNvSpPr>
            <a:spLocks noChangeArrowheads="1"/>
          </p:cNvSpPr>
          <p:nvPr/>
        </p:nvSpPr>
        <p:spPr bwMode="auto">
          <a:xfrm>
            <a:off x="171450" y="995910"/>
            <a:ext cx="8869363" cy="533479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4572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11303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40000"/>
              </a:spcBef>
              <a:buFont typeface="Wingdings" pitchFamily="2" charset="2"/>
              <a:buChar char="Ø"/>
            </a:pPr>
            <a:r>
              <a:rPr lang="de-DE" altLang="de-DE" sz="2400" b="0" dirty="0">
                <a:latin typeface="Arial" charset="0"/>
                <a:cs typeface="Times New Roman" pitchFamily="18" charset="0"/>
              </a:rPr>
              <a:t>Der Nachweis zur Umsetzung von Kriterien muss </a:t>
            </a:r>
            <a:br>
              <a:rPr lang="de-DE" altLang="de-DE" sz="2400" b="0" dirty="0">
                <a:latin typeface="Arial" charset="0"/>
                <a:cs typeface="Times New Roman" pitchFamily="18" charset="0"/>
              </a:rPr>
            </a:br>
            <a:r>
              <a:rPr lang="de-DE" altLang="de-DE" sz="2400" b="0" dirty="0">
                <a:latin typeface="Arial" charset="0"/>
                <a:cs typeface="Times New Roman" pitchFamily="18" charset="0"/>
              </a:rPr>
              <a:t>objektiv nachvollziehbar und überprüfbar sein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dirty="0">
                <a:solidFill>
                  <a:srgbClr val="CC0000"/>
                </a:solidFill>
                <a:latin typeface="Arial" charset="0"/>
                <a:cs typeface="Times New Roman" pitchFamily="18" charset="0"/>
              </a:rPr>
              <a:t>W-Fragen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: wer, wann, was, (wo z.B. Ablage woanders als PSW)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dirty="0">
                <a:solidFill>
                  <a:srgbClr val="CC0000"/>
                </a:solidFill>
                <a:latin typeface="Arial" charset="0"/>
                <a:cs typeface="Times New Roman" pitchFamily="18" charset="0"/>
              </a:rPr>
              <a:t>Beurteilungszeitraum beachten! 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– meistens 4 Jahre</a:t>
            </a:r>
            <a:br>
              <a:rPr lang="de-DE" altLang="de-DE" sz="2000" b="0" dirty="0">
                <a:latin typeface="Arial" charset="0"/>
                <a:cs typeface="Times New Roman" pitchFamily="18" charset="0"/>
              </a:rPr>
            </a:br>
            <a:r>
              <a:rPr lang="de-DE" altLang="de-DE" sz="2000" b="0" dirty="0">
                <a:latin typeface="Arial" charset="0"/>
                <a:cs typeface="Times New Roman" pitchFamily="18" charset="0"/>
              </a:rPr>
              <a:t>(siehe auch Folie # 46)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dirty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Maßnahmen</a:t>
            </a:r>
            <a:r>
              <a:rPr lang="de-DE" altLang="de-DE" sz="2000" b="0" dirty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de-DE" altLang="de-DE" sz="2000" b="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für Soll- oder zusatzpunkte müssen </a:t>
            </a:r>
            <a:r>
              <a:rPr lang="de-DE" altLang="de-DE" sz="2000" dirty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umgesetzt</a:t>
            </a:r>
            <a:r>
              <a:rPr lang="de-DE" altLang="de-DE" sz="2000" b="0" dirty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de-DE" altLang="de-DE" sz="2000" b="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sein</a:t>
            </a:r>
            <a:endParaRPr lang="de-DE" altLang="de-DE" sz="2000" b="0" dirty="0">
              <a:latin typeface="Arial" charset="0"/>
              <a:cs typeface="Times New Roman" pitchFamily="18" charset="0"/>
            </a:endParaRPr>
          </a:p>
          <a:p>
            <a:pPr>
              <a:spcBef>
                <a:spcPts val="1000"/>
              </a:spcBef>
              <a:buFont typeface="Wingdings" pitchFamily="2" charset="2"/>
              <a:buChar char="Ø"/>
            </a:pPr>
            <a:r>
              <a:rPr lang="de-DE" altLang="de-DE" sz="2400" b="0" dirty="0">
                <a:latin typeface="Arial" charset="0"/>
                <a:cs typeface="Times New Roman" pitchFamily="18" charset="0"/>
              </a:rPr>
              <a:t>Ungenügende Nachweise 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b="0" dirty="0">
                <a:latin typeface="Arial" charset="0"/>
                <a:cs typeface="Times New Roman" pitchFamily="18" charset="0"/>
              </a:rPr>
              <a:t>„es gibt ein Rundschreiben zum Lüften“ (Kriterium </a:t>
            </a:r>
            <a:r>
              <a:rPr lang="de-DE" altLang="de-DE" sz="2000" dirty="0">
                <a:solidFill>
                  <a:srgbClr val="CC0000"/>
                </a:solidFill>
                <a:latin typeface="Arial" charset="0"/>
                <a:cs typeface="Times New Roman" pitchFamily="18" charset="0"/>
              </a:rPr>
              <a:t>G05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) 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b="0" dirty="0">
                <a:latin typeface="Arial" charset="0"/>
                <a:cs typeface="Times New Roman" pitchFamily="18" charset="0"/>
              </a:rPr>
              <a:t>„eine </a:t>
            </a:r>
            <a:r>
              <a:rPr lang="de-DE" altLang="de-DE" sz="2000" b="0" dirty="0" err="1">
                <a:latin typeface="Arial" charset="0"/>
                <a:cs typeface="Times New Roman" pitchFamily="18" charset="0"/>
              </a:rPr>
              <a:t>Radpumpe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 ist vorhanden“ (Kriterium </a:t>
            </a:r>
            <a:r>
              <a:rPr lang="de-DE" altLang="de-DE" sz="2000" b="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V07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) 	</a:t>
            </a:r>
          </a:p>
          <a:p>
            <a:pPr>
              <a:spcBef>
                <a:spcPts val="1000"/>
              </a:spcBef>
              <a:buFont typeface="Wingdings" pitchFamily="2" charset="2"/>
              <a:buChar char="Ø"/>
            </a:pPr>
            <a:r>
              <a:rPr lang="de-DE" altLang="de-DE" sz="2400" b="0" dirty="0">
                <a:latin typeface="Arial" charset="0"/>
                <a:cs typeface="Times New Roman" pitchFamily="18" charset="0"/>
              </a:rPr>
              <a:t>Nachvollziehbare Nachweise bei der Prüfung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b="0" dirty="0">
                <a:latin typeface="Arial" charset="0"/>
                <a:cs typeface="Times New Roman" pitchFamily="18" charset="0"/>
              </a:rPr>
              <a:t>Lüftungsinfo hängt in allen Klassen, wurde in der Konferenz vom … besprochen, wird jedes Semester von … gezeigt …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b="0" dirty="0">
                <a:latin typeface="Arial" charset="0"/>
                <a:cs typeface="Times New Roman" pitchFamily="18" charset="0"/>
              </a:rPr>
              <a:t>im Sekretariat (bei </a:t>
            </a:r>
            <a:r>
              <a:rPr lang="de-DE" altLang="de-DE" sz="2000" b="0" dirty="0" err="1">
                <a:latin typeface="Arial" charset="0"/>
                <a:cs typeface="Times New Roman" pitchFamily="18" charset="0"/>
              </a:rPr>
              <a:t>SchulwartIn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) gibt es in der Zeit  von … bis … eine Pumpe mit Adaptern </a:t>
            </a:r>
            <a:r>
              <a:rPr lang="de-DE" altLang="de-DE" sz="2000" b="0" u="sng" dirty="0">
                <a:latin typeface="Arial" charset="0"/>
                <a:cs typeface="Times New Roman" pitchFamily="18" charset="0"/>
              </a:rPr>
              <a:t>und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 ein Radwerkzeug auszuleihen</a:t>
            </a:r>
          </a:p>
        </p:txBody>
      </p:sp>
      <p:sp>
        <p:nvSpPr>
          <p:cNvPr id="18437" name="Text Box 3"/>
          <p:cNvSpPr txBox="1">
            <a:spLocks noChangeArrowheads="1"/>
          </p:cNvSpPr>
          <p:nvPr/>
        </p:nvSpPr>
        <p:spPr bwMode="auto">
          <a:xfrm>
            <a:off x="171450" y="0"/>
            <a:ext cx="8439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de-DE" altLang="de-DE" sz="3200" b="0">
                <a:latin typeface="Arial Black" pitchFamily="34" charset="0"/>
              </a:rPr>
              <a:t>Nachweis der Kriterien</a:t>
            </a:r>
          </a:p>
        </p:txBody>
      </p:sp>
    </p:spTree>
    <p:extLst>
      <p:ext uri="{BB962C8B-B14F-4D97-AF65-F5344CB8AC3E}">
        <p14:creationId xmlns:p14="http://schemas.microsoft.com/office/powerpoint/2010/main" val="26135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200" b="0" dirty="0">
                <a:latin typeface="Arial" charset="0"/>
              </a:rPr>
            </a:br>
            <a:endParaRPr lang="en-US" altLang="de-DE" sz="1200" b="0" dirty="0">
              <a:latin typeface="Arial" charset="0"/>
            </a:endParaRPr>
          </a:p>
        </p:txBody>
      </p:sp>
      <p:sp>
        <p:nvSpPr>
          <p:cNvPr id="9219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/>
            </a:br>
            <a:fld id="{9114414E-E135-46FF-9D6A-7699A9A37531}" type="slidenum">
              <a:rPr lang="en-US" altLang="de-DE" sz="1400" b="0" smtClean="0"/>
              <a:pPr/>
              <a:t>49</a:t>
            </a:fld>
            <a:endParaRPr lang="en-US" altLang="de-DE" sz="1400" b="0"/>
          </a:p>
        </p:txBody>
      </p:sp>
      <p:sp>
        <p:nvSpPr>
          <p:cNvPr id="9220" name="Rectangle 2"/>
          <p:cNvSpPr>
            <a:spLocks noChangeArrowheads="1"/>
          </p:cNvSpPr>
          <p:nvPr/>
        </p:nvSpPr>
        <p:spPr bwMode="auto">
          <a:xfrm>
            <a:off x="279400" y="1068388"/>
            <a:ext cx="9088438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de-AT" altLang="de-DE" sz="2400" dirty="0">
                <a:latin typeface="Arial" charset="0"/>
                <a:cs typeface="Times New Roman" pitchFamily="18" charset="0"/>
              </a:rPr>
              <a:t>Maßnahmen bzw. Eigeninitiativen </a:t>
            </a:r>
            <a:r>
              <a:rPr lang="de-AT" altLang="de-DE" sz="2400" b="0" dirty="0">
                <a:latin typeface="Arial" charset="0"/>
                <a:cs typeface="Times New Roman" pitchFamily="18" charset="0"/>
              </a:rPr>
              <a:t>werden bei der Prüfung </a:t>
            </a:r>
            <a:r>
              <a:rPr lang="de-AT" altLang="de-DE" sz="2400" dirty="0">
                <a:latin typeface="Arial" charset="0"/>
                <a:cs typeface="Times New Roman" pitchFamily="18" charset="0"/>
              </a:rPr>
              <a:t>für die Punktevergabe </a:t>
            </a:r>
            <a:r>
              <a:rPr lang="de-AT" altLang="de-DE" sz="2400" b="0" dirty="0">
                <a:latin typeface="Arial" charset="0"/>
                <a:cs typeface="Times New Roman" pitchFamily="18" charset="0"/>
              </a:rPr>
              <a:t>dann als Umsetzung der Kriterien </a:t>
            </a:r>
            <a:br>
              <a:rPr lang="de-AT" altLang="de-DE" sz="2400" b="0" dirty="0">
                <a:latin typeface="Arial" charset="0"/>
                <a:cs typeface="Times New Roman" pitchFamily="18" charset="0"/>
              </a:rPr>
            </a:br>
            <a:r>
              <a:rPr lang="de-AT" altLang="de-DE" sz="2400" b="0" dirty="0">
                <a:latin typeface="Arial" charset="0"/>
                <a:cs typeface="Times New Roman" pitchFamily="18" charset="0"/>
              </a:rPr>
              <a:t>anerkannt, </a:t>
            </a:r>
            <a:r>
              <a:rPr lang="de-AT" altLang="de-DE" sz="2400" dirty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wenn</a:t>
            </a:r>
            <a:r>
              <a:rPr lang="de-AT" altLang="de-DE" sz="2400" b="0" dirty="0">
                <a:latin typeface="Arial" charset="0"/>
                <a:cs typeface="Times New Roman" pitchFamily="18" charset="0"/>
              </a:rPr>
              <a:t> sie bereits </a:t>
            </a:r>
            <a:r>
              <a:rPr lang="de-AT" altLang="de-DE" sz="2400" dirty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umgesetzt</a:t>
            </a:r>
            <a:r>
              <a:rPr lang="de-AT" altLang="de-DE" sz="2400" b="0" dirty="0">
                <a:latin typeface="Arial" charset="0"/>
                <a:cs typeface="Times New Roman" pitchFamily="18" charset="0"/>
              </a:rPr>
              <a:t> und noch </a:t>
            </a:r>
            <a:r>
              <a:rPr lang="de-AT" altLang="de-DE" sz="2400" dirty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wirksam</a:t>
            </a:r>
            <a:r>
              <a:rPr lang="de-AT" altLang="de-DE" sz="2400" b="0" dirty="0">
                <a:latin typeface="Arial" charset="0"/>
                <a:cs typeface="Times New Roman" pitchFamily="18" charset="0"/>
              </a:rPr>
              <a:t> sind.</a:t>
            </a:r>
            <a:br>
              <a:rPr lang="de-AT" altLang="de-DE" sz="2400" b="0" dirty="0">
                <a:latin typeface="Arial" charset="0"/>
                <a:cs typeface="Times New Roman" pitchFamily="18" charset="0"/>
              </a:rPr>
            </a:br>
            <a:r>
              <a:rPr lang="de-AT" altLang="de-DE" sz="2400" b="0" dirty="0">
                <a:latin typeface="Arial" charset="0"/>
                <a:cs typeface="Times New Roman" pitchFamily="18" charset="0"/>
              </a:rPr>
              <a:t>In der Regel 4 Jahre, aber … </a:t>
            </a:r>
          </a:p>
          <a:p>
            <a:pPr>
              <a:spcBef>
                <a:spcPts val="0"/>
              </a:spcBef>
            </a:pPr>
            <a:br>
              <a:rPr lang="de-AT" altLang="de-DE" sz="2400" b="0" dirty="0">
                <a:latin typeface="Arial" charset="0"/>
                <a:cs typeface="Times New Roman" pitchFamily="18" charset="0"/>
              </a:rPr>
            </a:br>
            <a:r>
              <a:rPr lang="de-AT" altLang="de-DE" sz="2400" b="0" dirty="0">
                <a:latin typeface="Arial" charset="0"/>
                <a:cs typeface="Times New Roman" pitchFamily="18" charset="0"/>
              </a:rPr>
              <a:t>Die Verwendung schadstoffarmer Produkte ist in der Regel dauernd wirksam. Bei älteren technischen Investitionen </a:t>
            </a:r>
            <a:br>
              <a:rPr lang="de-AT" altLang="de-DE" sz="2400" b="0" dirty="0">
                <a:latin typeface="Arial" charset="0"/>
                <a:cs typeface="Times New Roman" pitchFamily="18" charset="0"/>
              </a:rPr>
            </a:br>
            <a:r>
              <a:rPr lang="de-AT" altLang="de-DE" sz="2400" b="0" dirty="0">
                <a:latin typeface="Arial" charset="0"/>
                <a:cs typeface="Times New Roman" pitchFamily="18" charset="0"/>
              </a:rPr>
              <a:t>(in der Regel ab 10 Jahren) ist gegebenenfalls der Stand der Technik oder der Wartungszustand zu prüfen. </a:t>
            </a:r>
          </a:p>
          <a:p>
            <a:pPr>
              <a:spcBef>
                <a:spcPts val="0"/>
              </a:spcBef>
            </a:pPr>
            <a:endParaRPr lang="de-AT" altLang="de-DE" sz="2400" b="0" dirty="0">
              <a:latin typeface="Arial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de-AT" altLang="de-DE" sz="2400" b="0" dirty="0">
                <a:latin typeface="Arial" charset="0"/>
                <a:cs typeface="Times New Roman" pitchFamily="18" charset="0"/>
              </a:rPr>
              <a:t>Befragungen von </a:t>
            </a:r>
            <a:r>
              <a:rPr lang="de-AT" altLang="de-DE" sz="2400" b="0" dirty="0" err="1">
                <a:latin typeface="Arial" charset="0"/>
                <a:cs typeface="Times New Roman" pitchFamily="18" charset="0"/>
              </a:rPr>
              <a:t>SchülerInnen</a:t>
            </a:r>
            <a:r>
              <a:rPr lang="de-AT" altLang="de-DE" sz="2400" b="0" dirty="0">
                <a:latin typeface="Arial" charset="0"/>
                <a:cs typeface="Times New Roman" pitchFamily="18" charset="0"/>
              </a:rPr>
              <a:t>, </a:t>
            </a:r>
            <a:r>
              <a:rPr lang="de-AT" altLang="de-DE" sz="2400" b="0" dirty="0" err="1">
                <a:latin typeface="Arial" charset="0"/>
                <a:cs typeface="Times New Roman" pitchFamily="18" charset="0"/>
              </a:rPr>
              <a:t>LehrererInnen</a:t>
            </a:r>
            <a:r>
              <a:rPr lang="de-AT" altLang="de-DE" sz="2400" b="0" dirty="0">
                <a:latin typeface="Arial" charset="0"/>
                <a:cs typeface="Times New Roman" pitchFamily="18" charset="0"/>
              </a:rPr>
              <a:t> und Eltern </a:t>
            </a:r>
            <a:br>
              <a:rPr lang="de-AT" altLang="de-DE" sz="2400" b="0" dirty="0">
                <a:latin typeface="Arial" charset="0"/>
                <a:cs typeface="Times New Roman" pitchFamily="18" charset="0"/>
              </a:rPr>
            </a:br>
            <a:r>
              <a:rPr lang="de-AT" altLang="de-DE" sz="2400" b="0" dirty="0">
                <a:latin typeface="Arial" charset="0"/>
                <a:cs typeface="Times New Roman" pitchFamily="18" charset="0"/>
              </a:rPr>
              <a:t>dürfen nicht älter als 4 Jahre, </a:t>
            </a:r>
            <a:br>
              <a:rPr lang="de-AT" altLang="de-DE" sz="2400" b="0" dirty="0">
                <a:latin typeface="Arial" charset="0"/>
                <a:cs typeface="Times New Roman" pitchFamily="18" charset="0"/>
              </a:rPr>
            </a:br>
            <a:r>
              <a:rPr lang="de-AT" altLang="de-DE" sz="2400" b="0" dirty="0" err="1">
                <a:latin typeface="Arial" charset="0"/>
                <a:cs typeface="Times New Roman" pitchFamily="18" charset="0"/>
              </a:rPr>
              <a:t>AWK´s</a:t>
            </a:r>
            <a:r>
              <a:rPr lang="de-AT" altLang="de-DE" sz="2400" b="0" dirty="0">
                <a:latin typeface="Arial" charset="0"/>
                <a:cs typeface="Times New Roman" pitchFamily="18" charset="0"/>
              </a:rPr>
              <a:t> (Abfallkonzepte) dürfen nicht älter als </a:t>
            </a:r>
            <a:r>
              <a:rPr lang="de-AT" altLang="de-DE" sz="2400" dirty="0">
                <a:solidFill>
                  <a:srgbClr val="CC0000"/>
                </a:solidFill>
                <a:latin typeface="Arial" charset="0"/>
                <a:cs typeface="Times New Roman" pitchFamily="18" charset="0"/>
              </a:rPr>
              <a:t>7 Jahre </a:t>
            </a:r>
            <a:r>
              <a:rPr lang="de-AT" altLang="de-DE" sz="2400" b="0" dirty="0">
                <a:latin typeface="Arial" charset="0"/>
                <a:cs typeface="Times New Roman" pitchFamily="18" charset="0"/>
              </a:rPr>
              <a:t>sein </a:t>
            </a:r>
            <a:br>
              <a:rPr lang="de-AT" altLang="de-DE" sz="2400" b="0" dirty="0">
                <a:latin typeface="Arial" charset="0"/>
                <a:cs typeface="Times New Roman" pitchFamily="18" charset="0"/>
              </a:rPr>
            </a:br>
            <a:r>
              <a:rPr lang="de-AT" altLang="de-DE" sz="2400" b="0" dirty="0">
                <a:latin typeface="Arial" charset="0"/>
                <a:cs typeface="Times New Roman" pitchFamily="18" charset="0"/>
              </a:rPr>
              <a:t>(</a:t>
            </a:r>
            <a:r>
              <a:rPr lang="de-AT" altLang="de-DE" sz="2400" b="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W05 </a:t>
            </a:r>
            <a:r>
              <a:rPr lang="de-AT" altLang="de-DE" sz="2400" b="0" dirty="0">
                <a:latin typeface="Arial" charset="0"/>
                <a:cs typeface="Times New Roman" pitchFamily="18" charset="0"/>
              </a:rPr>
              <a:t>: für Sollpunkte max. 4 Jahre).</a:t>
            </a:r>
            <a:endParaRPr lang="de-DE" altLang="de-DE" sz="2400" b="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9221" name="Text Box 3"/>
          <p:cNvSpPr txBox="1">
            <a:spLocks noChangeArrowheads="1"/>
          </p:cNvSpPr>
          <p:nvPr/>
        </p:nvSpPr>
        <p:spPr bwMode="auto">
          <a:xfrm>
            <a:off x="17463" y="0"/>
            <a:ext cx="8439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de-DE" altLang="de-DE" sz="3200" b="0">
                <a:latin typeface="Arial Black" pitchFamily="34" charset="0"/>
              </a:rPr>
              <a:t>Gültigkeit von Maßnahmen</a:t>
            </a:r>
          </a:p>
        </p:txBody>
      </p:sp>
    </p:spTree>
    <p:extLst>
      <p:ext uri="{BB962C8B-B14F-4D97-AF65-F5344CB8AC3E}">
        <p14:creationId xmlns:p14="http://schemas.microsoft.com/office/powerpoint/2010/main" val="17310842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/>
            </a:br>
            <a:fld id="{7D871635-84A1-4F4C-9AB4-9C8F79F9D373}" type="slidenum">
              <a:rPr lang="en-US" altLang="de-DE" sz="1400" b="0" smtClean="0"/>
              <a:pPr/>
              <a:t>5</a:t>
            </a:fld>
            <a:endParaRPr lang="en-US" altLang="de-DE" sz="1400" b="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171450" y="0"/>
            <a:ext cx="843915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altLang="de-DE" sz="3000" b="0" dirty="0">
                <a:latin typeface="Arial Black" pitchFamily="34" charset="0"/>
              </a:rPr>
              <a:t>Ein ganzheitliches Schulprogramm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50" y="1438709"/>
            <a:ext cx="2761548" cy="2062843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3075436" y="782398"/>
            <a:ext cx="2592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Bildungsqualität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6300203" y="2130831"/>
            <a:ext cx="21146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Umwelt- und </a:t>
            </a:r>
            <a:b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Klimaschutz</a:t>
            </a:r>
          </a:p>
        </p:txBody>
      </p:sp>
      <p:sp>
        <p:nvSpPr>
          <p:cNvPr id="5" name="Rechteck 4"/>
          <p:cNvSpPr/>
          <p:nvPr/>
        </p:nvSpPr>
        <p:spPr>
          <a:xfrm>
            <a:off x="644964" y="2315498"/>
            <a:ext cx="18758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Gesundheit</a:t>
            </a:r>
          </a:p>
        </p:txBody>
      </p:sp>
      <p:sp>
        <p:nvSpPr>
          <p:cNvPr id="6" name="Rechteck 5"/>
          <p:cNvSpPr/>
          <p:nvPr/>
        </p:nvSpPr>
        <p:spPr>
          <a:xfrm>
            <a:off x="5514374" y="3873224"/>
            <a:ext cx="20297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Partizipation</a:t>
            </a:r>
          </a:p>
        </p:txBody>
      </p:sp>
      <p:sp>
        <p:nvSpPr>
          <p:cNvPr id="7" name="Rechteck 6"/>
          <p:cNvSpPr/>
          <p:nvPr/>
        </p:nvSpPr>
        <p:spPr>
          <a:xfrm>
            <a:off x="1289837" y="3866047"/>
            <a:ext cx="19960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Kooperation</a:t>
            </a:r>
          </a:p>
        </p:txBody>
      </p:sp>
      <p:sp>
        <p:nvSpPr>
          <p:cNvPr id="8" name="Rechteck 7"/>
          <p:cNvSpPr/>
          <p:nvPr/>
        </p:nvSpPr>
        <p:spPr>
          <a:xfrm>
            <a:off x="171450" y="4413567"/>
            <a:ext cx="87397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2400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Umweltzeichen ist ein ganzheitliches Schulprogramm und ein systematischer Entwicklungsprozess für eine Bildung für eine nachhaltige Entwicklung</a:t>
            </a:r>
          </a:p>
        </p:txBody>
      </p:sp>
      <p:sp>
        <p:nvSpPr>
          <p:cNvPr id="9" name="Rechteck 8"/>
          <p:cNvSpPr/>
          <p:nvPr/>
        </p:nvSpPr>
        <p:spPr>
          <a:xfrm>
            <a:off x="2990850" y="3501552"/>
            <a:ext cx="22460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600" b="0" dirty="0"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b="0" dirty="0">
                <a:latin typeface="Arial" panose="020B0604020202020204" pitchFamily="34" charset="0"/>
                <a:cs typeface="Arial" panose="020B0604020202020204" pitchFamily="34" charset="0"/>
              </a:rPr>
              <a:t>E. Schneider</a:t>
            </a:r>
          </a:p>
        </p:txBody>
      </p:sp>
      <p:sp>
        <p:nvSpPr>
          <p:cNvPr id="10" name="Rechteck 9"/>
          <p:cNvSpPr/>
          <p:nvPr/>
        </p:nvSpPr>
        <p:spPr>
          <a:xfrm>
            <a:off x="2717709" y="5851601"/>
            <a:ext cx="3307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2400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Wissen</a:t>
            </a: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u="sng" dirty="0"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Handeln!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430" y="5672291"/>
            <a:ext cx="1186543" cy="97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3313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200" b="0" dirty="0">
                <a:latin typeface="Arial" charset="0"/>
              </a:rPr>
            </a:br>
            <a:endParaRPr lang="en-US" altLang="de-DE" sz="1200" b="0" dirty="0">
              <a:latin typeface="Arial" charset="0"/>
            </a:endParaRPr>
          </a:p>
        </p:txBody>
      </p:sp>
      <p:sp>
        <p:nvSpPr>
          <p:cNvPr id="20483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 dirty="0"/>
            </a:br>
            <a:fld id="{376384E2-E306-478A-A1E0-A84FEB50C6C6}" type="slidenum">
              <a:rPr lang="en-US" altLang="de-DE" sz="1400" b="0" smtClean="0"/>
              <a:pPr/>
              <a:t>50</a:t>
            </a:fld>
            <a:endParaRPr lang="en-US" altLang="de-DE" sz="1400" b="0" dirty="0"/>
          </a:p>
        </p:txBody>
      </p:sp>
      <p:sp>
        <p:nvSpPr>
          <p:cNvPr id="20484" name="Rectangle 2"/>
          <p:cNvSpPr>
            <a:spLocks noChangeArrowheads="1"/>
          </p:cNvSpPr>
          <p:nvPr/>
        </p:nvSpPr>
        <p:spPr bwMode="auto">
          <a:xfrm>
            <a:off x="0" y="1023283"/>
            <a:ext cx="9347200" cy="550150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4572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11303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de-DE" altLang="de-DE" sz="2400" dirty="0">
                <a:solidFill>
                  <a:srgbClr val="CC0000"/>
                </a:solidFill>
                <a:latin typeface="Arial" charset="0"/>
                <a:cs typeface="Times New Roman" pitchFamily="18" charset="0"/>
              </a:rPr>
              <a:t>Prüfungsanmeldung </a:t>
            </a:r>
            <a:r>
              <a:rPr lang="de-DE" altLang="de-DE" sz="2400" dirty="0">
                <a:latin typeface="Arial" charset="0"/>
                <a:cs typeface="Times New Roman" pitchFamily="18" charset="0"/>
              </a:rPr>
              <a:t>über </a:t>
            </a:r>
            <a:r>
              <a:rPr lang="de-DE" altLang="de-DE" sz="2400" dirty="0">
                <a:latin typeface="Arial" charset="0"/>
                <a:cs typeface="Times New Roman" pitchFamily="18" charset="0"/>
                <a:hlinkClick r:id="rId3"/>
              </a:rPr>
              <a:t>https://bildung.umweltzeichen.at</a:t>
            </a:r>
            <a:r>
              <a:rPr lang="de-DE" altLang="de-DE" sz="2400" dirty="0">
                <a:latin typeface="Arial" charset="0"/>
                <a:cs typeface="Times New Roman" pitchFamily="18" charset="0"/>
              </a:rPr>
              <a:t> 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b="0" dirty="0">
                <a:latin typeface="Arial" charset="0"/>
              </a:rPr>
              <a:t>wenn alle Kriterien online ausgefüllt = (Prüf)“Protokoll“ und das Qualitätsprogramm in die Antragssoftware hochgeladen wurden:  </a:t>
            </a:r>
            <a:br>
              <a:rPr lang="de-DE" altLang="de-DE" sz="2000" b="0" dirty="0">
                <a:latin typeface="Arial" charset="0"/>
              </a:rPr>
            </a:br>
            <a:r>
              <a:rPr lang="de-DE" altLang="de-DE" sz="2000" b="0" dirty="0">
                <a:latin typeface="Arial" charset="0"/>
              </a:rPr>
              <a:t>min. </a:t>
            </a:r>
            <a:r>
              <a:rPr lang="de-DE" altLang="de-DE" sz="2000" dirty="0">
                <a:latin typeface="Arial" charset="0"/>
              </a:rPr>
              <a:t>3 Wunschtermine </a:t>
            </a:r>
            <a:r>
              <a:rPr lang="de-DE" altLang="de-DE" sz="2000" b="0" dirty="0">
                <a:latin typeface="Arial" charset="0"/>
              </a:rPr>
              <a:t>eintragen und zur „</a:t>
            </a:r>
            <a:r>
              <a:rPr lang="de-DE" altLang="de-DE" sz="2000" dirty="0">
                <a:latin typeface="Arial" charset="0"/>
              </a:rPr>
              <a:t>Prüfung einreichen</a:t>
            </a:r>
            <a:r>
              <a:rPr lang="de-DE" altLang="de-DE" sz="2000" b="0" dirty="0">
                <a:latin typeface="Arial" charset="0"/>
              </a:rPr>
              <a:t>“ 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dirty="0">
                <a:solidFill>
                  <a:srgbClr val="CC3300"/>
                </a:solidFill>
                <a:latin typeface="Arial" charset="0"/>
              </a:rPr>
              <a:t>Achtung</a:t>
            </a:r>
            <a:r>
              <a:rPr lang="de-DE" altLang="de-DE" sz="2000" b="0" dirty="0">
                <a:latin typeface="Arial" charset="0"/>
              </a:rPr>
              <a:t>: </a:t>
            </a:r>
            <a:r>
              <a:rPr lang="de-DE" altLang="de-DE" sz="2000" dirty="0">
                <a:solidFill>
                  <a:srgbClr val="CC0000"/>
                </a:solidFill>
                <a:latin typeface="Arial" charset="0"/>
              </a:rPr>
              <a:t>nach der Einreichung kann nur mehr der bzw. die </a:t>
            </a:r>
            <a:r>
              <a:rPr lang="de-DE" altLang="de-DE" sz="2000" dirty="0" err="1">
                <a:solidFill>
                  <a:srgbClr val="CC0000"/>
                </a:solidFill>
                <a:latin typeface="Arial" charset="0"/>
              </a:rPr>
              <a:t>Prüfer:in</a:t>
            </a:r>
            <a:r>
              <a:rPr lang="de-DE" altLang="de-DE" sz="2000" dirty="0">
                <a:solidFill>
                  <a:srgbClr val="CC0000"/>
                </a:solidFill>
                <a:latin typeface="Arial" charset="0"/>
              </a:rPr>
              <a:t> die Dokumentation ändern</a:t>
            </a:r>
            <a:r>
              <a:rPr lang="de-DE" altLang="de-DE" sz="2000" b="0" dirty="0">
                <a:latin typeface="Arial" charset="0"/>
              </a:rPr>
              <a:t>! </a:t>
            </a:r>
            <a:endParaRPr lang="de-DE" altLang="de-DE" sz="2000" b="0" dirty="0">
              <a:latin typeface="Arial" charset="0"/>
              <a:cs typeface="Times New Roman" pitchFamily="18" charset="0"/>
            </a:endParaRP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b="0" dirty="0">
                <a:latin typeface="Arial" charset="0"/>
                <a:cs typeface="Times New Roman" pitchFamily="18" charset="0"/>
              </a:rPr>
              <a:t>VKI prüft Vollständigkeit der Unterlagen, teilt </a:t>
            </a:r>
            <a:r>
              <a:rPr lang="de-DE" altLang="de-DE" sz="2000" b="0" dirty="0" err="1">
                <a:latin typeface="Arial" charset="0"/>
                <a:cs typeface="Times New Roman" pitchFamily="18" charset="0"/>
              </a:rPr>
              <a:t>Prüfer:in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 mit Datum zu </a:t>
            </a:r>
          </a:p>
          <a:p>
            <a:pPr>
              <a:spcBef>
                <a:spcPts val="1100"/>
              </a:spcBef>
              <a:buFont typeface="Wingdings" pitchFamily="2" charset="2"/>
              <a:buChar char="Ø"/>
            </a:pPr>
            <a:r>
              <a:rPr lang="de-DE" altLang="de-DE" sz="2400" b="0" dirty="0">
                <a:latin typeface="Arial" charset="0"/>
                <a:cs typeface="Times New Roman" pitchFamily="18" charset="0"/>
              </a:rPr>
              <a:t>Externe Überprüfung an der Schule (Audit)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b="0" dirty="0">
                <a:latin typeface="Arial" charset="0"/>
                <a:cs typeface="Times New Roman" pitchFamily="18" charset="0"/>
              </a:rPr>
              <a:t>genaue Terminisierung (Uhrzeit): Vereinbarung </a:t>
            </a:r>
            <a:r>
              <a:rPr lang="de-DE" altLang="de-DE" sz="2000" b="0" dirty="0" err="1">
                <a:latin typeface="Arial" charset="0"/>
                <a:cs typeface="Times New Roman" pitchFamily="18" charset="0"/>
              </a:rPr>
              <a:t>Prüfer:in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 mit Schule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b="0" dirty="0">
                <a:latin typeface="Arial" charset="0"/>
                <a:cs typeface="Times New Roman" pitchFamily="18" charset="0"/>
              </a:rPr>
              <a:t>eventuell: </a:t>
            </a:r>
            <a:r>
              <a:rPr lang="de-DE" altLang="de-DE" sz="2000" b="0" dirty="0" err="1">
                <a:latin typeface="Arial" charset="0"/>
                <a:cs typeface="Times New Roman" pitchFamily="18" charset="0"/>
              </a:rPr>
              <a:t>Hospitant:in</a:t>
            </a:r>
            <a:endParaRPr lang="de-DE" altLang="de-DE" sz="2000" b="0" dirty="0">
              <a:latin typeface="Arial" charset="0"/>
            </a:endParaRPr>
          </a:p>
          <a:p>
            <a:pPr>
              <a:spcBef>
                <a:spcPts val="1100"/>
              </a:spcBef>
              <a:buFont typeface="Wingdings" pitchFamily="2" charset="2"/>
              <a:buChar char="Ø"/>
            </a:pPr>
            <a:r>
              <a:rPr lang="de-DE" altLang="de-DE" sz="2400" b="0" dirty="0">
                <a:latin typeface="Arial" charset="0"/>
                <a:cs typeface="Times New Roman" pitchFamily="18" charset="0"/>
              </a:rPr>
              <a:t>Prüfer/in erstellt Prüfbericht &amp; bewertet das online-Protokoll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b="0" dirty="0">
                <a:latin typeface="Arial" charset="0"/>
                <a:cs typeface="Times New Roman" pitchFamily="18" charset="0"/>
              </a:rPr>
              <a:t>der </a:t>
            </a:r>
            <a:r>
              <a:rPr lang="de-DE" altLang="de-DE" sz="2000" dirty="0">
                <a:solidFill>
                  <a:srgbClr val="CC0000"/>
                </a:solidFill>
                <a:latin typeface="Arial" charset="0"/>
                <a:cs typeface="Times New Roman" pitchFamily="18" charset="0"/>
              </a:rPr>
              <a:t>Prüfbericht ist 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auch ein wichtiges </a:t>
            </a:r>
            <a:r>
              <a:rPr lang="de-DE" altLang="de-DE" sz="2000" dirty="0">
                <a:solidFill>
                  <a:srgbClr val="CC0000"/>
                </a:solidFill>
                <a:latin typeface="Arial" charset="0"/>
                <a:cs typeface="Times New Roman" pitchFamily="18" charset="0"/>
              </a:rPr>
              <a:t>FEEDBACK</a:t>
            </a:r>
            <a:r>
              <a:rPr lang="de-DE" altLang="de-DE" sz="2000" b="0" dirty="0">
                <a:solidFill>
                  <a:srgbClr val="CC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an die Schule</a:t>
            </a:r>
            <a:r>
              <a:rPr lang="de-DE" altLang="de-DE" sz="2000" b="0" dirty="0">
                <a:latin typeface="Arial" charset="0"/>
              </a:rPr>
              <a:t> </a:t>
            </a:r>
            <a:endParaRPr lang="de-DE" altLang="de-DE" sz="2400" b="0" dirty="0">
              <a:latin typeface="Arial" charset="0"/>
              <a:cs typeface="Times New Roman" pitchFamily="18" charset="0"/>
            </a:endParaRPr>
          </a:p>
          <a:p>
            <a:pPr>
              <a:spcBef>
                <a:spcPts val="800"/>
              </a:spcBef>
              <a:buFont typeface="Wingdings" pitchFamily="2" charset="2"/>
              <a:buChar char="Ø"/>
            </a:pPr>
            <a:r>
              <a:rPr lang="de-DE" altLang="de-DE" sz="2400" b="0" dirty="0">
                <a:latin typeface="Arial" charset="0"/>
                <a:cs typeface="Times New Roman" pitchFamily="18" charset="0"/>
              </a:rPr>
              <a:t>Nach erfolgreicher Endkontrolle erteilt VKI das OK für die weitere Auszeichnung („Freigabe“)</a:t>
            </a:r>
            <a:endParaRPr lang="de-DE" altLang="de-DE" sz="2000" b="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20485" name="Text Box 3"/>
          <p:cNvSpPr txBox="1">
            <a:spLocks noChangeArrowheads="1"/>
          </p:cNvSpPr>
          <p:nvPr/>
        </p:nvSpPr>
        <p:spPr bwMode="auto">
          <a:xfrm>
            <a:off x="171450" y="0"/>
            <a:ext cx="8439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de-DE" altLang="de-DE" sz="3200" b="0">
                <a:latin typeface="Arial Black" pitchFamily="34" charset="0"/>
              </a:rPr>
              <a:t>Rund um die Prüfung</a:t>
            </a:r>
          </a:p>
        </p:txBody>
      </p:sp>
    </p:spTree>
    <p:extLst>
      <p:ext uri="{BB962C8B-B14F-4D97-AF65-F5344CB8AC3E}">
        <p14:creationId xmlns:p14="http://schemas.microsoft.com/office/powerpoint/2010/main" val="302854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200" b="0" dirty="0">
                <a:latin typeface="Arial" charset="0"/>
              </a:rPr>
            </a:br>
            <a:endParaRPr lang="en-US" altLang="de-DE" sz="1200" b="0" dirty="0">
              <a:latin typeface="Arial" charset="0"/>
            </a:endParaRPr>
          </a:p>
        </p:txBody>
      </p:sp>
      <p:sp>
        <p:nvSpPr>
          <p:cNvPr id="21507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/>
            </a:br>
            <a:fld id="{A975CC82-0055-4C61-9D8E-9BEEAF95FEE5}" type="slidenum">
              <a:rPr lang="en-US" altLang="de-DE" sz="1400" b="0" smtClean="0"/>
              <a:pPr/>
              <a:t>51</a:t>
            </a:fld>
            <a:endParaRPr lang="en-US" altLang="de-DE" sz="1400" b="0"/>
          </a:p>
        </p:txBody>
      </p:sp>
      <p:sp>
        <p:nvSpPr>
          <p:cNvPr id="21508" name="Rectangle 2"/>
          <p:cNvSpPr>
            <a:spLocks noChangeArrowheads="1"/>
          </p:cNvSpPr>
          <p:nvPr/>
        </p:nvSpPr>
        <p:spPr bwMode="auto">
          <a:xfrm>
            <a:off x="119063" y="890349"/>
            <a:ext cx="9024937" cy="5955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11303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 typeface="Wingdings" pitchFamily="2" charset="2"/>
              <a:buChar char="Ø"/>
            </a:pPr>
            <a:r>
              <a:rPr lang="de-DE" altLang="de-DE" sz="2400" b="0" dirty="0">
                <a:latin typeface="Arial" charset="0"/>
                <a:cs typeface="Times New Roman" pitchFamily="18" charset="0"/>
              </a:rPr>
              <a:t>Umweltzeichen-Verleihung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b="0" dirty="0">
                <a:latin typeface="Arial" charset="0"/>
                <a:cs typeface="Times New Roman" pitchFamily="18" charset="0"/>
              </a:rPr>
              <a:t>das </a:t>
            </a:r>
            <a:r>
              <a:rPr lang="de-DE" altLang="de-DE" sz="200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Umweltministerium</a:t>
            </a:r>
            <a:r>
              <a:rPr lang="de-DE" altLang="de-DE" sz="2000" b="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organisiert eine Auszeichnungsfeier </a:t>
            </a:r>
            <a:br>
              <a:rPr lang="de-DE" altLang="de-DE" sz="2000" b="0" dirty="0">
                <a:latin typeface="Arial" charset="0"/>
                <a:cs typeface="Times New Roman" pitchFamily="18" charset="0"/>
              </a:rPr>
            </a:br>
            <a:r>
              <a:rPr lang="de-DE" altLang="de-DE" sz="2000" b="0" dirty="0">
                <a:latin typeface="Arial" charset="0"/>
                <a:cs typeface="Times New Roman" pitchFamily="18" charset="0"/>
              </a:rPr>
              <a:t>(mit Beteiligung des </a:t>
            </a:r>
            <a:r>
              <a:rPr lang="de-DE" altLang="de-DE" sz="2000" dirty="0">
                <a:solidFill>
                  <a:srgbClr val="339933"/>
                </a:solidFill>
                <a:latin typeface="Arial" charset="0"/>
                <a:cs typeface="Times New Roman" pitchFamily="18" charset="0"/>
              </a:rPr>
              <a:t>Bildungsministeriums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, 1x jährlich)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b="0" dirty="0">
                <a:latin typeface="Arial" charset="0"/>
                <a:cs typeface="Times New Roman" pitchFamily="18" charset="0"/>
              </a:rPr>
              <a:t>Sie bekommen die Urkunde </a:t>
            </a:r>
            <a:br>
              <a:rPr lang="de-DE" altLang="de-DE" sz="2000" b="0" dirty="0">
                <a:latin typeface="Arial" charset="0"/>
                <a:cs typeface="Times New Roman" pitchFamily="18" charset="0"/>
              </a:rPr>
            </a:br>
            <a:r>
              <a:rPr lang="de-DE" altLang="de-DE" sz="2000" b="0" dirty="0">
                <a:latin typeface="Arial" charset="0"/>
                <a:cs typeface="Times New Roman" pitchFamily="18" charset="0"/>
              </a:rPr>
              <a:t>und die Email-Tafel </a:t>
            </a:r>
            <a:br>
              <a:rPr lang="de-DE" altLang="de-DE" sz="2000" b="0" dirty="0">
                <a:latin typeface="Arial" charset="0"/>
                <a:cs typeface="Times New Roman" pitchFamily="18" charset="0"/>
              </a:rPr>
            </a:br>
            <a:r>
              <a:rPr lang="de-DE" altLang="de-DE" sz="2000" b="0" dirty="0">
                <a:latin typeface="Arial" charset="0"/>
                <a:cs typeface="Times New Roman" pitchFamily="18" charset="0"/>
              </a:rPr>
              <a:t>     </a:t>
            </a:r>
            <a:r>
              <a:rPr lang="de-DE" altLang="de-DE" sz="1600" b="0" dirty="0">
                <a:latin typeface="Arial" charset="0"/>
                <a:cs typeface="Times New Roman" pitchFamily="18" charset="0"/>
              </a:rPr>
              <a:t>(Foto © VS St. Johann am Wimberg </a:t>
            </a:r>
            <a:r>
              <a:rPr lang="de-DE" altLang="de-DE" sz="1600" b="0" dirty="0">
                <a:latin typeface="Arial" charset="0"/>
                <a:cs typeface="Times New Roman" pitchFamily="18" charset="0"/>
                <a:sym typeface="Wingdings" panose="05000000000000000000" pitchFamily="2" charset="2"/>
              </a:rPr>
              <a:t>)</a:t>
            </a:r>
            <a:br>
              <a:rPr lang="de-DE" altLang="de-DE" sz="1600" b="0" dirty="0">
                <a:latin typeface="Arial" charset="0"/>
                <a:cs typeface="Times New Roman" pitchFamily="18" charset="0"/>
                <a:sym typeface="Wingdings" panose="05000000000000000000" pitchFamily="2" charset="2"/>
              </a:rPr>
            </a:br>
            <a:endParaRPr lang="de-DE" altLang="de-DE" sz="1600" b="0" dirty="0">
              <a:latin typeface="Arial" charset="0"/>
              <a:cs typeface="Times New Roman" pitchFamily="18" charset="0"/>
            </a:endParaRP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de-DE" altLang="de-DE" sz="2400" b="0" dirty="0">
                <a:latin typeface="Arial" charset="0"/>
                <a:cs typeface="Times New Roman" pitchFamily="18" charset="0"/>
              </a:rPr>
              <a:t>Homepage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b="0" dirty="0">
                <a:latin typeface="Arial" charset="0"/>
              </a:rPr>
              <a:t>Bitte Text und Bilder für</a:t>
            </a:r>
            <a:br>
              <a:rPr lang="de-DE" altLang="de-DE" sz="2000" b="0" dirty="0">
                <a:latin typeface="Arial" charset="0"/>
              </a:rPr>
            </a:br>
            <a:r>
              <a:rPr lang="de-DE" altLang="de-DE" sz="2000" b="0" dirty="0">
                <a:latin typeface="Arial" charset="0"/>
              </a:rPr>
              <a:t>direkt über die Antragssoftware eingeben oder ggf. senden an:</a:t>
            </a:r>
            <a:br>
              <a:rPr lang="de-DE" altLang="de-DE" sz="2000" b="0" dirty="0">
                <a:latin typeface="Arial" charset="0"/>
              </a:rPr>
            </a:br>
            <a:r>
              <a:rPr lang="de-DE" altLang="de-DE" sz="2000" b="0" dirty="0">
                <a:latin typeface="Arial" charset="0"/>
                <a:hlinkClick r:id="rId3"/>
              </a:rPr>
              <a:t>umweltzeichen@vki.at</a:t>
            </a:r>
            <a:endParaRPr lang="de-DE" altLang="de-DE" sz="2000" b="0" dirty="0">
              <a:latin typeface="Arial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de-DE" altLang="de-DE" sz="2400" b="0" dirty="0">
                <a:latin typeface="Arial" charset="0"/>
                <a:cs typeface="Times New Roman" pitchFamily="18" charset="0"/>
              </a:rPr>
              <a:t>Öffentlichkeitsarbeit und Werbung </a:t>
            </a:r>
          </a:p>
          <a:p>
            <a:pPr lvl="1">
              <a:spcBef>
                <a:spcPts val="400"/>
              </a:spcBef>
              <a:buFont typeface="Wingdings" pitchFamily="2" charset="2"/>
              <a:buChar char="§"/>
            </a:pPr>
            <a:r>
              <a:rPr lang="de-DE" altLang="de-DE" sz="2000" b="0" dirty="0">
                <a:latin typeface="Arial" charset="0"/>
                <a:cs typeface="Times New Roman" pitchFamily="18" charset="0"/>
              </a:rPr>
              <a:t>Öffentlichkeitsarbeit</a:t>
            </a:r>
            <a:r>
              <a:rPr lang="de-DE" altLang="de-DE" sz="2400" b="0" dirty="0">
                <a:latin typeface="Arial" charset="0"/>
                <a:cs typeface="Times New Roman" pitchFamily="18" charset="0"/>
              </a:rPr>
              <a:t> 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des Umweltzeichenteams</a:t>
            </a:r>
          </a:p>
          <a:p>
            <a:pPr lvl="1">
              <a:spcBef>
                <a:spcPts val="400"/>
              </a:spcBef>
              <a:buFont typeface="Wingdings" pitchFamily="2" charset="2"/>
              <a:buChar char="§"/>
            </a:pPr>
            <a:r>
              <a:rPr lang="de-DE" altLang="de-DE" sz="2000" b="0" dirty="0">
                <a:latin typeface="Arial" charset="0"/>
              </a:rPr>
              <a:t>setzen Sie mit dem Umweltzeichen Signale, auch auf Ihrer Website </a:t>
            </a:r>
          </a:p>
          <a:p>
            <a:pPr lvl="1">
              <a:spcBef>
                <a:spcPts val="400"/>
              </a:spcBef>
              <a:buFont typeface="Wingdings" pitchFamily="2" charset="2"/>
              <a:buChar char="§"/>
            </a:pPr>
            <a:r>
              <a:rPr lang="de-DE" altLang="de-DE" sz="2000" dirty="0">
                <a:solidFill>
                  <a:srgbClr val="CC0000"/>
                </a:solidFill>
                <a:latin typeface="Arial" charset="0"/>
              </a:rPr>
              <a:t>feiern und informieren Sie</a:t>
            </a:r>
            <a:r>
              <a:rPr lang="de-DE" altLang="de-DE" sz="2000" b="0" dirty="0">
                <a:solidFill>
                  <a:srgbClr val="CC0000"/>
                </a:solidFill>
                <a:latin typeface="Arial" charset="0"/>
              </a:rPr>
              <a:t> </a:t>
            </a:r>
            <a:r>
              <a:rPr lang="de-DE" altLang="de-DE" sz="2000" b="0" dirty="0">
                <a:latin typeface="Arial" charset="0"/>
              </a:rPr>
              <a:t>vor allem lokale Partner, die Medien, Sponsoren und die Öffentlichkeit über Ihren Erfolg</a:t>
            </a:r>
          </a:p>
        </p:txBody>
      </p:sp>
      <p:sp>
        <p:nvSpPr>
          <p:cNvPr id="21509" name="Text Box 3"/>
          <p:cNvSpPr txBox="1">
            <a:spLocks noChangeArrowheads="1"/>
          </p:cNvSpPr>
          <p:nvPr/>
        </p:nvSpPr>
        <p:spPr bwMode="auto">
          <a:xfrm>
            <a:off x="171450" y="0"/>
            <a:ext cx="8439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de-DE" altLang="de-DE" sz="3200" b="0">
                <a:latin typeface="Arial Black" pitchFamily="34" charset="0"/>
              </a:rPr>
              <a:t>Ausgezeichnet!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16079" r="9005"/>
          <a:stretch/>
        </p:blipFill>
        <p:spPr>
          <a:xfrm>
            <a:off x="5422657" y="1986818"/>
            <a:ext cx="2646382" cy="193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9310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200" b="0" dirty="0">
                <a:latin typeface="Arial" charset="0"/>
              </a:rPr>
            </a:br>
            <a:endParaRPr lang="en-US" altLang="de-DE" sz="1200" b="0" dirty="0">
              <a:latin typeface="Arial" charset="0"/>
            </a:endParaRPr>
          </a:p>
        </p:txBody>
      </p:sp>
      <p:sp>
        <p:nvSpPr>
          <p:cNvPr id="5123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/>
            </a:br>
            <a:fld id="{603C7A7D-CA95-4ED3-892C-9B03977BB040}" type="slidenum">
              <a:rPr lang="en-US" altLang="de-DE" sz="1400" b="0" smtClean="0"/>
              <a:pPr/>
              <a:t>52</a:t>
            </a:fld>
            <a:endParaRPr lang="en-US" altLang="de-DE" sz="1400" b="0"/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17463" y="865001"/>
            <a:ext cx="9234113" cy="561692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4572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11303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40000"/>
              </a:spcBef>
              <a:buFont typeface="Wingdings" pitchFamily="2" charset="2"/>
              <a:buChar char="Ø"/>
            </a:pPr>
            <a:r>
              <a:rPr lang="de-DE" altLang="de-DE" sz="2400" b="0" dirty="0">
                <a:latin typeface="Arial" charset="0"/>
                <a:cs typeface="Times New Roman" pitchFamily="18" charset="0"/>
              </a:rPr>
              <a:t>Die </a:t>
            </a:r>
            <a:r>
              <a:rPr lang="de-DE" altLang="de-DE" sz="2400" dirty="0">
                <a:latin typeface="Arial" charset="0"/>
                <a:cs typeface="Times New Roman" pitchFamily="18" charset="0"/>
              </a:rPr>
              <a:t>Beratung</a:t>
            </a:r>
            <a:r>
              <a:rPr lang="de-DE" altLang="de-DE" sz="2400" b="0" dirty="0">
                <a:latin typeface="Arial" charset="0"/>
                <a:cs typeface="Times New Roman" pitchFamily="18" charset="0"/>
              </a:rPr>
              <a:t> zur Folgeprüfung wird meistens gefördert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b="0" dirty="0">
                <a:latin typeface="Arial" charset="0"/>
              </a:rPr>
              <a:t>Kontakte für </a:t>
            </a:r>
            <a:r>
              <a:rPr lang="de-DE" altLang="de-DE" sz="2000" dirty="0">
                <a:latin typeface="Arial" charset="0"/>
                <a:hlinkClick r:id="rId3"/>
              </a:rPr>
              <a:t>Länderförderungen</a:t>
            </a:r>
            <a:endParaRPr lang="de-DE" altLang="de-DE" sz="2400" b="0" dirty="0">
              <a:solidFill>
                <a:schemeClr val="accent2"/>
              </a:solidFill>
              <a:latin typeface="Arial" charset="0"/>
              <a:cs typeface="Times New Roman" pitchFamily="18" charset="0"/>
              <a:sym typeface="Wingdings" pitchFamily="2" charset="2"/>
            </a:endParaRPr>
          </a:p>
          <a:p>
            <a:pPr lvl="1">
              <a:spcBef>
                <a:spcPct val="200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de-DE" altLang="de-DE" sz="2000" b="0" dirty="0">
                <a:latin typeface="Arial" charset="0"/>
              </a:rPr>
              <a:t>Liste der</a:t>
            </a:r>
            <a:r>
              <a:rPr lang="de-DE" altLang="de-DE" sz="2000" dirty="0">
                <a:latin typeface="Arial" charset="0"/>
              </a:rPr>
              <a:t> </a:t>
            </a:r>
            <a:r>
              <a:rPr lang="de-DE" altLang="de-DE" sz="2000" b="0" dirty="0">
                <a:latin typeface="Arial" charset="0"/>
              </a:rPr>
              <a:t>Umweltzeichen-</a:t>
            </a:r>
            <a:r>
              <a:rPr lang="de-DE" altLang="de-DE" sz="2000" b="0" dirty="0" err="1">
                <a:latin typeface="Arial" charset="0"/>
              </a:rPr>
              <a:t>BeraterInnen</a:t>
            </a:r>
            <a:r>
              <a:rPr lang="de-DE" altLang="de-DE" sz="2000" b="0" dirty="0">
                <a:latin typeface="Arial" charset="0"/>
              </a:rPr>
              <a:t>: </a:t>
            </a:r>
            <a:r>
              <a:rPr lang="de-DE" altLang="de-DE" sz="1800" b="0" dirty="0">
                <a:latin typeface="Arial" charset="0"/>
                <a:hlinkClick r:id="rId4"/>
              </a:rPr>
              <a:t>https://bildung.umweltzeichen.at</a:t>
            </a:r>
            <a:r>
              <a:rPr lang="de-DE" altLang="de-DE" sz="1800" b="0" dirty="0">
                <a:latin typeface="Arial" charset="0"/>
              </a:rPr>
              <a:t> 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de-DE" altLang="de-DE" sz="2400" dirty="0">
                <a:latin typeface="Arial" charset="0"/>
                <a:cs typeface="Times New Roman" pitchFamily="18" charset="0"/>
              </a:rPr>
              <a:t>Änderungen</a:t>
            </a:r>
            <a:r>
              <a:rPr lang="de-DE" altLang="de-DE" sz="2400" b="0" dirty="0">
                <a:latin typeface="Arial" charset="0"/>
                <a:cs typeface="Times New Roman" pitchFamily="18" charset="0"/>
              </a:rPr>
              <a:t> der Kriterien </a:t>
            </a:r>
            <a:r>
              <a:rPr lang="de-DE" altLang="de-DE" sz="2400" dirty="0">
                <a:solidFill>
                  <a:srgbClr val="CC0000"/>
                </a:solidFill>
                <a:latin typeface="Arial" charset="0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de-DE" altLang="de-DE" sz="2400" b="0" dirty="0">
                <a:solidFill>
                  <a:srgbClr val="CC0000"/>
                </a:solidFill>
                <a:latin typeface="Arial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de-DE" altLang="de-DE" sz="2400" b="0" dirty="0">
                <a:latin typeface="Arial" charset="0"/>
                <a:cs typeface="Times New Roman" pitchFamily="18" charset="0"/>
                <a:sym typeface="Wingdings" panose="05000000000000000000" pitchFamily="2" charset="2"/>
              </a:rPr>
              <a:t>z.B. </a:t>
            </a:r>
            <a:r>
              <a:rPr lang="de-DE" altLang="de-DE" sz="2400" dirty="0">
                <a:solidFill>
                  <a:srgbClr val="CC0000"/>
                </a:solidFill>
                <a:latin typeface="Arial" charset="0"/>
                <a:cs typeface="Times New Roman" pitchFamily="18" charset="0"/>
              </a:rPr>
              <a:t>Richtlinie vom 1.7.2022</a:t>
            </a:r>
            <a:r>
              <a:rPr lang="de-DE" altLang="de-DE" sz="2400" b="0" dirty="0">
                <a:latin typeface="Arial" charset="0"/>
                <a:cs typeface="Times New Roman" pitchFamily="18" charset="0"/>
              </a:rPr>
              <a:t>,</a:t>
            </a:r>
            <a:br>
              <a:rPr lang="de-DE" altLang="de-DE" sz="2400" b="0" dirty="0">
                <a:latin typeface="Arial" charset="0"/>
                <a:cs typeface="Times New Roman" pitchFamily="18" charset="0"/>
              </a:rPr>
            </a:br>
            <a:r>
              <a:rPr lang="de-DE" altLang="de-DE" sz="2400" b="0" dirty="0">
                <a:latin typeface="Arial" charset="0"/>
                <a:cs typeface="Times New Roman" pitchFamily="18" charset="0"/>
              </a:rPr>
              <a:t>Infos zu Änderungen: </a:t>
            </a:r>
            <a:r>
              <a:rPr lang="de-DE" altLang="de-DE" sz="2400" b="0" dirty="0">
                <a:latin typeface="Arial" charset="0"/>
                <a:cs typeface="Times New Roman" pitchFamily="18" charset="0"/>
                <a:hlinkClick r:id="rId5"/>
              </a:rPr>
              <a:t>www.umweltzeichen.at/schulen/</a:t>
            </a:r>
            <a:r>
              <a:rPr lang="de-DE" altLang="de-DE" sz="2400" dirty="0">
                <a:latin typeface="Arial" charset="0"/>
                <a:cs typeface="Times New Roman" pitchFamily="18" charset="0"/>
                <a:hlinkClick r:id="rId5"/>
              </a:rPr>
              <a:t>revision</a:t>
            </a:r>
            <a:r>
              <a:rPr lang="de-DE" altLang="de-DE" sz="2400" b="0" dirty="0">
                <a:latin typeface="Arial" charset="0"/>
                <a:cs typeface="Times New Roman" pitchFamily="18" charset="0"/>
              </a:rPr>
              <a:t> 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de-DE" altLang="de-DE" sz="2400" b="0" dirty="0">
                <a:latin typeface="Arial" charset="0"/>
                <a:cs typeface="Times New Roman" pitchFamily="18" charset="0"/>
              </a:rPr>
              <a:t>Das </a:t>
            </a:r>
            <a:r>
              <a:rPr lang="de-DE" altLang="de-DE" sz="2400" dirty="0">
                <a:latin typeface="Arial" charset="0"/>
                <a:cs typeface="Times New Roman" pitchFamily="18" charset="0"/>
              </a:rPr>
              <a:t>Audit</a:t>
            </a:r>
            <a:r>
              <a:rPr lang="de-DE" altLang="de-DE" sz="2400" b="0" dirty="0">
                <a:latin typeface="Arial" charset="0"/>
                <a:cs typeface="Times New Roman" pitchFamily="18" charset="0"/>
              </a:rPr>
              <a:t> </a:t>
            </a:r>
            <a:r>
              <a:rPr lang="de-DE" altLang="de-DE" sz="2400" dirty="0">
                <a:latin typeface="Arial" charset="0"/>
                <a:cs typeface="Times New Roman" pitchFamily="18" charset="0"/>
              </a:rPr>
              <a:t>davor ist der Schlüssel </a:t>
            </a:r>
            <a:r>
              <a:rPr lang="de-DE" altLang="de-DE" sz="2400" b="0" dirty="0">
                <a:latin typeface="Arial" charset="0"/>
                <a:cs typeface="Times New Roman" pitchFamily="18" charset="0"/>
              </a:rPr>
              <a:t>zur Folge-Prüfung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dirty="0">
                <a:latin typeface="Arial" charset="0"/>
              </a:rPr>
              <a:t>Duplizieren des online-Protokolls </a:t>
            </a:r>
            <a:r>
              <a:rPr lang="de-DE" altLang="de-DE" sz="2000" b="0" dirty="0">
                <a:latin typeface="Arial" charset="0"/>
              </a:rPr>
              <a:t>übernimmt ca. 60% der Nachweise (noch gültig sofern es keine Änderungen gab)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b="0" dirty="0">
                <a:latin typeface="Arial" charset="0"/>
              </a:rPr>
              <a:t>Sind ggf. noch </a:t>
            </a:r>
            <a:r>
              <a:rPr lang="de-DE" altLang="de-DE" sz="2000" dirty="0">
                <a:solidFill>
                  <a:srgbClr val="CC0000"/>
                </a:solidFill>
                <a:latin typeface="Arial" charset="0"/>
              </a:rPr>
              <a:t>Auflagen</a:t>
            </a:r>
            <a:r>
              <a:rPr lang="de-DE" altLang="de-DE" sz="2000" b="0" dirty="0">
                <a:solidFill>
                  <a:srgbClr val="CC0000"/>
                </a:solidFill>
                <a:latin typeface="Arial" charset="0"/>
              </a:rPr>
              <a:t> </a:t>
            </a:r>
            <a:r>
              <a:rPr lang="de-DE" altLang="de-DE" sz="2000" b="0" dirty="0">
                <a:latin typeface="Arial" charset="0"/>
              </a:rPr>
              <a:t>zu erfüllen (UZ-Freigabe bzw. Prüfbericht)?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b="0" dirty="0">
                <a:latin typeface="Arial" charset="0"/>
              </a:rPr>
              <a:t>ggf. sind bei der 1. Folgeprüfung noch 1 – 3 Bereiche umzusetzen, </a:t>
            </a:r>
            <a:br>
              <a:rPr lang="de-DE" altLang="de-DE" sz="2000" b="0" dirty="0">
                <a:latin typeface="Arial" charset="0"/>
              </a:rPr>
            </a:br>
            <a:r>
              <a:rPr lang="de-DE" altLang="de-DE" sz="2000" b="0" dirty="0">
                <a:latin typeface="Arial" charset="0"/>
              </a:rPr>
              <a:t>die bei der Erstprüfung noch nicht geprüft wurden. 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dirty="0">
                <a:solidFill>
                  <a:srgbClr val="008000"/>
                </a:solidFill>
                <a:latin typeface="Arial" charset="0"/>
              </a:rPr>
              <a:t>Empfehlungen</a:t>
            </a:r>
            <a:r>
              <a:rPr lang="de-DE" altLang="de-DE" sz="2000" b="0" dirty="0">
                <a:latin typeface="Arial" charset="0"/>
              </a:rPr>
              <a:t> - siehe Prüfbericht des Audits davor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de-DE" altLang="de-DE" sz="2400" b="0" dirty="0">
                <a:latin typeface="Arial" charset="0"/>
                <a:cs typeface="Times New Roman" pitchFamily="18" charset="0"/>
              </a:rPr>
              <a:t>Aktualisierung von Daten: z.B. Projekte, Umfragen</a:t>
            </a:r>
            <a:br>
              <a:rPr lang="de-DE" altLang="de-DE" sz="2400" b="0" dirty="0">
                <a:latin typeface="Arial" charset="0"/>
                <a:cs typeface="Times New Roman" pitchFamily="18" charset="0"/>
              </a:rPr>
            </a:br>
            <a:r>
              <a:rPr lang="de-DE" altLang="de-DE" sz="2000" b="0" dirty="0">
                <a:latin typeface="Arial" charset="0"/>
                <a:cs typeface="Times New Roman" pitchFamily="18" charset="0"/>
              </a:rPr>
              <a:t>Details siehe auch Punkt 3.4 der </a:t>
            </a:r>
            <a:r>
              <a:rPr lang="de-DE" altLang="de-DE" sz="2000" dirty="0">
                <a:solidFill>
                  <a:srgbClr val="000000"/>
                </a:solidFill>
                <a:latin typeface="Arial" charset="0"/>
                <a:cs typeface="Times New Roman" pitchFamily="18" charset="0"/>
                <a:hlinkClick r:id="rId6"/>
              </a:rPr>
              <a:t>Richtlinie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 bzw. nächste Folie</a:t>
            </a:r>
            <a:endParaRPr lang="de-DE" altLang="de-DE" sz="2400" b="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5125" name="Text Box 3"/>
          <p:cNvSpPr txBox="1">
            <a:spLocks noChangeArrowheads="1"/>
          </p:cNvSpPr>
          <p:nvPr/>
        </p:nvSpPr>
        <p:spPr bwMode="auto">
          <a:xfrm>
            <a:off x="17463" y="44450"/>
            <a:ext cx="8439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altLang="de-DE" sz="3200" b="0" dirty="0">
                <a:latin typeface="Arial Black" pitchFamily="34" charset="0"/>
              </a:rPr>
              <a:t>  Folgeprüfung nach 4 Jahren, #1</a:t>
            </a:r>
          </a:p>
        </p:txBody>
      </p:sp>
    </p:spTree>
    <p:extLst>
      <p:ext uri="{BB962C8B-B14F-4D97-AF65-F5344CB8AC3E}">
        <p14:creationId xmlns:p14="http://schemas.microsoft.com/office/powerpoint/2010/main" val="104715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 dirty="0"/>
            </a:br>
            <a:endParaRPr lang="en-US" altLang="de-DE" sz="1200" b="0" dirty="0">
              <a:latin typeface="Arial" charset="0"/>
            </a:endParaRPr>
          </a:p>
        </p:txBody>
      </p:sp>
      <p:sp>
        <p:nvSpPr>
          <p:cNvPr id="22531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/>
            </a:br>
            <a:fld id="{1898B4EF-2FC3-4D54-AD37-AC80780FC18F}" type="slidenum">
              <a:rPr lang="en-US" altLang="de-DE" sz="1400" b="0" smtClean="0"/>
              <a:pPr/>
              <a:t>53</a:t>
            </a:fld>
            <a:endParaRPr lang="en-US" altLang="de-DE" sz="1400" b="0"/>
          </a:p>
        </p:txBody>
      </p:sp>
      <p:sp>
        <p:nvSpPr>
          <p:cNvPr id="22532" name="Rectangle 2"/>
          <p:cNvSpPr>
            <a:spLocks noChangeArrowheads="1"/>
          </p:cNvSpPr>
          <p:nvPr/>
        </p:nvSpPr>
        <p:spPr bwMode="auto">
          <a:xfrm>
            <a:off x="0" y="852690"/>
            <a:ext cx="9315450" cy="584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11303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de-DE" altLang="de-DE" sz="2400" b="0" dirty="0">
                <a:latin typeface="Arial" charset="0"/>
                <a:cs typeface="Times New Roman" pitchFamily="18" charset="0"/>
              </a:rPr>
              <a:t>Die Folgeprüfung umfasst alle Bereiche, v.a.: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de-DE" altLang="de-DE" sz="2400" b="0" dirty="0">
                <a:latin typeface="Arial" charset="0"/>
                <a:cs typeface="Times New Roman" pitchFamily="18" charset="0"/>
              </a:rPr>
              <a:t>	Ausständige Bereiche der Erstprüfung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de-DE" altLang="de-DE" sz="2400" b="0" dirty="0">
                <a:latin typeface="Arial" charset="0"/>
                <a:cs typeface="Times New Roman" pitchFamily="18" charset="0"/>
              </a:rPr>
              <a:t>	Ist-Analysen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b="0" dirty="0">
                <a:latin typeface="Arial" charset="0"/>
                <a:cs typeface="Times New Roman" pitchFamily="18" charset="0"/>
              </a:rPr>
              <a:t>Aktualisierungen (z.B. </a:t>
            </a:r>
            <a:r>
              <a:rPr lang="de-DE" altLang="de-DE" sz="2000" dirty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P01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 </a:t>
            </a:r>
            <a:r>
              <a:rPr lang="de-AT" altLang="de-DE" sz="2000" b="0" dirty="0">
                <a:latin typeface="Arial" charset="0"/>
                <a:cs typeface="Times New Roman" pitchFamily="18" charset="0"/>
              </a:rPr>
              <a:t>Rahmenbedingungen für das Lernen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)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de-DE" altLang="de-DE" sz="2400" b="0" dirty="0">
                <a:latin typeface="Arial" charset="0"/>
                <a:cs typeface="Times New Roman" pitchFamily="18" charset="0"/>
              </a:rPr>
              <a:t>	Fortlaufende / aufbauende Kriterien, z.B.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b="0" dirty="0">
                <a:latin typeface="Arial" charset="0"/>
                <a:cs typeface="Times New Roman" pitchFamily="18" charset="0"/>
              </a:rPr>
              <a:t>Überprüfung der Aktualisierung des </a:t>
            </a:r>
            <a:r>
              <a:rPr lang="de-DE" altLang="de-DE" sz="2000" dirty="0">
                <a:latin typeface="Arial" charset="0"/>
                <a:cs typeface="Times New Roman" pitchFamily="18" charset="0"/>
              </a:rPr>
              <a:t>Qualitätsprogramms 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(</a:t>
            </a:r>
            <a:r>
              <a:rPr lang="de-DE" altLang="de-DE" sz="2000" dirty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M01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) </a:t>
            </a:r>
            <a:br>
              <a:rPr lang="de-DE" altLang="de-DE" sz="2000" b="0" dirty="0">
                <a:latin typeface="Arial" charset="0"/>
                <a:cs typeface="Times New Roman" pitchFamily="18" charset="0"/>
              </a:rPr>
            </a:br>
            <a:r>
              <a:rPr lang="de-DE" altLang="de-DE" sz="2000" b="0" dirty="0">
                <a:latin typeface="Arial" charset="0"/>
                <a:cs typeface="Times New Roman" pitchFamily="18" charset="0"/>
              </a:rPr>
              <a:t>und der umgesetzten Maßnahmen: kurz / mittel / langfristig</a:t>
            </a:r>
            <a:endParaRPr lang="de-DE" altLang="de-DE" sz="2000" dirty="0">
              <a:solidFill>
                <a:srgbClr val="CC3300"/>
              </a:solidFill>
              <a:latin typeface="Arial" charset="0"/>
              <a:cs typeface="Times New Roman" pitchFamily="18" charset="0"/>
            </a:endParaRP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b="0" dirty="0">
                <a:latin typeface="Arial" charset="0"/>
                <a:cs typeface="Times New Roman" pitchFamily="18" charset="0"/>
              </a:rPr>
              <a:t>Schulungen, Unterrichtsgestaltung, Projekte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b="0" dirty="0">
                <a:latin typeface="Arial" charset="0"/>
                <a:cs typeface="Times New Roman" pitchFamily="18" charset="0"/>
              </a:rPr>
              <a:t>Aufzeichnungen (Energie, Abfall, etc.)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de-DE" altLang="de-DE" sz="2400" b="0" dirty="0">
                <a:latin typeface="Arial" charset="0"/>
                <a:cs typeface="Times New Roman" pitchFamily="18" charset="0"/>
              </a:rPr>
              <a:t>	Übergangsfristen und Änderungen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b="0" dirty="0">
                <a:latin typeface="Arial" charset="0"/>
                <a:cs typeface="Times New Roman" pitchFamily="18" charset="0"/>
              </a:rPr>
              <a:t>Neuanschaffungen, „nächste Überprüfung“, „Neu- und Umbauten“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b="0" dirty="0">
                <a:latin typeface="Arial" charset="0"/>
                <a:cs typeface="Times New Roman" pitchFamily="18" charset="0"/>
              </a:rPr>
              <a:t>organisatorische oder bauliche Änderungen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dirty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neue </a:t>
            </a:r>
            <a:r>
              <a:rPr lang="de-DE" altLang="de-DE" sz="2000" b="0" dirty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oder</a:t>
            </a:r>
            <a:r>
              <a:rPr lang="de-DE" altLang="de-DE" sz="2000" dirty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 geänderte Kriterien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, siehe </a:t>
            </a:r>
            <a:r>
              <a:rPr lang="de-DE" altLang="de-DE" sz="2000" b="0" dirty="0">
                <a:latin typeface="Arial" charset="0"/>
                <a:cs typeface="Times New Roman" pitchFamily="18" charset="0"/>
                <a:hlinkClick r:id="rId3"/>
              </a:rPr>
              <a:t>www.umweltzeichen.at/schulen/</a:t>
            </a:r>
            <a:r>
              <a:rPr lang="de-DE" altLang="de-DE" sz="2000" dirty="0">
                <a:latin typeface="Arial" charset="0"/>
                <a:cs typeface="Times New Roman" pitchFamily="18" charset="0"/>
                <a:hlinkClick r:id="rId3"/>
              </a:rPr>
              <a:t>revision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  </a:t>
            </a:r>
          </a:p>
        </p:txBody>
      </p:sp>
      <p:sp>
        <p:nvSpPr>
          <p:cNvPr id="22533" name="Text Box 3"/>
          <p:cNvSpPr txBox="1">
            <a:spLocks noChangeArrowheads="1"/>
          </p:cNvSpPr>
          <p:nvPr/>
        </p:nvSpPr>
        <p:spPr bwMode="auto">
          <a:xfrm>
            <a:off x="171450" y="0"/>
            <a:ext cx="8439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de-DE" altLang="de-DE" sz="3200" b="0" dirty="0">
                <a:latin typeface="Arial Black" pitchFamily="34" charset="0"/>
              </a:rPr>
              <a:t>     Folgeprüfung #2</a:t>
            </a:r>
          </a:p>
        </p:txBody>
      </p:sp>
    </p:spTree>
    <p:extLst>
      <p:ext uri="{BB962C8B-B14F-4D97-AF65-F5344CB8AC3E}">
        <p14:creationId xmlns:p14="http://schemas.microsoft.com/office/powerpoint/2010/main" val="14697449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200" b="0" dirty="0">
                <a:latin typeface="Arial" charset="0"/>
              </a:rPr>
            </a:br>
            <a:endParaRPr lang="en-US" altLang="de-DE" sz="1200" b="0" dirty="0">
              <a:latin typeface="Arial" charset="0"/>
            </a:endParaRPr>
          </a:p>
        </p:txBody>
      </p:sp>
      <p:sp>
        <p:nvSpPr>
          <p:cNvPr id="19459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/>
            </a:br>
            <a:fld id="{CE93B316-6780-43F4-9811-854E1D81559D}" type="slidenum">
              <a:rPr lang="en-US" altLang="de-DE" sz="1400" b="0" smtClean="0"/>
              <a:pPr/>
              <a:t>54</a:t>
            </a:fld>
            <a:endParaRPr lang="en-US" altLang="de-DE" sz="1400" b="0"/>
          </a:p>
        </p:txBody>
      </p:sp>
      <p:sp>
        <p:nvSpPr>
          <p:cNvPr id="19460" name="Text Box 2"/>
          <p:cNvSpPr txBox="1">
            <a:spLocks noChangeArrowheads="1"/>
          </p:cNvSpPr>
          <p:nvPr/>
        </p:nvSpPr>
        <p:spPr bwMode="auto">
          <a:xfrm>
            <a:off x="171450" y="0"/>
            <a:ext cx="843915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de-DE" altLang="de-DE" sz="3200" b="0" dirty="0">
                <a:latin typeface="Arial Black" pitchFamily="34" charset="0"/>
              </a:rPr>
              <a:t>  Online-Umfrage 2022</a:t>
            </a:r>
          </a:p>
          <a:p>
            <a:endParaRPr lang="de-DE" altLang="de-DE" sz="3200" b="0" dirty="0">
              <a:latin typeface="Arial Black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69887" y="5340073"/>
            <a:ext cx="918368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AT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Online-Umfrage Herbst 2021</a:t>
            </a:r>
            <a:r>
              <a:rPr lang="de-AT" sz="15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76 Antworten von Umweltzeichenschulen (Rücklaufquote 53%): </a:t>
            </a:r>
            <a:br>
              <a:rPr lang="de-AT" sz="15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14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= sehr stark zutreffend (immer), 2 = stark zutreffend (sehr häufig), 3 = zutreffend (häufig)</a:t>
            </a:r>
          </a:p>
          <a:p>
            <a:pPr lvl="0"/>
            <a:r>
              <a:rPr lang="de-AT" sz="14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= weniger zutreffend (manchmal), 5 = fast gar nicht zutreffend (fast nie), 6 = gar nicht zutreffend (nie)</a:t>
            </a:r>
          </a:p>
          <a:p>
            <a:pPr lvl="0" algn="ctr"/>
            <a:r>
              <a:rPr lang="de-AT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www.umweltzeichen.at/schulen/evaluation</a:t>
            </a:r>
            <a:r>
              <a:rPr lang="de-AT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8" name="Diagramm 7" title="online Umfrage Herbst 2014, 50 Antworten von Schulen">
            <a:extLst>
              <a:ext uri="{FF2B5EF4-FFF2-40B4-BE49-F238E27FC236}">
                <a16:creationId xmlns:a16="http://schemas.microsoft.com/office/drawing/2014/main" id="{B03B3CB1-4283-4FDE-BDCE-45BDF5FDAA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3505499"/>
              </p:ext>
            </p:extLst>
          </p:nvPr>
        </p:nvGraphicFramePr>
        <p:xfrm>
          <a:off x="0" y="1089429"/>
          <a:ext cx="9224962" cy="4034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8244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200" b="0" dirty="0">
                <a:latin typeface="Arial" charset="0"/>
              </a:rPr>
            </a:br>
            <a:endParaRPr lang="en-US" altLang="de-DE" sz="1200" b="0" dirty="0">
              <a:latin typeface="Arial" charset="0"/>
            </a:endParaRPr>
          </a:p>
        </p:txBody>
      </p:sp>
      <p:sp>
        <p:nvSpPr>
          <p:cNvPr id="6147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/>
            </a:br>
            <a:fld id="{A7579046-702F-4CD4-BFCC-D9446DCB7F0F}" type="slidenum">
              <a:rPr lang="en-US" altLang="de-DE" sz="1400" b="0" smtClean="0"/>
              <a:pPr/>
              <a:t>55</a:t>
            </a:fld>
            <a:endParaRPr lang="en-US" altLang="de-DE" sz="1400" b="0"/>
          </a:p>
        </p:txBody>
      </p:sp>
      <p:sp>
        <p:nvSpPr>
          <p:cNvPr id="6148" name="Rectangle 2"/>
          <p:cNvSpPr>
            <a:spLocks noChangeArrowheads="1"/>
          </p:cNvSpPr>
          <p:nvPr/>
        </p:nvSpPr>
        <p:spPr bwMode="auto">
          <a:xfrm>
            <a:off x="209549" y="1203022"/>
            <a:ext cx="8915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673100" lvl="1">
              <a:spcBef>
                <a:spcPct val="20000"/>
              </a:spcBef>
              <a:defRPr/>
            </a:pPr>
            <a:endParaRPr lang="de-DE" sz="2000" b="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6149" name="Text Box 3"/>
          <p:cNvSpPr txBox="1">
            <a:spLocks noChangeArrowheads="1"/>
          </p:cNvSpPr>
          <p:nvPr/>
        </p:nvSpPr>
        <p:spPr bwMode="auto">
          <a:xfrm>
            <a:off x="171450" y="0"/>
            <a:ext cx="8439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de-DE" altLang="de-DE" b="0" dirty="0">
                <a:latin typeface="Arial Black" pitchFamily="34" charset="0"/>
              </a:rPr>
              <a:t>Stimmen zum Umweltzeichen</a:t>
            </a:r>
          </a:p>
        </p:txBody>
      </p:sp>
      <p:sp>
        <p:nvSpPr>
          <p:cNvPr id="6150" name="Text Box 4"/>
          <p:cNvSpPr txBox="1">
            <a:spLocks noChangeArrowheads="1"/>
          </p:cNvSpPr>
          <p:nvPr/>
        </p:nvSpPr>
        <p:spPr bwMode="auto">
          <a:xfrm>
            <a:off x="171450" y="5124629"/>
            <a:ext cx="891539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de-AT" altLang="de-DE" sz="1600" b="0" dirty="0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54142" y="798136"/>
            <a:ext cx="9032708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Schüler/innen </a:t>
            </a:r>
            <a:r>
              <a:rPr lang="de-AT" sz="2000" b="0" dirty="0">
                <a:latin typeface="Arial" panose="020B0604020202020204" pitchFamily="34" charset="0"/>
                <a:cs typeface="Arial" panose="020B0604020202020204" pitchFamily="34" charset="0"/>
              </a:rPr>
              <a:t>(BHS):	</a:t>
            </a:r>
            <a:r>
              <a:rPr lang="de-AT" sz="1800" b="0" dirty="0">
                <a:latin typeface="Arial" panose="020B0604020202020204" pitchFamily="34" charset="0"/>
                <a:cs typeface="Arial" panose="020B0604020202020204" pitchFamily="34" charset="0"/>
              </a:rPr>
              <a:t>Höhere Konzentration durch Stoßlüften, Kurzturnen</a:t>
            </a:r>
          </a:p>
          <a:p>
            <a:pPr>
              <a:spcAft>
                <a:spcPts val="1200"/>
              </a:spcAft>
            </a:pPr>
            <a:r>
              <a:rPr lang="de-AT" sz="1800" b="0" dirty="0">
                <a:latin typeface="Arial" panose="020B0604020202020204" pitchFamily="34" charset="0"/>
                <a:cs typeface="Arial" panose="020B0604020202020204" pitchFamily="34" charset="0"/>
              </a:rPr>
              <a:t>			Praxisnaher Unterricht, fächerübergreifend, Schüler</a:t>
            </a:r>
            <a:br>
              <a:rPr lang="de-AT" sz="18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1800" b="0" dirty="0">
                <a:latin typeface="Arial" panose="020B0604020202020204" pitchFamily="34" charset="0"/>
                <a:cs typeface="Arial" panose="020B0604020202020204" pitchFamily="34" charset="0"/>
              </a:rPr>
              <a:t>			sind verantwortungsbewusster gegenüber Umwelt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AT" sz="1800" b="0" dirty="0">
                <a:latin typeface="Arial" panose="020B0604020202020204" pitchFamily="34" charset="0"/>
                <a:cs typeface="Arial" panose="020B0604020202020204" pitchFamily="34" charset="0"/>
              </a:rPr>
              <a:t>			Mehr Umweltthemen in Spanisch oder Betriebswirtschaft</a:t>
            </a:r>
            <a:br>
              <a:rPr lang="de-AT" sz="18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AT" sz="2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Eltern</a:t>
            </a:r>
            <a:r>
              <a:rPr lang="de-AT" sz="2000" b="0" dirty="0">
                <a:latin typeface="Arial" panose="020B0604020202020204" pitchFamily="34" charset="0"/>
                <a:cs typeface="Arial" panose="020B0604020202020204" pitchFamily="34" charset="0"/>
              </a:rPr>
              <a:t> (VS):		</a:t>
            </a:r>
            <a:r>
              <a:rPr lang="de-AT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Jausenbox</a:t>
            </a:r>
            <a:r>
              <a:rPr lang="de-AT" sz="1800" b="0" dirty="0">
                <a:latin typeface="Arial" panose="020B0604020202020204" pitchFamily="34" charset="0"/>
                <a:cs typeface="Arial" panose="020B0604020202020204" pitchFamily="34" charset="0"/>
              </a:rPr>
              <a:t> (keine Verpackung), Trinkflaschen </a:t>
            </a:r>
            <a:br>
              <a:rPr lang="de-AT" sz="18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1800" b="0" dirty="0">
                <a:latin typeface="Arial" panose="020B0604020202020204" pitchFamily="34" charset="0"/>
                <a:cs typeface="Arial" panose="020B0604020202020204" pitchFamily="34" charset="0"/>
              </a:rPr>
              <a:t>			(keine EW-Flaschen), gesunde Jause</a:t>
            </a:r>
            <a:br>
              <a:rPr lang="de-AT" sz="2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AT" sz="2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PädagogIn</a:t>
            </a:r>
            <a:r>
              <a:rPr lang="de-AT" sz="2000" b="0" dirty="0">
                <a:latin typeface="Arial" panose="020B0604020202020204" pitchFamily="34" charset="0"/>
                <a:cs typeface="Arial" panose="020B0604020202020204" pitchFamily="34" charset="0"/>
              </a:rPr>
              <a:t> (VS):	</a:t>
            </a:r>
            <a:r>
              <a:rPr lang="de-AT" sz="1800" b="0" dirty="0">
                <a:latin typeface="Arial" panose="020B0604020202020204" pitchFamily="34" charset="0"/>
                <a:cs typeface="Arial" panose="020B0604020202020204" pitchFamily="34" charset="0"/>
              </a:rPr>
              <a:t>Umweltbewusstsein wurde gestärkt, Zusammenarbeit mit 			dem Schulerhalter wurde sehr intensiv, Sensibilisierung bei 			Mitarbeitern der Stadtgemeinde (Schulerhalter), </a:t>
            </a:r>
            <a:br>
              <a:rPr lang="de-AT" sz="18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1800" b="0" dirty="0">
                <a:latin typeface="Arial" panose="020B0604020202020204" pitchFamily="34" charset="0"/>
                <a:cs typeface="Arial" panose="020B0604020202020204" pitchFamily="34" charset="0"/>
              </a:rPr>
              <a:t>			Sparsamkeit in verschiedenen Bereichen größer, </a:t>
            </a:r>
            <a:br>
              <a:rPr lang="de-AT" sz="18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1800" b="0" dirty="0">
                <a:latin typeface="Arial" panose="020B0604020202020204" pitchFamily="34" charset="0"/>
                <a:cs typeface="Arial" panose="020B0604020202020204" pitchFamily="34" charset="0"/>
              </a:rPr>
              <a:t>			Bewegungs- &amp; Ernährungsverhalten haben sich verbessert</a:t>
            </a:r>
            <a:br>
              <a:rPr lang="de-AT" sz="18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AT" sz="18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PädagogIn</a:t>
            </a:r>
            <a:r>
              <a:rPr lang="de-AT" sz="2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(NMS):	</a:t>
            </a:r>
            <a:r>
              <a:rPr lang="de-AT" sz="1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Stärkung des Bewusstseins für umweltrelevante Themen, </a:t>
            </a:r>
            <a:br>
              <a:rPr lang="de-AT" sz="1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1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mit Dokumentation wird das breite Spektrum an Aktivitäten</a:t>
            </a:r>
            <a:br>
              <a:rPr lang="de-AT" sz="1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1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sichtbar, mehr Partizipation (Klassenrat, Stufenrat, …)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AT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PädagogIn</a:t>
            </a:r>
            <a:r>
              <a:rPr lang="de-AT" sz="2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(BHS):	</a:t>
            </a:r>
            <a:r>
              <a:rPr lang="de-AT" sz="1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Entwicklung von Projekten, die es ohne ÖUZ nicht gegeben</a:t>
            </a:r>
            <a:br>
              <a:rPr lang="de-AT" sz="1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1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hätte, mehr Umweltbewusstsein der </a:t>
            </a:r>
            <a:r>
              <a:rPr lang="de-AT" sz="18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Lehrer:innen</a:t>
            </a:r>
            <a:endParaRPr lang="de-AT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004638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 dirty="0"/>
            </a:br>
            <a:endParaRPr lang="en-US" altLang="de-DE" sz="1200" b="0" dirty="0">
              <a:latin typeface="Arial" charset="0"/>
            </a:endParaRPr>
          </a:p>
        </p:txBody>
      </p:sp>
      <p:sp>
        <p:nvSpPr>
          <p:cNvPr id="25603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 dirty="0"/>
            </a:br>
            <a:fld id="{3A77FFCB-1560-4F25-B702-CBAE6B77F00D}" type="slidenum">
              <a:rPr lang="en-US" altLang="de-DE" sz="1400" b="0" smtClean="0"/>
              <a:pPr/>
              <a:t>56</a:t>
            </a:fld>
            <a:endParaRPr lang="en-US" altLang="de-DE" sz="1400" b="0" dirty="0"/>
          </a:p>
        </p:txBody>
      </p:sp>
      <p:sp>
        <p:nvSpPr>
          <p:cNvPr id="25604" name="Rectangle 2"/>
          <p:cNvSpPr>
            <a:spLocks noChangeArrowheads="1"/>
          </p:cNvSpPr>
          <p:nvPr/>
        </p:nvSpPr>
        <p:spPr bwMode="auto">
          <a:xfrm>
            <a:off x="171450" y="825499"/>
            <a:ext cx="8609693" cy="537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 typeface="Wingdings" pitchFamily="2" charset="2"/>
              <a:buChar char="Ø"/>
            </a:pPr>
            <a:r>
              <a:rPr lang="de-DE" altLang="de-DE" sz="2400" b="0" dirty="0">
                <a:latin typeface="Arial" charset="0"/>
                <a:cs typeface="Times New Roman" pitchFamily="18" charset="0"/>
              </a:rPr>
              <a:t>Umweltministerium (BMK)</a:t>
            </a:r>
            <a:br>
              <a:rPr lang="de-DE" altLang="de-DE" sz="2400" b="0" dirty="0">
                <a:latin typeface="Arial" charset="0"/>
                <a:cs typeface="Times New Roman" pitchFamily="18" charset="0"/>
              </a:rPr>
            </a:br>
            <a:r>
              <a:rPr lang="de-DE" altLang="de-DE" sz="1900" b="0" i="1" dirty="0">
                <a:latin typeface="Arial" charset="0"/>
                <a:cs typeface="Times New Roman" pitchFamily="18" charset="0"/>
              </a:rPr>
              <a:t>Gesamt-Koordination, Zeichengeber, UZ-Auszeichnungsfeier</a:t>
            </a:r>
            <a:r>
              <a:rPr lang="de-DE" altLang="de-DE" sz="1900" b="0" dirty="0">
                <a:latin typeface="Arial" charset="0"/>
                <a:cs typeface="Times New Roman" pitchFamily="18" charset="0"/>
              </a:rPr>
              <a:t> </a:t>
            </a:r>
            <a:br>
              <a:rPr lang="de-DE" altLang="de-DE" sz="1900" b="0" dirty="0">
                <a:latin typeface="Arial" charset="0"/>
                <a:cs typeface="Times New Roman" pitchFamily="18" charset="0"/>
              </a:rPr>
            </a:br>
            <a:r>
              <a:rPr lang="de-DE" altLang="de-DE" sz="1900" b="0" dirty="0">
                <a:latin typeface="Arial" charset="0"/>
                <a:cs typeface="Times New Roman" pitchFamily="18" charset="0"/>
              </a:rPr>
              <a:t>Elvira Kreuzpointner </a:t>
            </a:r>
            <a:r>
              <a:rPr lang="de-DE" altLang="de-DE" sz="1900" b="0" dirty="0">
                <a:latin typeface="Arial" charset="0"/>
                <a:cs typeface="Times New Roman" pitchFamily="18" charset="0"/>
                <a:sym typeface="Wingdings" pitchFamily="2" charset="2"/>
              </a:rPr>
              <a:t> (01) 711 61 62 – 1648 </a:t>
            </a:r>
            <a:br>
              <a:rPr lang="de-DE" altLang="de-DE" sz="1900" b="0" dirty="0">
                <a:latin typeface="Arial" charset="0"/>
                <a:cs typeface="Times New Roman" pitchFamily="18" charset="0"/>
                <a:sym typeface="Wingdings" pitchFamily="2" charset="2"/>
              </a:rPr>
            </a:br>
            <a:r>
              <a:rPr lang="de-DE" altLang="de-DE" sz="1900" b="0" dirty="0">
                <a:solidFill>
                  <a:srgbClr val="0000FF"/>
                </a:solidFill>
                <a:latin typeface="Arial" charset="0"/>
                <a:cs typeface="Times New Roman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elvira.kreuzpointner@bmk.gv.at</a:t>
            </a:r>
            <a:r>
              <a:rPr lang="de-DE" altLang="de-DE" sz="1900" b="0" dirty="0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de-DE" altLang="de-DE" sz="1900" b="0" dirty="0">
                <a:latin typeface="Arial" charset="0"/>
                <a:cs typeface="Times New Roman" pitchFamily="18" charset="0"/>
                <a:sym typeface="Wingdings" pitchFamily="2" charset="2"/>
              </a:rPr>
              <a:t> </a:t>
            </a:r>
            <a:endParaRPr lang="de-DE" altLang="de-DE" sz="1900" b="0" i="1" dirty="0">
              <a:latin typeface="Arial" charset="0"/>
              <a:cs typeface="Times New Roman" pitchFamily="18" charset="0"/>
            </a:endParaRPr>
          </a:p>
          <a:p>
            <a:pPr>
              <a:spcBef>
                <a:spcPts val="1000"/>
              </a:spcBef>
              <a:buFont typeface="Wingdings" pitchFamily="2" charset="2"/>
              <a:buChar char="Ø"/>
            </a:pPr>
            <a:r>
              <a:rPr lang="de-DE" altLang="de-DE" sz="2400" b="0" dirty="0">
                <a:latin typeface="Arial" charset="0"/>
                <a:cs typeface="Times New Roman" pitchFamily="18" charset="0"/>
              </a:rPr>
              <a:t>Bildungsministerium (BMBWF)</a:t>
            </a:r>
            <a:br>
              <a:rPr lang="de-DE" altLang="de-DE" sz="2400" b="0" dirty="0">
                <a:latin typeface="Arial" charset="0"/>
                <a:cs typeface="Times New Roman" pitchFamily="18" charset="0"/>
              </a:rPr>
            </a:br>
            <a:r>
              <a:rPr lang="de-DE" altLang="de-DE" sz="1900" b="0" i="1" dirty="0">
                <a:latin typeface="Arial" charset="0"/>
                <a:cs typeface="Times New Roman" pitchFamily="18" charset="0"/>
              </a:rPr>
              <a:t>Bildungsförderungsfond, Dienstfreistellungen, Zeichengeber</a:t>
            </a:r>
            <a:r>
              <a:rPr lang="de-DE" altLang="de-DE" sz="1900" b="0" dirty="0">
                <a:latin typeface="Arial" charset="0"/>
                <a:cs typeface="Times New Roman" pitchFamily="18" charset="0"/>
              </a:rPr>
              <a:t> </a:t>
            </a:r>
            <a:br>
              <a:rPr lang="de-DE" altLang="de-DE" sz="1900" b="0" dirty="0">
                <a:latin typeface="Arial" charset="0"/>
                <a:cs typeface="Times New Roman" pitchFamily="18" charset="0"/>
              </a:rPr>
            </a:br>
            <a:r>
              <a:rPr lang="de-DE" altLang="de-DE" sz="1900" b="0" dirty="0">
                <a:latin typeface="Arial" charset="0"/>
                <a:cs typeface="Times New Roman" pitchFamily="18" charset="0"/>
              </a:rPr>
              <a:t>Hanna </a:t>
            </a:r>
            <a:r>
              <a:rPr lang="de-DE" altLang="de-DE" sz="1900" b="0" dirty="0" err="1">
                <a:latin typeface="Arial" charset="0"/>
                <a:cs typeface="Times New Roman" pitchFamily="18" charset="0"/>
              </a:rPr>
              <a:t>Malhonen</a:t>
            </a:r>
            <a:r>
              <a:rPr lang="de-DE" altLang="de-DE" sz="1900" b="0" dirty="0">
                <a:latin typeface="Arial" charset="0"/>
                <a:cs typeface="Times New Roman" pitchFamily="18" charset="0"/>
              </a:rPr>
              <a:t> </a:t>
            </a:r>
            <a:r>
              <a:rPr lang="de-DE" altLang="de-DE" sz="1900" b="0" dirty="0">
                <a:latin typeface="Arial" charset="0"/>
                <a:cs typeface="Times New Roman" pitchFamily="18" charset="0"/>
                <a:sym typeface="Wingdings" pitchFamily="2" charset="2"/>
              </a:rPr>
              <a:t> (01) </a:t>
            </a:r>
            <a:r>
              <a:rPr lang="de-DE" altLang="de-DE" sz="1900" b="0" dirty="0">
                <a:latin typeface="Arial" charset="0"/>
                <a:cs typeface="Times New Roman" pitchFamily="18" charset="0"/>
              </a:rPr>
              <a:t>531 20 </a:t>
            </a:r>
            <a:r>
              <a:rPr lang="de-DE" altLang="de-DE" sz="1900" b="0" dirty="0">
                <a:latin typeface="Arial" charset="0"/>
                <a:cs typeface="Times New Roman" pitchFamily="18" charset="0"/>
                <a:sym typeface="Wingdings" pitchFamily="2" charset="2"/>
              </a:rPr>
              <a:t>–</a:t>
            </a:r>
            <a:r>
              <a:rPr lang="de-DE" altLang="de-DE" sz="1900" b="0" dirty="0">
                <a:latin typeface="Arial" charset="0"/>
                <a:cs typeface="Times New Roman" pitchFamily="18" charset="0"/>
              </a:rPr>
              <a:t> 2532</a:t>
            </a:r>
            <a:r>
              <a:rPr lang="de-DE" altLang="de-DE" sz="1900" b="0" dirty="0">
                <a:latin typeface="Arial" charset="0"/>
                <a:cs typeface="Times New Roman" pitchFamily="18" charset="0"/>
                <a:sym typeface="Wingdings" pitchFamily="2" charset="2"/>
              </a:rPr>
              <a:t> </a:t>
            </a:r>
            <a:br>
              <a:rPr lang="de-DE" altLang="de-DE" sz="1900" b="0" dirty="0">
                <a:latin typeface="Arial" charset="0"/>
                <a:cs typeface="Times New Roman" pitchFamily="18" charset="0"/>
                <a:sym typeface="Wingdings" pitchFamily="2" charset="2"/>
              </a:rPr>
            </a:br>
            <a:r>
              <a:rPr lang="de-DE" altLang="de-DE" sz="1900" b="0" dirty="0">
                <a:latin typeface="Arial" charset="0"/>
                <a:cs typeface="Times New Roman" pitchFamily="18" charset="0"/>
                <a:sym typeface="Wingdings" pitchFamily="2" charset="2"/>
                <a:hlinkClick r:id="rId4"/>
              </a:rPr>
              <a:t>hanna.malhonen@bmbwf.gv.at</a:t>
            </a:r>
            <a:r>
              <a:rPr lang="de-DE" altLang="de-DE" sz="1900" b="0" dirty="0">
                <a:latin typeface="Arial" charset="0"/>
                <a:cs typeface="Times New Roman" pitchFamily="18" charset="0"/>
                <a:sym typeface="Wingdings" pitchFamily="2" charset="2"/>
              </a:rPr>
              <a:t> </a:t>
            </a:r>
            <a:endParaRPr lang="de-DE" altLang="de-DE" sz="1900" b="0" dirty="0">
              <a:solidFill>
                <a:schemeClr val="accent2"/>
              </a:solidFill>
              <a:latin typeface="Arial" charset="0"/>
              <a:cs typeface="Times New Roman" pitchFamily="18" charset="0"/>
              <a:sym typeface="Wingdings" pitchFamily="2" charset="2"/>
            </a:endParaRPr>
          </a:p>
          <a:p>
            <a:pPr>
              <a:spcBef>
                <a:spcPts val="1000"/>
              </a:spcBef>
              <a:buFont typeface="Wingdings" pitchFamily="2" charset="2"/>
              <a:buChar char="Ø"/>
            </a:pPr>
            <a:r>
              <a:rPr lang="de-DE" altLang="de-DE" sz="2400" b="0" dirty="0">
                <a:latin typeface="Arial" charset="0"/>
                <a:cs typeface="Times New Roman" pitchFamily="18" charset="0"/>
              </a:rPr>
              <a:t>FORUM Umweltbildung 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(Karin Schneeweiss)</a:t>
            </a:r>
            <a:br>
              <a:rPr lang="de-DE" altLang="de-DE" sz="2000" b="0" dirty="0">
                <a:latin typeface="Arial" charset="0"/>
                <a:cs typeface="Times New Roman" pitchFamily="18" charset="0"/>
              </a:rPr>
            </a:br>
            <a:r>
              <a:rPr lang="de-DE" altLang="de-DE" sz="1900" b="0" i="1" dirty="0">
                <a:latin typeface="Arial" charset="0"/>
                <a:cs typeface="Times New Roman" pitchFamily="18" charset="0"/>
              </a:rPr>
              <a:t>teilweise</a:t>
            </a:r>
            <a:r>
              <a:rPr lang="de-DE" altLang="de-DE" sz="1900" b="0" dirty="0">
                <a:latin typeface="Arial" charset="0"/>
                <a:cs typeface="Times New Roman" pitchFamily="18" charset="0"/>
              </a:rPr>
              <a:t> </a:t>
            </a:r>
            <a:r>
              <a:rPr lang="de-DE" altLang="de-DE" sz="1900" b="0" i="1" dirty="0" err="1">
                <a:latin typeface="Arial" charset="0"/>
                <a:cs typeface="Times New Roman" pitchFamily="18" charset="0"/>
              </a:rPr>
              <a:t>Kriterienerstellung</a:t>
            </a:r>
            <a:r>
              <a:rPr lang="de-DE" altLang="de-DE" sz="1900" b="0" i="1" dirty="0">
                <a:latin typeface="Arial" charset="0"/>
                <a:cs typeface="Times New Roman" pitchFamily="18" charset="0"/>
              </a:rPr>
              <a:t> UZ 301</a:t>
            </a:r>
            <a:br>
              <a:rPr lang="de-DE" altLang="de-DE" sz="1900" b="0" i="1" dirty="0">
                <a:latin typeface="Arial" charset="0"/>
                <a:cs typeface="Times New Roman" pitchFamily="18" charset="0"/>
              </a:rPr>
            </a:br>
            <a:r>
              <a:rPr lang="de-DE" altLang="de-DE" sz="1900" b="0" dirty="0">
                <a:latin typeface="Arial" charset="0"/>
                <a:cs typeface="Times New Roman" pitchFamily="18" charset="0"/>
                <a:hlinkClick r:id="rId5"/>
              </a:rPr>
              <a:t>karin.schneeweiss@umweltbildung.at</a:t>
            </a:r>
            <a:r>
              <a:rPr lang="de-DE" altLang="de-DE" sz="1900" b="0" dirty="0">
                <a:latin typeface="Arial" charset="0"/>
                <a:cs typeface="Times New Roman" pitchFamily="18" charset="0"/>
              </a:rPr>
              <a:t> </a:t>
            </a:r>
            <a:r>
              <a:rPr lang="de-DE" altLang="de-DE" sz="1900" b="0" dirty="0">
                <a:latin typeface="Arial" charset="0"/>
                <a:cs typeface="Times New Roman" pitchFamily="18" charset="0"/>
                <a:sym typeface="Wingdings" pitchFamily="2" charset="2"/>
              </a:rPr>
              <a:t> (01) </a:t>
            </a:r>
            <a:r>
              <a:rPr lang="de-DE" altLang="de-DE" sz="1900" b="0" dirty="0">
                <a:latin typeface="Arial" charset="0"/>
                <a:cs typeface="Times New Roman" pitchFamily="18" charset="0"/>
              </a:rPr>
              <a:t>402 47 01 - 0</a:t>
            </a:r>
            <a:r>
              <a:rPr lang="de-DE" altLang="de-DE" sz="1900" b="0" dirty="0">
                <a:latin typeface="Arial" charset="0"/>
                <a:cs typeface="Times New Roman" pitchFamily="18" charset="0"/>
                <a:sym typeface="Wingdings" pitchFamily="2" charset="2"/>
              </a:rPr>
              <a:t> </a:t>
            </a:r>
            <a:endParaRPr lang="de-DE" altLang="de-DE" sz="1900" b="0" dirty="0">
              <a:latin typeface="Arial" charset="0"/>
              <a:cs typeface="Times New Roman" pitchFamily="18" charset="0"/>
            </a:endParaRPr>
          </a:p>
          <a:p>
            <a:pPr>
              <a:spcBef>
                <a:spcPts val="1000"/>
              </a:spcBef>
              <a:buFont typeface="Wingdings" pitchFamily="2" charset="2"/>
              <a:buChar char="Ø"/>
            </a:pPr>
            <a:r>
              <a:rPr lang="de-DE" altLang="de-DE" sz="2400" b="0" dirty="0">
                <a:latin typeface="Arial" charset="0"/>
                <a:cs typeface="Times New Roman" pitchFamily="18" charset="0"/>
              </a:rPr>
              <a:t>VKI Verein für Konsumenteninformation</a:t>
            </a:r>
            <a:br>
              <a:rPr lang="de-DE" altLang="de-DE" sz="2400" b="0" dirty="0">
                <a:latin typeface="Arial" charset="0"/>
                <a:cs typeface="Times New Roman" pitchFamily="18" charset="0"/>
              </a:rPr>
            </a:br>
            <a:r>
              <a:rPr lang="de-DE" altLang="de-DE" sz="1900" b="0" i="1" dirty="0">
                <a:latin typeface="Arial" charset="0"/>
                <a:cs typeface="Times New Roman" pitchFamily="18" charset="0"/>
              </a:rPr>
              <a:t>Administration, Prüfungsorganisation, </a:t>
            </a:r>
            <a:r>
              <a:rPr lang="de-DE" altLang="de-DE" sz="1900" b="0" i="1" dirty="0" err="1">
                <a:latin typeface="Arial" charset="0"/>
                <a:cs typeface="Times New Roman" pitchFamily="18" charset="0"/>
              </a:rPr>
              <a:t>Kriterienerstellung</a:t>
            </a:r>
            <a:r>
              <a:rPr lang="de-DE" altLang="de-DE" sz="1900" b="0" i="1" dirty="0">
                <a:latin typeface="Arial" charset="0"/>
                <a:cs typeface="Times New Roman" pitchFamily="18" charset="0"/>
              </a:rPr>
              <a:t> UZ 301</a:t>
            </a:r>
            <a:r>
              <a:rPr lang="de-DE" altLang="de-DE" sz="1900" b="0" dirty="0">
                <a:latin typeface="Arial" charset="0"/>
                <a:cs typeface="Times New Roman" pitchFamily="18" charset="0"/>
              </a:rPr>
              <a:t> </a:t>
            </a:r>
            <a:br>
              <a:rPr lang="de-DE" altLang="de-DE" sz="1900" b="0" dirty="0">
                <a:latin typeface="Arial" charset="0"/>
                <a:cs typeface="Times New Roman" pitchFamily="18" charset="0"/>
              </a:rPr>
            </a:br>
            <a:r>
              <a:rPr lang="de-DE" altLang="de-DE" sz="1900" b="0" dirty="0">
                <a:latin typeface="Arial" charset="0"/>
                <a:cs typeface="Times New Roman" pitchFamily="18" charset="0"/>
              </a:rPr>
              <a:t>Arno Dermutz </a:t>
            </a:r>
            <a:r>
              <a:rPr lang="de-DE" altLang="de-DE" sz="1900" b="0" dirty="0">
                <a:latin typeface="Arial" charset="0"/>
                <a:cs typeface="Times New Roman" pitchFamily="18" charset="0"/>
                <a:sym typeface="Wingdings" pitchFamily="2" charset="2"/>
              </a:rPr>
              <a:t> (01) 588 77 – 255, </a:t>
            </a:r>
            <a:r>
              <a:rPr lang="de-DE" altLang="de-DE" sz="1900" b="0" dirty="0">
                <a:latin typeface="Arial" charset="0"/>
                <a:cs typeface="Times New Roman" pitchFamily="18" charset="0"/>
                <a:sym typeface="Wingdings" pitchFamily="2" charset="2"/>
                <a:hlinkClick r:id="rId6"/>
              </a:rPr>
              <a:t>arno.dermutz@vki.at</a:t>
            </a:r>
            <a:r>
              <a:rPr lang="de-DE" altLang="de-DE" sz="1900" b="0" dirty="0">
                <a:latin typeface="Arial" charset="0"/>
                <a:cs typeface="Times New Roman" pitchFamily="18" charset="0"/>
                <a:sym typeface="Wingdings" pitchFamily="2" charset="2"/>
              </a:rPr>
              <a:t> </a:t>
            </a:r>
          </a:p>
          <a:p>
            <a:pPr>
              <a:spcBef>
                <a:spcPts val="1000"/>
              </a:spcBef>
              <a:buFont typeface="Wingdings" pitchFamily="2" charset="2"/>
              <a:buChar char="Ø"/>
            </a:pPr>
            <a:r>
              <a:rPr lang="de-DE" altLang="de-DE" sz="2400" b="0" dirty="0">
                <a:latin typeface="Arial" charset="0"/>
                <a:cs typeface="Times New Roman" pitchFamily="18" charset="0"/>
                <a:sym typeface="Wingdings" pitchFamily="2" charset="2"/>
              </a:rPr>
              <a:t>Berater/innen: </a:t>
            </a:r>
            <a:r>
              <a:rPr lang="de-DE" altLang="de-DE" sz="2000" b="0" dirty="0">
                <a:solidFill>
                  <a:srgbClr val="0000FF"/>
                </a:solidFill>
                <a:latin typeface="Arial" charset="0"/>
                <a:cs typeface="Times New Roman" pitchFamily="18" charset="0"/>
                <a:sym typeface="Wingdings" pitchFamily="2" charset="2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https://bildung.umweltzeichen.at  Berater UZ 301</a:t>
            </a:r>
            <a:r>
              <a:rPr lang="de-DE" altLang="de-DE" sz="2000" b="0" dirty="0">
                <a:solidFill>
                  <a:srgbClr val="0000FF"/>
                </a:solidFill>
                <a:latin typeface="Arial" charset="0"/>
                <a:cs typeface="Times New Roman" pitchFamily="18" charset="0"/>
                <a:sym typeface="Wingdings" pitchFamily="2" charset="2"/>
              </a:rPr>
              <a:t> </a:t>
            </a:r>
            <a:endParaRPr lang="de-DE" altLang="de-DE" sz="1600" b="0" dirty="0">
              <a:solidFill>
                <a:srgbClr val="0000FF"/>
              </a:solidFill>
              <a:latin typeface="Arial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5605" name="Text Box 3"/>
          <p:cNvSpPr txBox="1">
            <a:spLocks noChangeArrowheads="1"/>
          </p:cNvSpPr>
          <p:nvPr/>
        </p:nvSpPr>
        <p:spPr bwMode="auto">
          <a:xfrm>
            <a:off x="171450" y="0"/>
            <a:ext cx="8439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altLang="de-DE" sz="3200" b="0" dirty="0">
                <a:latin typeface="Arial Black" pitchFamily="34" charset="0"/>
              </a:rPr>
              <a:t>  Umweltzeichenteam, Kontakte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83" y="3801930"/>
            <a:ext cx="730949" cy="73209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929" y="4779387"/>
            <a:ext cx="527443" cy="80986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846" y="2848409"/>
            <a:ext cx="2371154" cy="79381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B5B22A5-A1E6-47AC-AD5F-2BC768B06F7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699" y="1529200"/>
            <a:ext cx="2336006" cy="84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5251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 dirty="0"/>
            </a:br>
            <a:endParaRPr lang="en-US" altLang="de-DE" sz="1200" b="0" dirty="0">
              <a:latin typeface="Arial" charset="0"/>
            </a:endParaRPr>
          </a:p>
        </p:txBody>
      </p:sp>
      <p:sp>
        <p:nvSpPr>
          <p:cNvPr id="26627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/>
            </a:br>
            <a:fld id="{BC6B03F6-3CE3-4B28-9686-C1D9CB963FA2}" type="slidenum">
              <a:rPr lang="en-US" altLang="de-DE" sz="1400" b="0" smtClean="0"/>
              <a:pPr/>
              <a:t>57</a:t>
            </a:fld>
            <a:endParaRPr lang="en-US" altLang="de-DE" sz="1400" b="0"/>
          </a:p>
        </p:txBody>
      </p:sp>
      <p:sp>
        <p:nvSpPr>
          <p:cNvPr id="26628" name="Rectangle 2"/>
          <p:cNvSpPr>
            <a:spLocks noChangeArrowheads="1"/>
          </p:cNvSpPr>
          <p:nvPr/>
        </p:nvSpPr>
        <p:spPr bwMode="auto">
          <a:xfrm>
            <a:off x="320675" y="473075"/>
            <a:ext cx="8420100" cy="652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br>
              <a:rPr lang="de-DE" altLang="de-DE" sz="4000" b="0" dirty="0">
                <a:solidFill>
                  <a:schemeClr val="tx2"/>
                </a:solidFill>
                <a:latin typeface="Arial Black" pitchFamily="34" charset="0"/>
              </a:rPr>
            </a:br>
            <a:r>
              <a:rPr lang="de-DE" altLang="de-DE" sz="4800" i="1" dirty="0" err="1">
                <a:solidFill>
                  <a:srgbClr val="339933"/>
                </a:solidFill>
                <a:latin typeface="Arial Black" panose="020B0A04020102020204" pitchFamily="34" charset="0"/>
              </a:rPr>
              <a:t>everyday</a:t>
            </a:r>
            <a:r>
              <a:rPr lang="de-DE" altLang="de-DE" sz="4800" i="1" dirty="0">
                <a:solidFill>
                  <a:srgbClr val="339933"/>
                </a:solidFill>
                <a:latin typeface="Arial Black" panose="020B0A04020102020204" pitchFamily="34" charset="0"/>
              </a:rPr>
              <a:t> </a:t>
            </a:r>
            <a:r>
              <a:rPr lang="de-DE" altLang="de-DE" sz="4800" i="1" dirty="0" err="1">
                <a:solidFill>
                  <a:srgbClr val="339933"/>
                </a:solidFill>
                <a:latin typeface="Arial Black" panose="020B0A04020102020204" pitchFamily="34" charset="0"/>
              </a:rPr>
              <a:t>for</a:t>
            </a:r>
            <a:r>
              <a:rPr lang="de-DE" altLang="de-DE" sz="4800" i="1" dirty="0">
                <a:solidFill>
                  <a:srgbClr val="339933"/>
                </a:solidFill>
                <a:latin typeface="Arial Black" panose="020B0A04020102020204" pitchFamily="34" charset="0"/>
              </a:rPr>
              <a:t> </a:t>
            </a:r>
            <a:r>
              <a:rPr lang="de-DE" altLang="de-DE" sz="4800" i="1" dirty="0" err="1">
                <a:solidFill>
                  <a:srgbClr val="339933"/>
                </a:solidFill>
                <a:latin typeface="Arial Black" panose="020B0A04020102020204" pitchFamily="34" charset="0"/>
              </a:rPr>
              <a:t>future</a:t>
            </a:r>
            <a:r>
              <a:rPr lang="de-DE" altLang="de-DE" sz="4800" i="1" dirty="0">
                <a:solidFill>
                  <a:srgbClr val="339933"/>
                </a:solidFill>
                <a:latin typeface="Arial Black" panose="020B0A04020102020204" pitchFamily="34" charset="0"/>
              </a:rPr>
              <a:t>:</a:t>
            </a:r>
            <a:br>
              <a:rPr lang="de-DE" altLang="de-DE" sz="4800" b="0" dirty="0">
                <a:latin typeface="Arial Black" pitchFamily="34" charset="0"/>
              </a:rPr>
            </a:br>
            <a:r>
              <a:rPr lang="de-AT" altLang="de-DE" sz="2400" b="0" dirty="0" err="1">
                <a:latin typeface="Arial Black" pitchFamily="34" charset="0"/>
                <a:hlinkClick r:id="rId3"/>
              </a:rPr>
              <a:t>Klimaresilienz</a:t>
            </a:r>
            <a:r>
              <a:rPr lang="de-AT" altLang="de-DE" sz="2400" b="0" dirty="0">
                <a:latin typeface="Arial Black" pitchFamily="34" charset="0"/>
                <a:hlinkClick r:id="rId3"/>
              </a:rPr>
              <a:t> und Klimakommunikation, Hoffnung durch Handeln</a:t>
            </a:r>
            <a:r>
              <a:rPr lang="de-AT" altLang="de-DE" sz="2400" b="0" dirty="0">
                <a:latin typeface="Arial Black" pitchFamily="34" charset="0"/>
              </a:rPr>
              <a:t> (</a:t>
            </a:r>
            <a:r>
              <a:rPr lang="de-AT" altLang="de-DE" sz="2400" b="0" dirty="0" err="1">
                <a:latin typeface="Arial Black" pitchFamily="34" charset="0"/>
              </a:rPr>
              <a:t>ppt</a:t>
            </a: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), als </a:t>
            </a:r>
            <a:r>
              <a:rPr kumimoji="0" lang="de-A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hlinkClick r:id="rId4"/>
              </a:rPr>
              <a:t>Video</a:t>
            </a:r>
            <a:br>
              <a:rPr lang="de-AT" altLang="de-DE" sz="2400" b="0" dirty="0">
                <a:latin typeface="Arial Black" pitchFamily="34" charset="0"/>
              </a:rPr>
            </a:br>
            <a:br>
              <a:rPr lang="de-AT" altLang="de-DE" sz="2400" b="0" dirty="0">
                <a:latin typeface="Arial Black" pitchFamily="34" charset="0"/>
              </a:rPr>
            </a:br>
            <a:r>
              <a:rPr lang="de-DE" altLang="de-DE" sz="2000" b="0" dirty="0">
                <a:latin typeface="Arial Black" pitchFamily="34" charset="0"/>
              </a:rPr>
              <a:t>sowie ausgezeichnete Produkte und Dienstleistungen</a:t>
            </a:r>
            <a:r>
              <a:rPr lang="de-DE" altLang="de-DE" sz="2000" b="0" dirty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de-DE" altLang="de-DE" sz="3600" dirty="0">
                <a:solidFill>
                  <a:schemeClr val="tx2"/>
                </a:solidFill>
                <a:latin typeface="Arial" charset="0"/>
                <a:hlinkClick r:id="rId5"/>
              </a:rPr>
              <a:t>www.umweltzeichen.at</a:t>
            </a:r>
            <a:r>
              <a:rPr lang="de-DE" altLang="de-DE" sz="3600" dirty="0">
                <a:solidFill>
                  <a:schemeClr val="tx2"/>
                </a:solidFill>
                <a:latin typeface="Arial" charset="0"/>
              </a:rPr>
              <a:t> </a:t>
            </a:r>
          </a:p>
          <a:p>
            <a:pPr algn="ctr" eaLnBrk="1" hangingPunct="1"/>
            <a:endParaRPr lang="de-DE" altLang="de-DE" sz="3200" dirty="0">
              <a:solidFill>
                <a:schemeClr val="tx2"/>
              </a:solidFill>
              <a:latin typeface="Arial" charset="0"/>
            </a:endParaRPr>
          </a:p>
          <a:p>
            <a:pPr algn="ctr" eaLnBrk="1" hangingPunct="1"/>
            <a:endParaRPr lang="de-DE" altLang="de-DE" sz="2400" b="0" dirty="0">
              <a:solidFill>
                <a:schemeClr val="tx2"/>
              </a:solidFill>
            </a:endParaRPr>
          </a:p>
          <a:p>
            <a:pPr algn="ctr" eaLnBrk="1" hangingPunct="1"/>
            <a:endParaRPr lang="de-DE" altLang="de-DE" sz="2400" b="0" dirty="0">
              <a:solidFill>
                <a:schemeClr val="tx2"/>
              </a:solidFill>
            </a:endParaRPr>
          </a:p>
          <a:p>
            <a:pPr algn="ctr" eaLnBrk="1" hangingPunct="1"/>
            <a:endParaRPr lang="de-DE" altLang="de-DE" sz="2400" b="0" dirty="0">
              <a:solidFill>
                <a:schemeClr val="tx2"/>
              </a:solidFill>
            </a:endParaRPr>
          </a:p>
          <a:p>
            <a:pPr algn="ctr" eaLnBrk="1" hangingPunct="1"/>
            <a:endParaRPr lang="de-DE" altLang="de-DE" sz="2400" b="0" dirty="0">
              <a:solidFill>
                <a:schemeClr val="tx2"/>
              </a:solidFill>
            </a:endParaRPr>
          </a:p>
          <a:p>
            <a:pPr algn="ctr" eaLnBrk="1" hangingPunct="1">
              <a:spcBef>
                <a:spcPts val="0"/>
              </a:spcBef>
            </a:pPr>
            <a:r>
              <a:rPr lang="de-DE" altLang="de-DE" sz="3200" dirty="0">
                <a:solidFill>
                  <a:schemeClr val="tx2"/>
                </a:solidFill>
                <a:latin typeface="Arial" charset="0"/>
              </a:rPr>
              <a:t>Vielen Dank für Ihre Aufmerksamkeit</a:t>
            </a:r>
          </a:p>
          <a:p>
            <a:pPr algn="ctr" eaLnBrk="1" hangingPunct="1">
              <a:spcBef>
                <a:spcPts val="600"/>
              </a:spcBef>
            </a:pPr>
            <a:r>
              <a:rPr lang="de-DE" altLang="de-DE" sz="3200" dirty="0">
                <a:solidFill>
                  <a:srgbClr val="339933"/>
                </a:solidFill>
                <a:latin typeface="Arial" charset="0"/>
              </a:rPr>
              <a:t>Haben Sie Fragen zum Umweltzeichen?</a:t>
            </a:r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-403225" y="0"/>
            <a:ext cx="79978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de-AT" altLang="de-DE"/>
          </a:p>
        </p:txBody>
      </p:sp>
      <p:sp>
        <p:nvSpPr>
          <p:cNvPr id="26630" name="Text Box 5"/>
          <p:cNvSpPr txBox="1">
            <a:spLocks noChangeArrowheads="1"/>
          </p:cNvSpPr>
          <p:nvPr/>
        </p:nvSpPr>
        <p:spPr bwMode="auto">
          <a:xfrm>
            <a:off x="0" y="0"/>
            <a:ext cx="83375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100000"/>
              </a:spcBef>
            </a:pPr>
            <a:r>
              <a:rPr lang="de-AT" altLang="de-DE"/>
              <a:t> </a:t>
            </a:r>
          </a:p>
          <a:p>
            <a:pPr algn="ctr"/>
            <a:endParaRPr lang="de-AT" altLang="de-DE"/>
          </a:p>
        </p:txBody>
      </p:sp>
      <p:sp>
        <p:nvSpPr>
          <p:cNvPr id="26631" name="Text Box 6"/>
          <p:cNvSpPr txBox="1">
            <a:spLocks noChangeArrowheads="1"/>
          </p:cNvSpPr>
          <p:nvPr/>
        </p:nvSpPr>
        <p:spPr bwMode="auto">
          <a:xfrm>
            <a:off x="0" y="0"/>
            <a:ext cx="795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de-AT" altLang="de-DE"/>
              <a:t> </a:t>
            </a:r>
          </a:p>
        </p:txBody>
      </p:sp>
      <p:sp>
        <p:nvSpPr>
          <p:cNvPr id="26632" name="Rectangle 7"/>
          <p:cNvSpPr>
            <a:spLocks noChangeArrowheads="1"/>
          </p:cNvSpPr>
          <p:nvPr/>
        </p:nvSpPr>
        <p:spPr bwMode="auto">
          <a:xfrm>
            <a:off x="0" y="2355850"/>
            <a:ext cx="8648700" cy="99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AT" altLang="de-DE"/>
          </a:p>
        </p:txBody>
      </p:sp>
      <p:sp>
        <p:nvSpPr>
          <p:cNvPr id="26633" name="Rectangle 8"/>
          <p:cNvSpPr>
            <a:spLocks noChangeArrowheads="1"/>
          </p:cNvSpPr>
          <p:nvPr/>
        </p:nvSpPr>
        <p:spPr bwMode="auto">
          <a:xfrm>
            <a:off x="0" y="0"/>
            <a:ext cx="9144000" cy="1054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AT" alt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2823651-E23B-4411-A142-7023F5B4299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316" y="4031967"/>
            <a:ext cx="1478628" cy="144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07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200" b="0" dirty="0">
                <a:latin typeface="Arial" charset="0"/>
              </a:rPr>
            </a:br>
            <a:endParaRPr lang="en-US" altLang="de-DE" sz="1200" b="0" dirty="0">
              <a:latin typeface="Arial" charset="0"/>
            </a:endParaRPr>
          </a:p>
        </p:txBody>
      </p:sp>
      <p:sp>
        <p:nvSpPr>
          <p:cNvPr id="6147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/>
            </a:br>
            <a:fld id="{A7579046-702F-4CD4-BFCC-D9446DCB7F0F}" type="slidenum">
              <a:rPr lang="en-US" altLang="de-DE" sz="1400" b="0" smtClean="0"/>
              <a:pPr/>
              <a:t>6</a:t>
            </a:fld>
            <a:endParaRPr lang="en-US" altLang="de-DE" sz="1400" b="0"/>
          </a:p>
        </p:txBody>
      </p:sp>
      <p:sp>
        <p:nvSpPr>
          <p:cNvPr id="6148" name="Rectangle 2"/>
          <p:cNvSpPr>
            <a:spLocks noChangeArrowheads="1"/>
          </p:cNvSpPr>
          <p:nvPr/>
        </p:nvSpPr>
        <p:spPr bwMode="auto">
          <a:xfrm>
            <a:off x="209549" y="1203022"/>
            <a:ext cx="8915400" cy="437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de-DE" sz="2400" b="0" dirty="0">
                <a:latin typeface="Arial" charset="0"/>
                <a:cs typeface="Times New Roman" pitchFamily="18" charset="0"/>
              </a:rPr>
              <a:t>Mit der Umsetzung des Umweltzeichens gewinnen Sie</a:t>
            </a:r>
          </a:p>
          <a:p>
            <a:pPr marL="1080000" lvl="1" indent="-457200">
              <a:spcBef>
                <a:spcPct val="100000"/>
              </a:spcBef>
              <a:buFont typeface="Wingdings" pitchFamily="2" charset="2"/>
              <a:buChar char="§"/>
              <a:defRPr/>
            </a:pPr>
            <a:r>
              <a:rPr lang="de-DE" sz="2000" b="0" dirty="0">
                <a:latin typeface="Arial" charset="0"/>
                <a:cs typeface="Times New Roman" pitchFamily="18" charset="0"/>
              </a:rPr>
              <a:t>eine Top-Auszeichnung … das Umweltzeichen ist ein Leuchtturm!</a:t>
            </a:r>
          </a:p>
          <a:p>
            <a:pPr marL="1080000" lvl="1" indent="-457200"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de-DE" sz="2000" b="0" dirty="0">
                <a:latin typeface="Arial" charset="0"/>
                <a:cs typeface="Times New Roman" pitchFamily="18" charset="0"/>
              </a:rPr>
              <a:t>ein stärkeres Gemeinschaftsgefühl – das ÖUZ nützt allen!</a:t>
            </a:r>
          </a:p>
          <a:p>
            <a:pPr marL="1080000" lvl="1" indent="-457200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de-DE" sz="2000" b="0" dirty="0">
                <a:latin typeface="Arial" charset="0"/>
                <a:cs typeface="Times New Roman" pitchFamily="18" charset="0"/>
              </a:rPr>
              <a:t>eine Struktur für eine kontinuierliche Qualitätsentwicklung</a:t>
            </a:r>
          </a:p>
          <a:p>
            <a:pPr marL="1080000" lvl="1" indent="-457200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de-DE" sz="2000" b="0" dirty="0">
                <a:latin typeface="Arial" charset="0"/>
                <a:cs typeface="Times New Roman" pitchFamily="18" charset="0"/>
              </a:rPr>
              <a:t>ein dokumentiertes Abbild Ihrer Leistungen (was Sie alles tun)</a:t>
            </a:r>
          </a:p>
          <a:p>
            <a:pPr marL="1080000" lvl="1" indent="-457200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de-DE" sz="2000" b="0" dirty="0">
                <a:latin typeface="Arial" charset="0"/>
                <a:cs typeface="Times New Roman" pitchFamily="18" charset="0"/>
              </a:rPr>
              <a:t>wertvolle Kontakte, neue Erfahrungen und Ideen</a:t>
            </a:r>
          </a:p>
          <a:p>
            <a:pPr marL="1080000" lvl="1" indent="-457200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de-DE" sz="2000" b="0" dirty="0">
                <a:latin typeface="Arial" charset="0"/>
                <a:cs typeface="Times New Roman" pitchFamily="18" charset="0"/>
              </a:rPr>
              <a:t>ein klares und positives Image für die Bildungseinrichtung</a:t>
            </a:r>
          </a:p>
          <a:p>
            <a:pPr marL="1080000" lvl="1" indent="-457200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de-DE" sz="2000" b="0" dirty="0">
                <a:latin typeface="Arial" charset="0"/>
                <a:cs typeface="Times New Roman" pitchFamily="18" charset="0"/>
              </a:rPr>
              <a:t>eine bessere Verhandlungsbasis gegenüber dem </a:t>
            </a:r>
            <a:r>
              <a:rPr lang="de-DE" sz="2000" b="0" dirty="0" err="1">
                <a:latin typeface="Arial" charset="0"/>
                <a:cs typeface="Times New Roman" pitchFamily="18" charset="0"/>
              </a:rPr>
              <a:t>Schulerhalter</a:t>
            </a:r>
            <a:endParaRPr lang="de-DE" sz="2000" b="0" dirty="0">
              <a:latin typeface="Arial" charset="0"/>
              <a:cs typeface="Times New Roman" pitchFamily="18" charset="0"/>
            </a:endParaRPr>
          </a:p>
          <a:p>
            <a:pPr marL="1130300" lvl="1" indent="-45720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de-DE" sz="2000" b="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6149" name="Text Box 3"/>
          <p:cNvSpPr txBox="1">
            <a:spLocks noChangeArrowheads="1"/>
          </p:cNvSpPr>
          <p:nvPr/>
        </p:nvSpPr>
        <p:spPr bwMode="auto">
          <a:xfrm>
            <a:off x="171450" y="0"/>
            <a:ext cx="8439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altLang="de-DE" b="0">
                <a:latin typeface="Arial Black" pitchFamily="34" charset="0"/>
              </a:rPr>
              <a:t>über Wirkungen und Nebenwirkungen …</a:t>
            </a:r>
          </a:p>
        </p:txBody>
      </p:sp>
      <p:sp>
        <p:nvSpPr>
          <p:cNvPr id="6150" name="Text Box 4"/>
          <p:cNvSpPr txBox="1">
            <a:spLocks noChangeArrowheads="1"/>
          </p:cNvSpPr>
          <p:nvPr/>
        </p:nvSpPr>
        <p:spPr bwMode="auto">
          <a:xfrm>
            <a:off x="171450" y="5124629"/>
            <a:ext cx="8915399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AT" altLang="de-DE" sz="2000" dirty="0">
                <a:solidFill>
                  <a:srgbClr val="008000"/>
                </a:solidFill>
                <a:latin typeface="Arial" charset="0"/>
              </a:rPr>
              <a:t>Das bedeutet etwas Engagement und einen satten Gewinn!</a:t>
            </a:r>
            <a:br>
              <a:rPr lang="de-AT" altLang="de-DE" sz="2000" dirty="0">
                <a:solidFill>
                  <a:srgbClr val="008000"/>
                </a:solidFill>
                <a:latin typeface="Arial" charset="0"/>
              </a:rPr>
            </a:br>
            <a:br>
              <a:rPr lang="de-AT" altLang="de-DE" sz="2000" dirty="0">
                <a:solidFill>
                  <a:srgbClr val="008000"/>
                </a:solidFill>
                <a:latin typeface="Arial" charset="0"/>
              </a:rPr>
            </a:br>
            <a:r>
              <a:rPr lang="de-AT" altLang="de-DE" sz="2000" dirty="0">
                <a:solidFill>
                  <a:srgbClr val="008000"/>
                </a:solidFill>
                <a:latin typeface="Arial" charset="0"/>
              </a:rPr>
              <a:t>Das Umweltzeichen ist ein Entwicklungsprozess für alle und nützt allen: </a:t>
            </a:r>
            <a:r>
              <a:rPr lang="de-AT" altLang="de-DE" sz="1600" b="0" dirty="0">
                <a:solidFill>
                  <a:srgbClr val="008000"/>
                </a:solidFill>
                <a:latin typeface="Arial" charset="0"/>
              </a:rPr>
              <a:t>Leitung, </a:t>
            </a:r>
            <a:r>
              <a:rPr lang="de-AT" altLang="de-DE" sz="1600" b="0" dirty="0" err="1">
                <a:solidFill>
                  <a:srgbClr val="008000"/>
                </a:solidFill>
                <a:latin typeface="Arial" charset="0"/>
              </a:rPr>
              <a:t>Pädagog:innen</a:t>
            </a:r>
            <a:r>
              <a:rPr lang="de-AT" altLang="de-DE" sz="1600" b="0" dirty="0">
                <a:solidFill>
                  <a:srgbClr val="008000"/>
                </a:solidFill>
                <a:latin typeface="Arial" charset="0"/>
              </a:rPr>
              <a:t>, </a:t>
            </a:r>
            <a:r>
              <a:rPr lang="de-AT" altLang="de-DE" sz="1600" b="0" dirty="0" err="1">
                <a:solidFill>
                  <a:srgbClr val="008000"/>
                </a:solidFill>
                <a:latin typeface="Arial" charset="0"/>
              </a:rPr>
              <a:t>Schüler:innen</a:t>
            </a:r>
            <a:r>
              <a:rPr lang="de-AT" altLang="de-DE" sz="1600" b="0" dirty="0">
                <a:solidFill>
                  <a:srgbClr val="008000"/>
                </a:solidFill>
                <a:latin typeface="Arial" charset="0"/>
              </a:rPr>
              <a:t>, </a:t>
            </a:r>
            <a:r>
              <a:rPr lang="de-AT" altLang="de-DE" sz="1600" b="0" dirty="0" err="1">
                <a:solidFill>
                  <a:srgbClr val="008000"/>
                </a:solidFill>
                <a:latin typeface="Arial" charset="0"/>
              </a:rPr>
              <a:t>Mitarbeiter:innen</a:t>
            </a:r>
            <a:r>
              <a:rPr lang="de-AT" altLang="de-DE" sz="1600" b="0" dirty="0">
                <a:solidFill>
                  <a:srgbClr val="008000"/>
                </a:solidFill>
                <a:latin typeface="Arial" charset="0"/>
              </a:rPr>
              <a:t>, Eltern, Schulerhalter und der Region </a:t>
            </a:r>
          </a:p>
        </p:txBody>
      </p:sp>
    </p:spTree>
    <p:extLst>
      <p:ext uri="{BB962C8B-B14F-4D97-AF65-F5344CB8AC3E}">
        <p14:creationId xmlns:p14="http://schemas.microsoft.com/office/powerpoint/2010/main" val="126261490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 dirty="0"/>
            </a:br>
            <a:endParaRPr lang="en-US" altLang="de-DE" sz="1200" b="0" dirty="0">
              <a:latin typeface="Arial" charset="0"/>
            </a:endParaRPr>
          </a:p>
        </p:txBody>
      </p:sp>
      <p:sp>
        <p:nvSpPr>
          <p:cNvPr id="15363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/>
            </a:br>
            <a:fld id="{7D871635-84A1-4F4C-9AB4-9C8F79F9D373}" type="slidenum">
              <a:rPr lang="en-US" altLang="de-DE" sz="1400" b="0" smtClean="0"/>
              <a:pPr/>
              <a:t>7</a:t>
            </a:fld>
            <a:endParaRPr lang="en-US" altLang="de-DE" sz="1400" b="0"/>
          </a:p>
        </p:txBody>
      </p:sp>
      <p:sp>
        <p:nvSpPr>
          <p:cNvPr id="15364" name="Rectangle 2"/>
          <p:cNvSpPr>
            <a:spLocks noChangeArrowheads="1"/>
          </p:cNvSpPr>
          <p:nvPr/>
        </p:nvSpPr>
        <p:spPr bwMode="auto">
          <a:xfrm>
            <a:off x="508000" y="1455738"/>
            <a:ext cx="8636000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11303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 typeface="Wingdings" pitchFamily="2" charset="2"/>
              <a:buChar char="Ø"/>
            </a:pPr>
            <a:r>
              <a:rPr lang="de-DE" altLang="de-DE" sz="2400" b="0" dirty="0">
                <a:latin typeface="Arial" charset="0"/>
                <a:cs typeface="Times New Roman" pitchFamily="18" charset="0"/>
              </a:rPr>
              <a:t>UZ 301-Beratung (</a:t>
            </a:r>
            <a:r>
              <a:rPr lang="de-DE" altLang="de-DE" sz="2400" dirty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empfohlen!</a:t>
            </a:r>
            <a:r>
              <a:rPr lang="de-DE" altLang="de-DE" sz="2400" b="0" dirty="0">
                <a:latin typeface="Arial" charset="0"/>
                <a:cs typeface="Times New Roman" pitchFamily="18" charset="0"/>
              </a:rPr>
              <a:t>)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b="0" dirty="0">
                <a:latin typeface="Arial" charset="0"/>
                <a:cs typeface="Times New Roman" pitchFamily="18" charset="0"/>
              </a:rPr>
              <a:t>Förderungen durch Länder  (ggf. geringer Selbstbehalt)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b="0" dirty="0">
                <a:latin typeface="Arial" charset="0"/>
                <a:cs typeface="Times New Roman" pitchFamily="18" charset="0"/>
              </a:rPr>
              <a:t>Weitere gratis Beratungsmöglichkeiten (siehe spätere Folie)</a:t>
            </a:r>
            <a:endParaRPr lang="de-DE" altLang="de-DE" sz="2000" b="0" dirty="0">
              <a:solidFill>
                <a:schemeClr val="hlink"/>
              </a:solidFill>
              <a:latin typeface="Arial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de-DE" altLang="de-DE" sz="2400" b="0" dirty="0">
                <a:latin typeface="Arial" charset="0"/>
                <a:cs typeface="Times New Roman" pitchFamily="18" charset="0"/>
              </a:rPr>
              <a:t>Prüfungsgebühren werden bezahlt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b="0" dirty="0">
                <a:latin typeface="Arial" charset="0"/>
                <a:cs typeface="Times New Roman" pitchFamily="18" charset="0"/>
              </a:rPr>
              <a:t>rechnet </a:t>
            </a:r>
            <a:r>
              <a:rPr lang="de-DE" altLang="de-DE" sz="2000" b="0" dirty="0" err="1">
                <a:latin typeface="Arial" charset="0"/>
                <a:cs typeface="Times New Roman" pitchFamily="18" charset="0"/>
              </a:rPr>
              <a:t>Prüfer:in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 mit der verantwortlichen Stelle beim Umweltzeichen ab 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b="0" dirty="0">
                <a:latin typeface="Arial" charset="0"/>
                <a:cs typeface="Times New Roman" pitchFamily="18" charset="0"/>
              </a:rPr>
              <a:t>Pflichtschulen: 300 €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b="0" dirty="0">
                <a:latin typeface="Arial" charset="0"/>
                <a:cs typeface="Times New Roman" pitchFamily="18" charset="0"/>
              </a:rPr>
              <a:t>Allgemeinbildende und berufsbildende mittlere und höhere Schulen ohne Werkstätten/Lehrküchen 450 €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§"/>
            </a:pPr>
            <a:r>
              <a:rPr lang="de-DE" altLang="de-DE" sz="2000" b="0" dirty="0">
                <a:latin typeface="Arial" charset="0"/>
                <a:cs typeface="Times New Roman" pitchFamily="18" charset="0"/>
              </a:rPr>
              <a:t>Berufsbildende mittlere und höhere Schulen mit Werkstätten/Lehrküchen 600 €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de-DE" altLang="de-DE" sz="2400" dirty="0">
                <a:latin typeface="Arial" charset="0"/>
                <a:cs typeface="Times New Roman" pitchFamily="18" charset="0"/>
              </a:rPr>
              <a:t>Keine Zeichennutzungsgebühr </a:t>
            </a:r>
            <a:r>
              <a:rPr lang="de-DE" altLang="de-DE" sz="2400" b="0" dirty="0">
                <a:latin typeface="Arial" charset="0"/>
                <a:cs typeface="Times New Roman" pitchFamily="18" charset="0"/>
              </a:rPr>
              <a:t>(gilt nur für UZ 301)</a:t>
            </a:r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171450" y="0"/>
            <a:ext cx="8439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altLang="de-DE" sz="3200" b="0" dirty="0">
                <a:latin typeface="Arial Black" pitchFamily="34" charset="0"/>
              </a:rPr>
              <a:t> Keine extra Kosten für Schulen</a:t>
            </a:r>
          </a:p>
        </p:txBody>
      </p:sp>
    </p:spTree>
    <p:extLst>
      <p:ext uri="{BB962C8B-B14F-4D97-AF65-F5344CB8AC3E}">
        <p14:creationId xmlns:p14="http://schemas.microsoft.com/office/powerpoint/2010/main" val="4204472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200" b="0" dirty="0">
                <a:latin typeface="Arial" charset="0"/>
              </a:rPr>
            </a:br>
            <a:endParaRPr lang="en-US" altLang="de-DE" sz="1200" b="0" dirty="0">
              <a:latin typeface="Arial" charset="0"/>
            </a:endParaRPr>
          </a:p>
        </p:txBody>
      </p:sp>
      <p:sp>
        <p:nvSpPr>
          <p:cNvPr id="1843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/>
            </a:br>
            <a:fld id="{AE5D3A29-C92B-4827-8079-8CA478B3231A}" type="slidenum">
              <a:rPr lang="en-US" altLang="de-DE" sz="1400" b="0" smtClean="0"/>
              <a:pPr/>
              <a:t>8</a:t>
            </a:fld>
            <a:endParaRPr lang="en-US" altLang="de-DE" sz="1400" b="0"/>
          </a:p>
        </p:txBody>
      </p:sp>
      <p:sp>
        <p:nvSpPr>
          <p:cNvPr id="18436" name="Rectangle 2"/>
          <p:cNvSpPr>
            <a:spLocks noChangeArrowheads="1"/>
          </p:cNvSpPr>
          <p:nvPr/>
        </p:nvSpPr>
        <p:spPr bwMode="auto">
          <a:xfrm>
            <a:off x="274637" y="1125539"/>
            <a:ext cx="8869363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11303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400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de-DE" altLang="de-DE" sz="2400" b="0" dirty="0">
                <a:latin typeface="Arial" charset="0"/>
                <a:cs typeface="Times New Roman" pitchFamily="18" charset="0"/>
              </a:rPr>
              <a:t>Wie kommt eine Schule an Informationen über UZ 301</a:t>
            </a:r>
          </a:p>
          <a:p>
            <a:pPr lvl="1">
              <a:spcBef>
                <a:spcPct val="200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de-DE" altLang="de-DE" sz="2000" b="0" dirty="0">
                <a:latin typeface="Arial" charset="0"/>
                <a:cs typeface="Times New Roman" pitchFamily="18" charset="0"/>
              </a:rPr>
              <a:t>persönlich: Lehrer/in, Schüler/in, Direktion, Mitarbeiter/in, Eltern</a:t>
            </a:r>
          </a:p>
          <a:p>
            <a:pPr lvl="1">
              <a:spcBef>
                <a:spcPct val="200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de-DE" altLang="de-DE" sz="2000" dirty="0">
                <a:latin typeface="Arial" charset="0"/>
                <a:cs typeface="Times New Roman" pitchFamily="18" charset="0"/>
              </a:rPr>
              <a:t>Kontakt zu UZ-Team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: VKI, BMK, … </a:t>
            </a:r>
          </a:p>
          <a:p>
            <a:pPr lvl="1">
              <a:spcBef>
                <a:spcPct val="200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de-DE" altLang="de-DE" sz="2000" b="0" dirty="0">
                <a:latin typeface="Arial" charset="0"/>
                <a:cs typeface="Times New Roman" pitchFamily="18" charset="0"/>
              </a:rPr>
              <a:t>andere Programme: ÖKOLOG, klimaaktiv, „Gesunde Schule“, …</a:t>
            </a:r>
          </a:p>
          <a:p>
            <a:pPr lvl="1">
              <a:spcBef>
                <a:spcPct val="200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de-DE" altLang="de-DE" sz="2000" b="0" dirty="0">
                <a:latin typeface="Arial" charset="0"/>
                <a:cs typeface="Times New Roman" pitchFamily="18" charset="0"/>
              </a:rPr>
              <a:t>Umweltzeichen-Schulen</a:t>
            </a:r>
          </a:p>
          <a:p>
            <a:pPr lvl="1">
              <a:spcBef>
                <a:spcPct val="200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de-DE" altLang="de-DE" sz="2000" dirty="0" err="1">
                <a:latin typeface="Arial" charset="0"/>
                <a:cs typeface="Times New Roman" pitchFamily="18" charset="0"/>
              </a:rPr>
              <a:t>BeraterInnen</a:t>
            </a:r>
            <a:r>
              <a:rPr lang="de-DE" altLang="de-DE" sz="2000" dirty="0">
                <a:latin typeface="Arial" charset="0"/>
                <a:cs typeface="Times New Roman" pitchFamily="18" charset="0"/>
              </a:rPr>
              <a:t>-Liste</a:t>
            </a:r>
            <a:r>
              <a:rPr lang="de-DE" altLang="de-DE" sz="2000" b="0" dirty="0">
                <a:latin typeface="Arial" charset="0"/>
                <a:cs typeface="Times New Roman" pitchFamily="18" charset="0"/>
              </a:rPr>
              <a:t> im Internet: </a:t>
            </a:r>
            <a:br>
              <a:rPr lang="de-DE" altLang="de-DE" sz="2000" b="0" dirty="0">
                <a:latin typeface="Arial" charset="0"/>
                <a:cs typeface="Times New Roman" pitchFamily="18" charset="0"/>
              </a:rPr>
            </a:br>
            <a:r>
              <a:rPr lang="de-DE" altLang="de-DE" sz="2000" b="0" dirty="0">
                <a:latin typeface="Arial" charset="0"/>
                <a:cs typeface="Times New Roman" pitchFamily="18" charset="0"/>
                <a:hlinkClick r:id="rId3"/>
              </a:rPr>
              <a:t>https://bildung.umweltzeichen.at/index.php?berater=1&amp;b_rl_5=1</a:t>
            </a:r>
            <a:endParaRPr lang="de-DE" altLang="de-DE" sz="2000" b="0" dirty="0">
              <a:latin typeface="Arial" charset="0"/>
              <a:cs typeface="Times New Roman" pitchFamily="18" charset="0"/>
            </a:endParaRPr>
          </a:p>
          <a:p>
            <a:pPr lvl="1">
              <a:spcBef>
                <a:spcPct val="200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de-DE" altLang="de-DE" sz="2000" b="0" dirty="0">
                <a:latin typeface="Arial" charset="0"/>
                <a:cs typeface="Times New Roman" pitchFamily="18" charset="0"/>
              </a:rPr>
              <a:t>Internet: </a:t>
            </a:r>
            <a:r>
              <a:rPr lang="de-DE" altLang="de-DE" sz="2000" dirty="0">
                <a:latin typeface="Arial" charset="0"/>
                <a:cs typeface="Times New Roman" pitchFamily="18" charset="0"/>
                <a:hlinkClick r:id="rId4"/>
              </a:rPr>
              <a:t>www.umweltzeichen.at/schulen</a:t>
            </a:r>
            <a:r>
              <a:rPr lang="de-DE" altLang="de-DE" sz="2000" dirty="0">
                <a:latin typeface="Arial" charset="0"/>
                <a:cs typeface="Times New Roman" pitchFamily="18" charset="0"/>
              </a:rPr>
              <a:t> </a:t>
            </a:r>
            <a:br>
              <a:rPr lang="de-DE" altLang="de-DE" sz="2000" dirty="0">
                <a:latin typeface="Arial" charset="0"/>
                <a:cs typeface="Times New Roman" pitchFamily="18" charset="0"/>
              </a:rPr>
            </a:br>
            <a:r>
              <a:rPr lang="de-DE" altLang="de-DE" sz="2000" b="0" dirty="0">
                <a:latin typeface="Arial" charset="0"/>
                <a:cs typeface="Times New Roman" pitchFamily="18" charset="0"/>
              </a:rPr>
              <a:t>bzw. </a:t>
            </a:r>
            <a:br>
              <a:rPr lang="de-DE" altLang="de-DE" sz="2000" b="0" dirty="0">
                <a:latin typeface="Arial" charset="0"/>
                <a:cs typeface="Times New Roman" pitchFamily="18" charset="0"/>
              </a:rPr>
            </a:br>
            <a:r>
              <a:rPr lang="de-DE" altLang="de-DE" sz="2000" dirty="0">
                <a:latin typeface="Arial" charset="0"/>
                <a:cs typeface="Times New Roman" pitchFamily="18" charset="0"/>
                <a:hlinkClick r:id="rId5"/>
              </a:rPr>
              <a:t>www.umweltzeichen.at/schulen/umsetzung</a:t>
            </a:r>
            <a:r>
              <a:rPr lang="de-DE" altLang="de-DE" sz="2000" dirty="0">
                <a:latin typeface="Arial" charset="0"/>
                <a:cs typeface="Times New Roman" pitchFamily="18" charset="0"/>
              </a:rPr>
              <a:t> </a:t>
            </a:r>
            <a:br>
              <a:rPr lang="de-DE" altLang="de-DE" sz="2000" dirty="0">
                <a:latin typeface="Arial" charset="0"/>
                <a:cs typeface="Times New Roman" pitchFamily="18" charset="0"/>
              </a:rPr>
            </a:br>
            <a:r>
              <a:rPr lang="de-DE" altLang="de-DE" sz="1800" dirty="0">
                <a:latin typeface="Arial" charset="0"/>
                <a:cs typeface="Times New Roman" pitchFamily="18" charset="0"/>
              </a:rPr>
              <a:t>= auch für erstmalige </a:t>
            </a:r>
            <a:r>
              <a:rPr lang="de-DE" altLang="de-DE" sz="1800" dirty="0">
                <a:solidFill>
                  <a:srgbClr val="CC0000"/>
                </a:solidFill>
                <a:latin typeface="Arial" charset="0"/>
                <a:cs typeface="Times New Roman" pitchFamily="18" charset="0"/>
              </a:rPr>
              <a:t>Registrierung</a:t>
            </a:r>
            <a:r>
              <a:rPr lang="de-DE" altLang="de-DE" sz="1800" dirty="0">
                <a:latin typeface="Arial" charset="0"/>
                <a:cs typeface="Times New Roman" pitchFamily="18" charset="0"/>
              </a:rPr>
              <a:t> für am ÖUZ interessierte Schulen</a:t>
            </a:r>
            <a:endParaRPr lang="de-DE" altLang="de-DE" sz="2000" b="0" dirty="0">
              <a:latin typeface="Arial" charset="0"/>
              <a:cs typeface="Times New Roman" pitchFamily="18" charset="0"/>
            </a:endParaRPr>
          </a:p>
          <a:p>
            <a:pPr lvl="1">
              <a:spcBef>
                <a:spcPct val="200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de-DE" altLang="de-DE" sz="2000" b="0" dirty="0">
                <a:latin typeface="Arial" charset="0"/>
                <a:cs typeface="Times New Roman" pitchFamily="18" charset="0"/>
              </a:rPr>
              <a:t>Medien?</a:t>
            </a:r>
          </a:p>
        </p:txBody>
      </p:sp>
      <p:sp>
        <p:nvSpPr>
          <p:cNvPr id="18437" name="Text Box 3"/>
          <p:cNvSpPr txBox="1">
            <a:spLocks noChangeArrowheads="1"/>
          </p:cNvSpPr>
          <p:nvPr/>
        </p:nvSpPr>
        <p:spPr bwMode="auto">
          <a:xfrm>
            <a:off x="171450" y="0"/>
            <a:ext cx="8439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de-DE" altLang="de-DE" sz="3200" b="0" dirty="0">
                <a:latin typeface="Arial Black" pitchFamily="34" charset="0"/>
              </a:rPr>
              <a:t>Startphase</a:t>
            </a:r>
          </a:p>
        </p:txBody>
      </p:sp>
    </p:spTree>
    <p:extLst>
      <p:ext uri="{BB962C8B-B14F-4D97-AF65-F5344CB8AC3E}">
        <p14:creationId xmlns:p14="http://schemas.microsoft.com/office/powerpoint/2010/main" val="2841037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 dirty="0"/>
            </a:br>
            <a:endParaRPr lang="en-US" altLang="de-DE" sz="1200" b="0" dirty="0">
              <a:latin typeface="Arial" charset="0"/>
            </a:endParaRPr>
          </a:p>
        </p:txBody>
      </p:sp>
      <p:sp>
        <p:nvSpPr>
          <p:cNvPr id="819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br>
              <a:rPr lang="en-US" altLang="de-DE" sz="1400" b="0"/>
            </a:br>
            <a:fld id="{C9A6DE75-4FA2-47CB-8331-561154FE9D1D}" type="slidenum">
              <a:rPr lang="en-US" altLang="de-DE" sz="1400" b="0" smtClean="0"/>
              <a:pPr/>
              <a:t>9</a:t>
            </a:fld>
            <a:endParaRPr lang="en-US" altLang="de-DE" sz="1400" b="0"/>
          </a:p>
        </p:txBody>
      </p:sp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508000" y="841375"/>
            <a:ext cx="8636000" cy="596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1130300" indent="-45720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32000" lvl="0" indent="-432000" eaLnBrk="1" fontAlgn="auto" hangingPunct="1">
              <a:spcBef>
                <a:spcPts val="18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de-DE" altLang="de-DE" sz="2400" b="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Information und Kommunikation sind zentral</a:t>
            </a:r>
          </a:p>
          <a:p>
            <a:pPr marL="756000" lvl="1" indent="-288000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de-DE" altLang="de-DE" sz="2000" b="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Direktion und möglichst viele KollegInnen einbeziehen,</a:t>
            </a:r>
            <a:br>
              <a:rPr lang="de-DE" altLang="de-DE" sz="2000" b="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</a:br>
            <a:r>
              <a:rPr lang="de-DE" altLang="de-DE" sz="2000" b="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auch MitarbeiterInnen (z.B. </a:t>
            </a:r>
            <a:r>
              <a:rPr lang="de-DE" altLang="de-DE" sz="2000" b="0" dirty="0" err="1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SchulwartIn</a:t>
            </a:r>
            <a:r>
              <a:rPr lang="de-DE" altLang="de-DE" sz="2000" b="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, Sekretariat, Reinigungspersonal), SchülerInnen und Eltern.</a:t>
            </a:r>
          </a:p>
          <a:p>
            <a:pPr marL="756000" lvl="1" indent="-288000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de-DE" altLang="de-DE" sz="2000" b="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wer kann / will was beitragen (Ressourcen klären)?</a:t>
            </a:r>
          </a:p>
          <a:p>
            <a:pPr marL="756000" lvl="1" indent="-288000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de-DE" altLang="de-DE" sz="2000" b="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gibt es Anknüpfungspunkte zum Umweltzeichen,  </a:t>
            </a:r>
            <a:br>
              <a:rPr lang="de-DE" altLang="de-DE" sz="2000" b="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</a:br>
            <a:r>
              <a:rPr lang="de-DE" altLang="de-DE" sz="2000" b="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z.B. ÖKOLOG, Klimabündnis, Gesundheitsprojekte, QMS</a:t>
            </a:r>
            <a:br>
              <a:rPr lang="de-DE" altLang="de-DE" sz="2000" b="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</a:br>
            <a:r>
              <a:rPr lang="de-DE" altLang="de-DE" sz="2000" b="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welche Bereiche sind schon umgesetzt bzw. sollen zuerst umgesetzt werden, was ist schon dokumentiert?</a:t>
            </a:r>
            <a:br>
              <a:rPr lang="de-DE" altLang="de-DE" sz="2000" b="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</a:br>
            <a:r>
              <a:rPr lang="de-AT" altLang="de-DE" sz="2000" b="0" dirty="0">
                <a:solidFill>
                  <a:srgbClr val="008000"/>
                </a:solidFill>
                <a:latin typeface="Arial" charset="0"/>
              </a:rPr>
              <a:t>Meist ist viel vorhanden, etliche sind Kriterien bereits</a:t>
            </a:r>
            <a:r>
              <a:rPr lang="de-AT" altLang="de-DE" sz="2000" b="0" dirty="0">
                <a:solidFill>
                  <a:srgbClr val="008000"/>
                </a:solidFill>
                <a:latin typeface="Calibri"/>
              </a:rPr>
              <a:t> </a:t>
            </a:r>
            <a:r>
              <a:rPr lang="de-AT" altLang="de-DE" sz="2000" b="0" dirty="0">
                <a:solidFill>
                  <a:srgbClr val="008000"/>
                </a:solidFill>
                <a:latin typeface="Arial" charset="0"/>
              </a:rPr>
              <a:t>erfüllt!</a:t>
            </a:r>
            <a:endParaRPr lang="de-DE" altLang="de-DE" sz="2000" b="0" dirty="0">
              <a:solidFill>
                <a:prstClr val="black"/>
              </a:solidFill>
              <a:latin typeface="Arial" charset="0"/>
              <a:cs typeface="Times New Roman" pitchFamily="18" charset="0"/>
            </a:endParaRPr>
          </a:p>
          <a:p>
            <a:pPr marL="756000" lvl="1" indent="-288000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de-DE" altLang="de-DE" sz="2000" b="0" dirty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was kann und will die Schulgemeinschaft mit dem Umweltzeichen erreichen </a:t>
            </a:r>
            <a:r>
              <a:rPr lang="de-DE" altLang="de-DE" sz="2000" b="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(Wünsche, Ideen, Aufwand &amp; Nutzen)?</a:t>
            </a:r>
            <a:br>
              <a:rPr lang="de-DE" altLang="de-DE" sz="2000" b="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</a:br>
            <a:endParaRPr lang="de-DE" altLang="de-DE" sz="2000" b="0" dirty="0">
              <a:solidFill>
                <a:prstClr val="black"/>
              </a:solidFill>
              <a:latin typeface="Arial" charset="0"/>
              <a:cs typeface="Times New Roman" pitchFamily="18" charset="0"/>
            </a:endParaRPr>
          </a:p>
          <a:p>
            <a:pPr marL="432000" lvl="0" indent="-432000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de-DE" altLang="de-DE" sz="2400" b="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Schulkonsens herstellen: z.B. SGA oder Schulforum</a:t>
            </a:r>
          </a:p>
          <a:p>
            <a:pPr marL="756000" lvl="1" indent="-288000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de-DE" altLang="de-DE" sz="2000" b="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Umwelt-</a:t>
            </a:r>
            <a:r>
              <a:rPr lang="de-DE" altLang="de-DE" sz="2000" b="0" dirty="0" err="1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KoordinatorIn</a:t>
            </a:r>
            <a:r>
              <a:rPr lang="de-DE" altLang="de-DE" sz="2000" b="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 wählen und ein Umweltteam bilden</a:t>
            </a:r>
          </a:p>
          <a:p>
            <a:pPr marL="432000" lvl="0" indent="-432000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de-DE" altLang="de-DE" sz="2400" b="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einfache Dokumentation: </a:t>
            </a:r>
            <a:r>
              <a:rPr lang="de-DE" altLang="de-DE" sz="2400" dirty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online-Software</a:t>
            </a:r>
            <a:r>
              <a:rPr lang="de-DE" altLang="de-DE" sz="2400" b="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de-DE" altLang="de-DE" sz="2000" b="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&amp;</a:t>
            </a:r>
            <a:r>
              <a:rPr lang="de-DE" altLang="de-DE" sz="2400" b="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de-DE" altLang="de-DE" sz="2000" b="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Download Button</a:t>
            </a:r>
            <a:endParaRPr lang="de-DE" altLang="de-DE" sz="2000" dirty="0">
              <a:solidFill>
                <a:prstClr val="black"/>
              </a:solidFill>
              <a:latin typeface="Arial" charset="0"/>
              <a:cs typeface="Times New Roman" pitchFamily="18" charset="0"/>
            </a:endParaRPr>
          </a:p>
          <a:p>
            <a:pPr marL="0" indent="0">
              <a:spcBef>
                <a:spcPct val="20000"/>
              </a:spcBef>
            </a:pPr>
            <a:endParaRPr lang="de-DE" altLang="de-DE" sz="2400" dirty="0">
              <a:solidFill>
                <a:srgbClr val="C0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8197" name="Text Box 3"/>
          <p:cNvSpPr txBox="1">
            <a:spLocks noChangeArrowheads="1"/>
          </p:cNvSpPr>
          <p:nvPr/>
        </p:nvSpPr>
        <p:spPr bwMode="auto">
          <a:xfrm>
            <a:off x="171450" y="0"/>
            <a:ext cx="8439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altLang="de-DE" sz="3200" b="0" dirty="0">
                <a:latin typeface="Arial Black" pitchFamily="34" charset="0"/>
              </a:rPr>
              <a:t>   Ein guter Start an der Schule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7B60636-F92A-4EBF-81C6-6AFABAD48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10" y="1675656"/>
            <a:ext cx="1395413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2603899"/>
      </p:ext>
    </p:extLst>
  </p:cSld>
  <p:clrMapOvr>
    <a:masterClrMapping/>
  </p:clrMapOvr>
</p:sld>
</file>

<file path=ppt/theme/theme1.xml><?xml version="1.0" encoding="utf-8"?>
<a:theme xmlns:a="http://schemas.openxmlformats.org/drawingml/2006/main" name="Leere Prä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CC"/>
      </a:hlink>
      <a:folHlink>
        <a:srgbClr val="B2B2B2"/>
      </a:folHlink>
    </a:clrScheme>
    <a:fontScheme name="Leere Prä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10748</Words>
  <Application>Microsoft Office PowerPoint</Application>
  <PresentationFormat>Bildschirmpräsentation (4:3)</PresentationFormat>
  <Paragraphs>850</Paragraphs>
  <Slides>57</Slides>
  <Notes>57</Notes>
  <HiddenSlides>3</HiddenSlides>
  <MMClips>0</MMClips>
  <ScaleCrop>false</ScaleCrop>
  <HeadingPairs>
    <vt:vector size="8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57</vt:i4>
      </vt:variant>
    </vt:vector>
  </HeadingPairs>
  <TitlesOfParts>
    <vt:vector size="69" baseType="lpstr">
      <vt:lpstr>Arial</vt:lpstr>
      <vt:lpstr>Arial Black</vt:lpstr>
      <vt:lpstr>Calibri</vt:lpstr>
      <vt:lpstr>Calibri Light</vt:lpstr>
      <vt:lpstr>ORF ON</vt:lpstr>
      <vt:lpstr>Signika</vt:lpstr>
      <vt:lpstr>Tahoma</vt:lpstr>
      <vt:lpstr>Times New Roman</vt:lpstr>
      <vt:lpstr>Wingdings</vt:lpstr>
      <vt:lpstr>Leere Präsentation</vt:lpstr>
      <vt:lpstr>Benutzerdefiniertes Design</vt:lpstr>
      <vt:lpstr>Document</vt:lpstr>
      <vt:lpstr>UZ 301 Österreichisches Umweltzeichen  für Schulen und Pädagogische Hochschulen (Langfassung, 57 „Folien“)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eine kleine Pause …      … mit Luft, Bewegung &amp; Lachen tut gut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VKI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Umweltzeichen für Schulen (30min)</dc:title>
  <dc:creator>Arno Dermutz</dc:creator>
  <cp:lastModifiedBy>Dermutz Arno</cp:lastModifiedBy>
  <cp:revision>1001</cp:revision>
  <cp:lastPrinted>2022-09-19T11:08:09Z</cp:lastPrinted>
  <dcterms:created xsi:type="dcterms:W3CDTF">2000-11-27T16:13:13Z</dcterms:created>
  <dcterms:modified xsi:type="dcterms:W3CDTF">2024-04-10T10:22:58Z</dcterms:modified>
</cp:coreProperties>
</file>